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64" r:id="rId7"/>
    <p:sldId id="265" r:id="rId8"/>
    <p:sldId id="266" r:id="rId9"/>
    <p:sldId id="267" r:id="rId10"/>
    <p:sldId id="272" r:id="rId11"/>
    <p:sldId id="269" r:id="rId12"/>
    <p:sldId id="270" r:id="rId13"/>
    <p:sldId id="271" r:id="rId14"/>
    <p:sldId id="273" r:id="rId15"/>
    <p:sldId id="274" r:id="rId16"/>
    <p:sldId id="275" r:id="rId17"/>
    <p:sldId id="260" r:id="rId18"/>
    <p:sldId id="276" r:id="rId19"/>
    <p:sldId id="277" r:id="rId20"/>
    <p:sldId id="278" r:id="rId21"/>
    <p:sldId id="261"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279" r:id="rId51"/>
    <p:sldId id="308" r:id="rId52"/>
    <p:sldId id="309" r:id="rId53"/>
    <p:sldId id="310" r:id="rId54"/>
    <p:sldId id="311" r:id="rId55"/>
    <p:sldId id="312" r:id="rId56"/>
    <p:sldId id="31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F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59" autoAdjust="0"/>
  </p:normalViewPr>
  <p:slideViewPr>
    <p:cSldViewPr>
      <p:cViewPr varScale="1">
        <p:scale>
          <a:sx n="66" d="100"/>
          <a:sy n="66" d="100"/>
        </p:scale>
        <p:origin x="-1506" y="-102"/>
      </p:cViewPr>
      <p:guideLst>
        <p:guide orient="horz" pos="2160"/>
        <p:guide pos="2880"/>
      </p:guideLst>
    </p:cSldViewPr>
  </p:slideViewPr>
  <p:outlineViewPr>
    <p:cViewPr>
      <p:scale>
        <a:sx n="33" d="100"/>
        <a:sy n="33" d="100"/>
      </p:scale>
      <p:origin x="0" y="20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2013/8/6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2013/8/6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html5china.com/" TargetMode="External"/><Relationship Id="rId7" Type="http://schemas.openxmlformats.org/officeDocument/2006/relationships/image" Target="../media/image4.png"/><Relationship Id="rId2" Type="http://schemas.openxmlformats.org/officeDocument/2006/relationships/hyperlink" Target="http://www.html5cn.or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mhtml5.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altLang="zh-CN" sz="8000" dirty="0" smtClean="0"/>
              <a:t>HTML5</a:t>
            </a:r>
            <a:r>
              <a:rPr lang="zh-CN" altLang="en-US" sz="8000" dirty="0"/>
              <a:t>讲解</a:t>
            </a:r>
          </a:p>
        </p:txBody>
      </p:sp>
      <p:sp>
        <p:nvSpPr>
          <p:cNvPr id="4" name="副标题 3"/>
          <p:cNvSpPr>
            <a:spLocks noGrp="1"/>
          </p:cNvSpPr>
          <p:nvPr>
            <p:ph type="subTitle" idx="1"/>
          </p:nvPr>
        </p:nvSpPr>
        <p:spPr>
          <a:xfrm>
            <a:off x="539552" y="3861048"/>
            <a:ext cx="7854696" cy="1752600"/>
          </a:xfrm>
        </p:spPr>
        <p:txBody>
          <a:bodyPr>
            <a:normAutofit/>
          </a:bodyPr>
          <a:lstStyle/>
          <a:p>
            <a:pPr algn="l"/>
            <a:r>
              <a:rPr lang="zh-CN" altLang="en-US" sz="4000" dirty="0" smtClean="0">
                <a:solidFill>
                  <a:srgbClr val="FF0000"/>
                </a:solidFill>
                <a:latin typeface="+mn-ea"/>
              </a:rPr>
              <a:t>声明：内容主要来自互联网络，仅供交流学习之用！</a:t>
            </a:r>
            <a:endParaRPr lang="zh-CN" altLang="en-US" sz="4000" dirty="0">
              <a:solidFill>
                <a:srgbClr val="FF0000"/>
              </a:solidFill>
              <a:latin typeface="+mn-ea"/>
            </a:endParaRPr>
          </a:p>
        </p:txBody>
      </p:sp>
    </p:spTree>
    <p:extLst>
      <p:ext uri="{BB962C8B-B14F-4D97-AF65-F5344CB8AC3E}">
        <p14:creationId xmlns:p14="http://schemas.microsoft.com/office/powerpoint/2010/main" xmlns="" val="345317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628800"/>
            <a:ext cx="8229600" cy="1143000"/>
          </a:xfrm>
        </p:spPr>
        <p:txBody>
          <a:bodyPr>
            <a:normAutofit/>
          </a:bodyPr>
          <a:lstStyle/>
          <a:p>
            <a:pPr marL="624078" indent="-514350" algn="ctr"/>
            <a:r>
              <a:rPr lang="zh-CN" altLang="en-US" dirty="0" smtClean="0"/>
              <a:t>新增的标签</a:t>
            </a:r>
            <a:endParaRPr lang="en-US" altLang="zh-CN" dirty="0"/>
          </a:p>
        </p:txBody>
      </p:sp>
    </p:spTree>
    <p:extLst>
      <p:ext uri="{BB962C8B-B14F-4D97-AF65-F5344CB8AC3E}">
        <p14:creationId xmlns:p14="http://schemas.microsoft.com/office/powerpoint/2010/main" xmlns="" val="2159669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624078" indent="-514350" algn="ctr"/>
            <a:r>
              <a:rPr lang="zh-CN" altLang="en-US" dirty="0" smtClean="0"/>
              <a:t>新增</a:t>
            </a:r>
            <a:r>
              <a:rPr lang="zh-CN" altLang="en-US" dirty="0"/>
              <a:t>的</a:t>
            </a:r>
            <a:r>
              <a:rPr lang="en-US" altLang="zh-CN" dirty="0"/>
              <a:t>HTML5</a:t>
            </a:r>
            <a:r>
              <a:rPr lang="zh-CN" altLang="en-US" dirty="0" smtClean="0"/>
              <a:t>标签</a:t>
            </a:r>
            <a:r>
              <a:rPr lang="en-US" altLang="zh-CN" dirty="0" smtClean="0"/>
              <a:t>-</a:t>
            </a:r>
            <a:r>
              <a:rPr lang="zh-CN" altLang="en-US" dirty="0">
                <a:solidFill>
                  <a:srgbClr val="FF0000"/>
                </a:solidFill>
              </a:rPr>
              <a:t>结构标签</a:t>
            </a:r>
            <a:endParaRPr lang="en-US" altLang="zh-CN" dirty="0">
              <a:solidFill>
                <a:srgbClr val="FF0000"/>
              </a:solidFill>
            </a:endParaRPr>
          </a:p>
        </p:txBody>
      </p:sp>
      <p:sp>
        <p:nvSpPr>
          <p:cNvPr id="3" name="内容占位符 2"/>
          <p:cNvSpPr>
            <a:spLocks noGrp="1"/>
          </p:cNvSpPr>
          <p:nvPr>
            <p:ph idx="1"/>
          </p:nvPr>
        </p:nvSpPr>
        <p:spPr>
          <a:xfrm>
            <a:off x="457200" y="2060848"/>
            <a:ext cx="8229600" cy="4111352"/>
          </a:xfrm>
        </p:spPr>
        <p:txBody>
          <a:bodyPr>
            <a:normAutofit fontScale="85000" lnSpcReduction="20000"/>
          </a:bodyPr>
          <a:lstStyle/>
          <a:p>
            <a:pPr marL="109728" indent="0">
              <a:buNone/>
            </a:pPr>
            <a:endParaRPr lang="en-US" altLang="zh-CN" b="1" dirty="0" smtClean="0"/>
          </a:p>
          <a:p>
            <a:pPr marL="109728" indent="0">
              <a:buNone/>
            </a:pPr>
            <a:r>
              <a:rPr lang="zh-CN" altLang="en-US" b="1" dirty="0" smtClean="0"/>
              <a:t>结构</a:t>
            </a:r>
            <a:r>
              <a:rPr lang="zh-CN" altLang="en-US" b="1" dirty="0"/>
              <a:t>标签：</a:t>
            </a:r>
            <a:r>
              <a:rPr lang="en-US" altLang="zh-CN" b="1" dirty="0"/>
              <a:t>(</a:t>
            </a:r>
            <a:r>
              <a:rPr lang="zh-CN" altLang="en-US" b="1" dirty="0"/>
              <a:t>块状元素</a:t>
            </a:r>
            <a:r>
              <a:rPr lang="en-US" altLang="zh-CN" b="1" dirty="0" smtClean="0"/>
              <a:t>) </a:t>
            </a:r>
            <a:r>
              <a:rPr lang="zh-CN" altLang="en-US" b="1" dirty="0" smtClean="0"/>
              <a:t>有意义的</a:t>
            </a:r>
            <a:r>
              <a:rPr lang="en-US" altLang="zh-CN" b="1" dirty="0" smtClean="0"/>
              <a:t>div</a:t>
            </a:r>
            <a:endParaRPr lang="en-US" altLang="zh-CN" dirty="0"/>
          </a:p>
          <a:p>
            <a:pPr marL="109728" indent="0">
              <a:buNone/>
            </a:pPr>
            <a:r>
              <a:rPr lang="en-US" altLang="zh-CN" sz="2200" dirty="0"/>
              <a:t>	</a:t>
            </a:r>
            <a:r>
              <a:rPr lang="en-US" altLang="zh-CN" sz="2000" dirty="0"/>
              <a:t>&lt;article</a:t>
            </a:r>
            <a:r>
              <a:rPr lang="en-US" altLang="zh-CN" sz="2000" dirty="0" smtClean="0"/>
              <a:t>&gt;	 </a:t>
            </a:r>
            <a:r>
              <a:rPr lang="zh-CN" altLang="en-US" sz="2000" dirty="0"/>
              <a:t>标记定义一篇文章</a:t>
            </a:r>
          </a:p>
          <a:p>
            <a:pPr marL="109728" indent="0">
              <a:buNone/>
            </a:pPr>
            <a:r>
              <a:rPr lang="zh-CN" altLang="en-US" sz="2000" dirty="0"/>
              <a:t>	</a:t>
            </a:r>
            <a:r>
              <a:rPr lang="en-US" altLang="zh-CN" sz="2000" dirty="0"/>
              <a:t>&lt;header</a:t>
            </a:r>
            <a:r>
              <a:rPr lang="en-US" altLang="zh-CN" sz="2000" dirty="0" smtClean="0"/>
              <a:t>&gt;	 </a:t>
            </a:r>
            <a:r>
              <a:rPr lang="zh-CN" altLang="en-US" sz="2000" dirty="0"/>
              <a:t>标记定义一个页面或一个区域的头部</a:t>
            </a:r>
          </a:p>
          <a:p>
            <a:pPr marL="109728" indent="0">
              <a:buNone/>
            </a:pPr>
            <a:r>
              <a:rPr lang="zh-CN" altLang="en-US" sz="2000" dirty="0"/>
              <a:t> 	</a:t>
            </a:r>
            <a:r>
              <a:rPr lang="en-US" altLang="zh-CN" sz="2000" dirty="0"/>
              <a:t>&lt;</a:t>
            </a:r>
            <a:r>
              <a:rPr lang="en-US" altLang="zh-CN" sz="2000" dirty="0" err="1"/>
              <a:t>nav</a:t>
            </a:r>
            <a:r>
              <a:rPr lang="en-US" altLang="zh-CN" sz="2000" dirty="0"/>
              <a:t>&gt; </a:t>
            </a:r>
            <a:r>
              <a:rPr lang="en-US" altLang="zh-CN" sz="2000" dirty="0" smtClean="0"/>
              <a:t>		</a:t>
            </a:r>
            <a:r>
              <a:rPr lang="zh-CN" altLang="en-US" sz="2000" dirty="0" smtClean="0"/>
              <a:t>标记</a:t>
            </a:r>
            <a:r>
              <a:rPr lang="zh-CN" altLang="en-US" sz="2000" dirty="0"/>
              <a:t>定义导航链接</a:t>
            </a:r>
          </a:p>
          <a:p>
            <a:pPr marL="109728" indent="0">
              <a:buNone/>
            </a:pPr>
            <a:r>
              <a:rPr lang="zh-CN" altLang="en-US" sz="2000" dirty="0"/>
              <a:t>	</a:t>
            </a:r>
            <a:r>
              <a:rPr lang="en-US" altLang="zh-CN" sz="2000" dirty="0"/>
              <a:t>&lt;section</a:t>
            </a:r>
            <a:r>
              <a:rPr lang="en-US" altLang="zh-CN" sz="2000" dirty="0" smtClean="0"/>
              <a:t>&gt;	 </a:t>
            </a:r>
            <a:r>
              <a:rPr lang="zh-CN" altLang="en-US" sz="2000" dirty="0"/>
              <a:t>标记定义一个</a:t>
            </a:r>
            <a:r>
              <a:rPr lang="zh-CN" altLang="en-US" sz="2000" dirty="0" smtClean="0"/>
              <a:t>区域</a:t>
            </a:r>
            <a:endParaRPr lang="en-US" altLang="zh-CN" sz="2000" dirty="0" smtClean="0"/>
          </a:p>
          <a:p>
            <a:pPr marL="109728" indent="0">
              <a:buNone/>
            </a:pPr>
            <a:r>
              <a:rPr lang="zh-CN" altLang="en-US" sz="2000" dirty="0"/>
              <a:t>	</a:t>
            </a:r>
            <a:r>
              <a:rPr lang="en-US" altLang="zh-CN" sz="2000" dirty="0"/>
              <a:t>&lt;aside&gt; </a:t>
            </a:r>
            <a:r>
              <a:rPr lang="en-US" altLang="zh-CN" sz="2000" dirty="0" smtClean="0"/>
              <a:t>	</a:t>
            </a:r>
            <a:r>
              <a:rPr lang="zh-CN" altLang="en-US" sz="2000" dirty="0" smtClean="0"/>
              <a:t>标记</a:t>
            </a:r>
            <a:r>
              <a:rPr lang="zh-CN" altLang="en-US" sz="2000" dirty="0"/>
              <a:t>定义页面内容部分的侧边栏</a:t>
            </a:r>
          </a:p>
          <a:p>
            <a:pPr marL="109728" indent="0">
              <a:buNone/>
            </a:pPr>
            <a:r>
              <a:rPr lang="zh-CN" altLang="en-US" sz="2000" dirty="0"/>
              <a:t>	</a:t>
            </a:r>
            <a:r>
              <a:rPr lang="en-US" altLang="zh-CN" sz="2000" dirty="0"/>
              <a:t>&lt;</a:t>
            </a:r>
            <a:r>
              <a:rPr lang="en-US" altLang="zh-CN" sz="2000" dirty="0" err="1"/>
              <a:t>hgroup</a:t>
            </a:r>
            <a:r>
              <a:rPr lang="en-US" altLang="zh-CN" sz="2000" dirty="0" smtClean="0"/>
              <a:t>&gt;	 </a:t>
            </a:r>
            <a:r>
              <a:rPr lang="zh-CN" altLang="en-US" sz="2000" dirty="0"/>
              <a:t>标记定义文件中一个区块的相关信息</a:t>
            </a:r>
          </a:p>
          <a:p>
            <a:pPr marL="109728" indent="0">
              <a:buNone/>
            </a:pPr>
            <a:r>
              <a:rPr lang="zh-CN" altLang="en-US" sz="2000" dirty="0"/>
              <a:t>	</a:t>
            </a:r>
            <a:r>
              <a:rPr lang="en-US" altLang="zh-CN" sz="2000" dirty="0"/>
              <a:t>&lt;figure&gt; </a:t>
            </a:r>
            <a:r>
              <a:rPr lang="en-US" altLang="zh-CN" sz="2000" dirty="0" smtClean="0"/>
              <a:t>	</a:t>
            </a:r>
            <a:r>
              <a:rPr lang="zh-CN" altLang="en-US" sz="2000" dirty="0" smtClean="0"/>
              <a:t>标记</a:t>
            </a:r>
            <a:r>
              <a:rPr lang="zh-CN" altLang="en-US" sz="2000" dirty="0"/>
              <a:t>定义一组媒体内容以及它们的</a:t>
            </a:r>
            <a:r>
              <a:rPr lang="zh-CN" altLang="en-US" sz="2000" dirty="0" smtClean="0"/>
              <a:t>标题</a:t>
            </a:r>
            <a:r>
              <a:rPr lang="en-US" altLang="zh-CN" sz="2000" dirty="0" smtClean="0"/>
              <a:t>	</a:t>
            </a:r>
          </a:p>
          <a:p>
            <a:pPr marL="109728" indent="0">
              <a:buNone/>
            </a:pPr>
            <a:r>
              <a:rPr lang="en-US" altLang="zh-CN" sz="2000" dirty="0"/>
              <a:t>	&lt;</a:t>
            </a:r>
            <a:r>
              <a:rPr lang="en-US" altLang="zh-CN" sz="2000" dirty="0" err="1"/>
              <a:t>figcaption</a:t>
            </a:r>
            <a:r>
              <a:rPr lang="en-US" altLang="zh-CN" sz="2000" dirty="0" smtClean="0"/>
              <a:t>&gt;	 </a:t>
            </a:r>
            <a:r>
              <a:rPr lang="zh-CN" altLang="en-US" sz="2000" dirty="0"/>
              <a:t>标签定义 </a:t>
            </a:r>
            <a:r>
              <a:rPr lang="en-US" altLang="zh-CN" sz="2000" dirty="0"/>
              <a:t>figure </a:t>
            </a:r>
            <a:r>
              <a:rPr lang="zh-CN" altLang="en-US" sz="2000" dirty="0"/>
              <a:t>元素的标题。</a:t>
            </a:r>
            <a:endParaRPr lang="en-US" altLang="zh-CN" sz="2000" dirty="0" smtClean="0"/>
          </a:p>
          <a:p>
            <a:pPr marL="109728" indent="0">
              <a:buNone/>
            </a:pPr>
            <a:r>
              <a:rPr lang="en-US" altLang="zh-CN" sz="2000" dirty="0"/>
              <a:t>	</a:t>
            </a:r>
            <a:r>
              <a:rPr lang="en-US" altLang="zh-CN" sz="2000" dirty="0" smtClean="0"/>
              <a:t>&lt;</a:t>
            </a:r>
            <a:r>
              <a:rPr lang="en-US" altLang="zh-CN" sz="2000" dirty="0"/>
              <a:t>footer&gt; </a:t>
            </a:r>
            <a:r>
              <a:rPr lang="en-US" altLang="zh-CN" sz="2000" dirty="0" smtClean="0"/>
              <a:t>	</a:t>
            </a:r>
            <a:r>
              <a:rPr lang="zh-CN" altLang="en-US" sz="2000" dirty="0" smtClean="0"/>
              <a:t>标记定义</a:t>
            </a:r>
            <a:r>
              <a:rPr lang="zh-CN" altLang="en-US" sz="2000" dirty="0"/>
              <a:t>一个页面或一个区域的</a:t>
            </a:r>
            <a:r>
              <a:rPr lang="zh-CN" altLang="en-US" sz="2000" dirty="0" smtClean="0"/>
              <a:t>底部</a:t>
            </a:r>
            <a:endParaRPr lang="en-US" altLang="zh-CN" sz="2000" dirty="0" smtClean="0"/>
          </a:p>
          <a:p>
            <a:pPr marL="109728" indent="0">
              <a:buNone/>
            </a:pPr>
            <a:r>
              <a:rPr lang="en-US" altLang="zh-CN" sz="2000" dirty="0" smtClean="0"/>
              <a:t>	</a:t>
            </a:r>
            <a:r>
              <a:rPr lang="en-US" altLang="zh-CN" sz="2000" dirty="0"/>
              <a:t>&lt;dialog</a:t>
            </a:r>
            <a:r>
              <a:rPr lang="en-US" altLang="zh-CN" sz="2000" dirty="0" smtClean="0"/>
              <a:t>&gt;	 </a:t>
            </a:r>
            <a:r>
              <a:rPr lang="zh-CN" altLang="en-US" sz="2000" dirty="0"/>
              <a:t>标记定义一个对话框</a:t>
            </a:r>
            <a:r>
              <a:rPr lang="en-US" altLang="zh-CN" sz="2000" dirty="0"/>
              <a:t>(</a:t>
            </a:r>
            <a:r>
              <a:rPr lang="zh-CN" altLang="en-US" sz="2000" dirty="0"/>
              <a:t>会话框</a:t>
            </a:r>
            <a:r>
              <a:rPr lang="en-US" altLang="zh-CN" sz="2000" dirty="0"/>
              <a:t>)</a:t>
            </a:r>
            <a:r>
              <a:rPr lang="zh-CN" altLang="en-US" sz="2000" dirty="0"/>
              <a:t>类似微信</a:t>
            </a:r>
            <a:endParaRPr lang="en-US" altLang="zh-CN" sz="2000" dirty="0"/>
          </a:p>
          <a:p>
            <a:pPr marL="109728" indent="0">
              <a:buNone/>
            </a:pPr>
            <a:endParaRPr lang="en-US" altLang="zh-CN" sz="2200" dirty="0" smtClean="0"/>
          </a:p>
          <a:p>
            <a:pPr marL="109728" indent="0">
              <a:buNone/>
            </a:pPr>
            <a:r>
              <a:rPr lang="zh-CN" altLang="en-US" sz="2200" dirty="0" smtClean="0">
                <a:solidFill>
                  <a:srgbClr val="FF0000"/>
                </a:solidFill>
              </a:rPr>
              <a:t>新的结构标签带来的是网页布局的改变及提升对搜索引擎的友好</a:t>
            </a:r>
            <a:endParaRPr lang="zh-CN" altLang="en-US" sz="2200" dirty="0">
              <a:solidFill>
                <a:srgbClr val="FF0000"/>
              </a:solidFill>
            </a:endParaRPr>
          </a:p>
        </p:txBody>
      </p:sp>
    </p:spTree>
    <p:extLst>
      <p:ext uri="{BB962C8B-B14F-4D97-AF65-F5344CB8AC3E}">
        <p14:creationId xmlns:p14="http://schemas.microsoft.com/office/powerpoint/2010/main" xmlns="" val="419977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新增</a:t>
            </a:r>
            <a:r>
              <a:rPr lang="zh-CN" altLang="en-US" dirty="0"/>
              <a:t>的</a:t>
            </a:r>
            <a:r>
              <a:rPr lang="en-US" altLang="zh-CN" dirty="0"/>
              <a:t>HTML5</a:t>
            </a:r>
            <a:r>
              <a:rPr lang="zh-CN" altLang="en-US" dirty="0"/>
              <a:t>标签</a:t>
            </a:r>
            <a:r>
              <a:rPr lang="en-US" altLang="zh-CN" dirty="0" smtClean="0"/>
              <a:t>-</a:t>
            </a:r>
            <a:r>
              <a:rPr lang="zh-CN" altLang="en-US" dirty="0" smtClean="0">
                <a:solidFill>
                  <a:srgbClr val="FF0000"/>
                </a:solidFill>
              </a:rPr>
              <a:t>多媒体标签</a:t>
            </a:r>
            <a:endParaRPr lang="zh-CN" altLang="en-US" dirty="0"/>
          </a:p>
        </p:txBody>
      </p:sp>
      <p:sp>
        <p:nvSpPr>
          <p:cNvPr id="3" name="内容占位符 2"/>
          <p:cNvSpPr>
            <a:spLocks noGrp="1"/>
          </p:cNvSpPr>
          <p:nvPr>
            <p:ph idx="1"/>
          </p:nvPr>
        </p:nvSpPr>
        <p:spPr/>
        <p:txBody>
          <a:bodyPr>
            <a:normAutofit fontScale="92500" lnSpcReduction="10000"/>
          </a:bodyPr>
          <a:lstStyle/>
          <a:p>
            <a:pPr marL="109728" indent="0">
              <a:buNone/>
            </a:pPr>
            <a:r>
              <a:rPr lang="zh-CN" altLang="en-US" b="1" dirty="0"/>
              <a:t>多媒体交互</a:t>
            </a:r>
            <a:r>
              <a:rPr lang="zh-CN" altLang="en-US" b="1" dirty="0" smtClean="0"/>
              <a:t>标签</a:t>
            </a:r>
            <a:endParaRPr lang="en-US" altLang="zh-CN" b="1" dirty="0" smtClean="0"/>
          </a:p>
          <a:p>
            <a:pPr marL="109728" indent="0">
              <a:buNone/>
            </a:pPr>
            <a:endParaRPr lang="zh-CN" altLang="en-US" dirty="0"/>
          </a:p>
          <a:p>
            <a:pPr marL="109728" indent="0">
              <a:buNone/>
            </a:pPr>
            <a:r>
              <a:rPr lang="zh-CN" altLang="en-US" sz="2000" dirty="0"/>
              <a:t>	</a:t>
            </a:r>
            <a:r>
              <a:rPr lang="en-US" altLang="zh-CN" sz="2000" dirty="0"/>
              <a:t>&lt;video&gt; </a:t>
            </a:r>
            <a:r>
              <a:rPr lang="zh-CN" altLang="en-US" sz="2000" dirty="0"/>
              <a:t>标记定义一个视频</a:t>
            </a:r>
          </a:p>
          <a:p>
            <a:pPr marL="109728" indent="0">
              <a:buNone/>
            </a:pPr>
            <a:r>
              <a:rPr lang="zh-CN" altLang="en-US" sz="2000" dirty="0"/>
              <a:t>	</a:t>
            </a:r>
            <a:r>
              <a:rPr lang="en-US" altLang="zh-CN" sz="2000" dirty="0"/>
              <a:t>&lt;audio&gt; </a:t>
            </a:r>
            <a:r>
              <a:rPr lang="zh-CN" altLang="en-US" sz="2000" dirty="0"/>
              <a:t>标记定义音频</a:t>
            </a:r>
            <a:r>
              <a:rPr lang="zh-CN" altLang="en-US" sz="2000" dirty="0" smtClean="0"/>
              <a:t>内容</a:t>
            </a:r>
            <a:endParaRPr lang="zh-CN" altLang="en-US" sz="2000" dirty="0"/>
          </a:p>
          <a:p>
            <a:pPr marL="109728" indent="0">
              <a:buNone/>
            </a:pPr>
            <a:r>
              <a:rPr lang="zh-CN" altLang="en-US" sz="2000" dirty="0"/>
              <a:t> 	</a:t>
            </a:r>
            <a:r>
              <a:rPr lang="en-US" altLang="zh-CN" sz="2000" dirty="0"/>
              <a:t>&lt;source&gt; </a:t>
            </a:r>
            <a:r>
              <a:rPr lang="zh-CN" altLang="en-US" sz="2000" dirty="0"/>
              <a:t>标记定义媒体</a:t>
            </a:r>
            <a:r>
              <a:rPr lang="zh-CN" altLang="en-US" sz="2000" dirty="0" smtClean="0"/>
              <a:t>资源</a:t>
            </a:r>
            <a:endParaRPr lang="en-US" altLang="zh-CN" sz="2000" dirty="0" smtClean="0"/>
          </a:p>
          <a:p>
            <a:pPr marL="109728" indent="0">
              <a:buNone/>
            </a:pPr>
            <a:endParaRPr lang="zh-CN" altLang="en-US" sz="2000" dirty="0"/>
          </a:p>
          <a:p>
            <a:pPr marL="109728" indent="0">
              <a:buNone/>
            </a:pPr>
            <a:r>
              <a:rPr lang="zh-CN" altLang="en-US" sz="2000" dirty="0"/>
              <a:t>	</a:t>
            </a:r>
            <a:r>
              <a:rPr lang="en-US" altLang="zh-CN" sz="2000" dirty="0"/>
              <a:t>&lt;canvas&gt; </a:t>
            </a:r>
            <a:r>
              <a:rPr lang="zh-CN" altLang="en-US" sz="2000" dirty="0"/>
              <a:t>标记定义</a:t>
            </a:r>
            <a:r>
              <a:rPr lang="zh-CN" altLang="en-US" sz="2000" dirty="0" smtClean="0"/>
              <a:t>图片</a:t>
            </a:r>
            <a:endParaRPr lang="en-US" altLang="zh-CN" sz="2000" dirty="0" smtClean="0"/>
          </a:p>
          <a:p>
            <a:pPr marL="109728" indent="0">
              <a:buNone/>
            </a:pPr>
            <a:endParaRPr lang="en-US" altLang="zh-CN" sz="2000" dirty="0" smtClean="0"/>
          </a:p>
          <a:p>
            <a:pPr marL="109728" indent="0">
              <a:buNone/>
            </a:pPr>
            <a:r>
              <a:rPr lang="en-US" altLang="zh-CN" sz="2000" dirty="0" smtClean="0"/>
              <a:t>	&lt;</a:t>
            </a:r>
            <a:r>
              <a:rPr lang="en-US" altLang="zh-CN" sz="2000" dirty="0"/>
              <a:t>embed</a:t>
            </a:r>
            <a:r>
              <a:rPr lang="en-US" altLang="zh-CN" sz="2000" dirty="0" smtClean="0"/>
              <a:t>&gt; </a:t>
            </a:r>
            <a:r>
              <a:rPr lang="zh-CN" altLang="en-US" sz="2000" dirty="0"/>
              <a:t>标记定义外部的可交互的内容或</a:t>
            </a:r>
            <a:r>
              <a:rPr lang="zh-CN" altLang="en-US" sz="2000" dirty="0" smtClean="0"/>
              <a:t>插件 比如</a:t>
            </a:r>
            <a:r>
              <a:rPr lang="en-US" altLang="zh-CN" sz="2000" dirty="0" smtClean="0"/>
              <a:t>flash</a:t>
            </a:r>
            <a:endParaRPr lang="zh-CN" altLang="en-US" sz="2000" dirty="0"/>
          </a:p>
          <a:p>
            <a:pPr marL="109728" indent="0">
              <a:buNone/>
            </a:pPr>
            <a:r>
              <a:rPr lang="en-US" altLang="zh-CN" sz="2000" dirty="0" smtClean="0"/>
              <a:t>	(</a:t>
            </a:r>
            <a:r>
              <a:rPr lang="zh-CN" altLang="en-US" sz="2000" dirty="0" smtClean="0"/>
              <a:t>这个标签之前存在过，但不是</a:t>
            </a:r>
            <a:r>
              <a:rPr lang="en-US" altLang="zh-CN" sz="2000" dirty="0" smtClean="0"/>
              <a:t>w3c</a:t>
            </a:r>
            <a:r>
              <a:rPr lang="zh-CN" altLang="en-US" sz="2000" dirty="0" smtClean="0"/>
              <a:t>的标准</a:t>
            </a:r>
            <a:r>
              <a:rPr lang="en-US" altLang="zh-CN" sz="2000" dirty="0" smtClean="0"/>
              <a:t>)</a:t>
            </a:r>
            <a:endParaRPr lang="en-US" altLang="zh-CN" sz="2000" dirty="0"/>
          </a:p>
          <a:p>
            <a:pPr marL="109728" indent="0">
              <a:buNone/>
            </a:pPr>
            <a:endParaRPr lang="en-US" altLang="zh-CN" sz="2000" dirty="0" smtClean="0"/>
          </a:p>
          <a:p>
            <a:pPr marL="109728" indent="0">
              <a:buNone/>
            </a:pPr>
            <a:r>
              <a:rPr lang="en-US" altLang="zh-CN" sz="2000" dirty="0" smtClean="0"/>
              <a:t>HTML5</a:t>
            </a:r>
            <a:r>
              <a:rPr lang="zh-CN" altLang="en-US" sz="2000" dirty="0" smtClean="0"/>
              <a:t>的多媒体标签的出现意味着富媒体的发展以及支持不使用插件的情况下即可操作媒体文件，极大地提升了用户体验</a:t>
            </a:r>
            <a:endParaRPr lang="zh-CN" altLang="en-US" sz="2000" dirty="0"/>
          </a:p>
        </p:txBody>
      </p:sp>
    </p:spTree>
    <p:extLst>
      <p:ext uri="{BB962C8B-B14F-4D97-AF65-F5344CB8AC3E}">
        <p14:creationId xmlns:p14="http://schemas.microsoft.com/office/powerpoint/2010/main" xmlns="" val="123268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新增</a:t>
            </a:r>
            <a:r>
              <a:rPr lang="zh-CN" altLang="en-US" dirty="0"/>
              <a:t>的</a:t>
            </a:r>
            <a:r>
              <a:rPr lang="en-US" altLang="zh-CN" dirty="0"/>
              <a:t>HTML5</a:t>
            </a:r>
            <a:r>
              <a:rPr lang="zh-CN" altLang="en-US" dirty="0"/>
              <a:t>标签</a:t>
            </a:r>
            <a:r>
              <a:rPr lang="en-US" altLang="zh-CN" dirty="0" smtClean="0"/>
              <a:t>-</a:t>
            </a:r>
            <a:r>
              <a:rPr lang="en-US" altLang="zh-CN" dirty="0" smtClean="0">
                <a:solidFill>
                  <a:srgbClr val="FF0000"/>
                </a:solidFill>
              </a:rPr>
              <a:t>Web</a:t>
            </a:r>
            <a:r>
              <a:rPr lang="zh-CN" altLang="en-US" dirty="0" smtClean="0">
                <a:solidFill>
                  <a:srgbClr val="FF0000"/>
                </a:solidFill>
              </a:rPr>
              <a:t>应用标签</a:t>
            </a:r>
            <a:endParaRPr lang="zh-CN" altLang="en-US" dirty="0"/>
          </a:p>
        </p:txBody>
      </p:sp>
      <p:sp>
        <p:nvSpPr>
          <p:cNvPr id="3" name="内容占位符 2"/>
          <p:cNvSpPr>
            <a:spLocks noGrp="1"/>
          </p:cNvSpPr>
          <p:nvPr>
            <p:ph idx="1"/>
          </p:nvPr>
        </p:nvSpPr>
        <p:spPr/>
        <p:txBody>
          <a:bodyPr>
            <a:normAutofit/>
          </a:bodyPr>
          <a:lstStyle/>
          <a:p>
            <a:pPr marL="109728" indent="0">
              <a:buNone/>
            </a:pPr>
            <a:r>
              <a:rPr lang="en-US" altLang="zh-CN" b="1" dirty="0"/>
              <a:t>Web</a:t>
            </a:r>
            <a:r>
              <a:rPr lang="zh-CN" altLang="en-US" b="1" dirty="0"/>
              <a:t>应用</a:t>
            </a:r>
            <a:r>
              <a:rPr lang="zh-CN" altLang="en-US" b="1" dirty="0" smtClean="0"/>
              <a:t>标签</a:t>
            </a:r>
            <a:endParaRPr lang="en-US" altLang="zh-CN" b="1" dirty="0" smtClean="0"/>
          </a:p>
          <a:p>
            <a:pPr marL="109728" indent="0">
              <a:buNone/>
            </a:pPr>
            <a:endParaRPr lang="en-US" altLang="zh-CN" dirty="0"/>
          </a:p>
          <a:p>
            <a:pPr marL="109728" lvl="1" indent="0">
              <a:buClr>
                <a:schemeClr val="accent3"/>
              </a:buClr>
              <a:buNone/>
            </a:pPr>
            <a:r>
              <a:rPr lang="en-US" altLang="zh-CN" sz="2000" dirty="0">
                <a:solidFill>
                  <a:schemeClr val="bg1">
                    <a:lumMod val="50000"/>
                  </a:schemeClr>
                </a:solidFill>
              </a:rPr>
              <a:t>&lt;menu&gt;</a:t>
            </a:r>
            <a:r>
              <a:rPr lang="zh-CN" altLang="en-US" sz="2000" dirty="0">
                <a:solidFill>
                  <a:schemeClr val="bg1">
                    <a:lumMod val="50000"/>
                  </a:schemeClr>
                </a:solidFill>
              </a:rPr>
              <a:t>命令列表</a:t>
            </a:r>
            <a:endParaRPr lang="en-US" altLang="zh-CN" sz="2000" dirty="0">
              <a:solidFill>
                <a:schemeClr val="bg1">
                  <a:lumMod val="50000"/>
                </a:schemeClr>
              </a:solidFill>
            </a:endParaRPr>
          </a:p>
          <a:p>
            <a:pPr marL="109728" lvl="1" indent="0">
              <a:buClr>
                <a:schemeClr val="accent3"/>
              </a:buClr>
              <a:buNone/>
            </a:pPr>
            <a:r>
              <a:rPr lang="en-US" altLang="zh-CN" sz="2000" dirty="0">
                <a:solidFill>
                  <a:schemeClr val="bg1">
                    <a:lumMod val="50000"/>
                  </a:schemeClr>
                </a:solidFill>
              </a:rPr>
              <a:t>&lt;</a:t>
            </a:r>
            <a:r>
              <a:rPr lang="en-US" altLang="zh-CN" sz="2000" dirty="0" err="1">
                <a:solidFill>
                  <a:schemeClr val="bg1">
                    <a:lumMod val="50000"/>
                  </a:schemeClr>
                </a:solidFill>
              </a:rPr>
              <a:t>menuitem</a:t>
            </a:r>
            <a:r>
              <a:rPr lang="en-US" altLang="zh-CN" sz="2000" dirty="0">
                <a:solidFill>
                  <a:schemeClr val="bg1">
                    <a:lumMod val="50000"/>
                  </a:schemeClr>
                </a:solidFill>
              </a:rPr>
              <a:t>&gt;menu</a:t>
            </a:r>
            <a:r>
              <a:rPr lang="zh-CN" altLang="en-US" sz="2000" dirty="0">
                <a:solidFill>
                  <a:schemeClr val="bg1">
                    <a:lumMod val="50000"/>
                  </a:schemeClr>
                </a:solidFill>
              </a:rPr>
              <a:t>命令列表标签 </a:t>
            </a:r>
            <a:r>
              <a:rPr lang="en-US" altLang="zh-CN" sz="2000" dirty="0">
                <a:solidFill>
                  <a:schemeClr val="bg1">
                    <a:lumMod val="50000"/>
                  </a:schemeClr>
                </a:solidFill>
              </a:rPr>
              <a:t>FF</a:t>
            </a:r>
            <a:r>
              <a:rPr lang="zh-CN" altLang="en-US" sz="2000" dirty="0">
                <a:solidFill>
                  <a:schemeClr val="bg1">
                    <a:lumMod val="50000"/>
                  </a:schemeClr>
                </a:solidFill>
              </a:rPr>
              <a:t>（嵌入系统）</a:t>
            </a:r>
          </a:p>
          <a:p>
            <a:pPr marL="109728" lvl="1" indent="0">
              <a:buClr>
                <a:schemeClr val="accent3"/>
              </a:buClr>
              <a:buNone/>
            </a:pPr>
            <a:r>
              <a:rPr lang="en-US" altLang="zh-CN" sz="2000" dirty="0">
                <a:solidFill>
                  <a:schemeClr val="bg1">
                    <a:lumMod val="50000"/>
                  </a:schemeClr>
                </a:solidFill>
              </a:rPr>
              <a:t>&lt;command&gt; menu</a:t>
            </a:r>
            <a:r>
              <a:rPr lang="zh-CN" altLang="en-US" sz="2000" dirty="0">
                <a:solidFill>
                  <a:schemeClr val="bg1">
                    <a:lumMod val="50000"/>
                  </a:schemeClr>
                </a:solidFill>
              </a:rPr>
              <a:t>标记定义一个命令</a:t>
            </a:r>
            <a:r>
              <a:rPr lang="zh-CN" altLang="en-US" sz="2000" dirty="0" smtClean="0">
                <a:solidFill>
                  <a:schemeClr val="bg1">
                    <a:lumMod val="50000"/>
                  </a:schemeClr>
                </a:solidFill>
              </a:rPr>
              <a:t>按钮</a:t>
            </a:r>
            <a:endParaRPr lang="en-US" altLang="zh-CN" sz="2000" dirty="0" smtClean="0">
              <a:solidFill>
                <a:schemeClr val="bg1">
                  <a:lumMod val="50000"/>
                </a:schemeClr>
              </a:solidFill>
            </a:endParaRPr>
          </a:p>
          <a:p>
            <a:pPr marL="109728" lvl="1" indent="0">
              <a:buClr>
                <a:schemeClr val="accent3"/>
              </a:buClr>
              <a:buNone/>
            </a:pPr>
            <a:endParaRPr lang="en-US" altLang="zh-CN" sz="2000" dirty="0">
              <a:solidFill>
                <a:schemeClr val="bg1">
                  <a:lumMod val="50000"/>
                </a:schemeClr>
              </a:solidFill>
            </a:endParaRPr>
          </a:p>
          <a:p>
            <a:pPr marL="109728" lvl="1" indent="0">
              <a:buClr>
                <a:schemeClr val="accent3"/>
              </a:buClr>
              <a:buNone/>
            </a:pPr>
            <a:r>
              <a:rPr lang="en-US" altLang="zh-CN" sz="2000" dirty="0">
                <a:solidFill>
                  <a:schemeClr val="tx1"/>
                </a:solidFill>
              </a:rPr>
              <a:t>&lt;meter&gt;</a:t>
            </a:r>
            <a:r>
              <a:rPr lang="zh-CN" altLang="en-US" sz="2000" dirty="0">
                <a:solidFill>
                  <a:schemeClr val="tx1"/>
                </a:solidFill>
              </a:rPr>
              <a:t>状态标签</a:t>
            </a:r>
            <a:r>
              <a:rPr lang="en-US" altLang="zh-CN" sz="2000" dirty="0">
                <a:solidFill>
                  <a:schemeClr val="tx1"/>
                </a:solidFill>
              </a:rPr>
              <a:t>(</a:t>
            </a:r>
            <a:r>
              <a:rPr lang="zh-CN" altLang="en-US" sz="2000" dirty="0">
                <a:solidFill>
                  <a:schemeClr val="tx1"/>
                </a:solidFill>
              </a:rPr>
              <a:t>实时状态显示</a:t>
            </a:r>
            <a:r>
              <a:rPr lang="en-US" altLang="zh-CN" sz="2000" dirty="0">
                <a:solidFill>
                  <a:schemeClr val="tx1"/>
                </a:solidFill>
              </a:rPr>
              <a:t>:</a:t>
            </a:r>
            <a:r>
              <a:rPr lang="zh-CN" altLang="en-US" sz="2000" dirty="0">
                <a:solidFill>
                  <a:schemeClr val="tx1"/>
                </a:solidFill>
              </a:rPr>
              <a:t>气压、气温</a:t>
            </a:r>
            <a:r>
              <a:rPr lang="en-US" altLang="zh-CN" sz="2000" dirty="0">
                <a:solidFill>
                  <a:schemeClr val="tx1"/>
                </a:solidFill>
              </a:rPr>
              <a:t>)C</a:t>
            </a:r>
            <a:r>
              <a:rPr lang="zh-CN" altLang="en-US" sz="2000" dirty="0">
                <a:solidFill>
                  <a:schemeClr val="tx1"/>
                </a:solidFill>
              </a:rPr>
              <a:t>、</a:t>
            </a:r>
            <a:r>
              <a:rPr lang="en-US" altLang="zh-CN" sz="2000" dirty="0">
                <a:solidFill>
                  <a:schemeClr val="tx1"/>
                </a:solidFill>
              </a:rPr>
              <a:t>O</a:t>
            </a:r>
          </a:p>
          <a:p>
            <a:pPr marL="109728" lvl="1" indent="0">
              <a:buClr>
                <a:schemeClr val="accent3"/>
              </a:buClr>
              <a:buNone/>
            </a:pPr>
            <a:r>
              <a:rPr lang="en-US" altLang="zh-CN" sz="2000" dirty="0">
                <a:solidFill>
                  <a:schemeClr val="tx1"/>
                </a:solidFill>
              </a:rPr>
              <a:t>&lt;progress&gt;</a:t>
            </a:r>
            <a:r>
              <a:rPr lang="zh-CN" altLang="en-US" sz="2000" dirty="0">
                <a:solidFill>
                  <a:schemeClr val="tx1"/>
                </a:solidFill>
              </a:rPr>
              <a:t>状态标签 </a:t>
            </a:r>
            <a:r>
              <a:rPr lang="en-US" altLang="zh-CN" sz="2000" dirty="0">
                <a:solidFill>
                  <a:schemeClr val="tx1"/>
                </a:solidFill>
              </a:rPr>
              <a:t>(</a:t>
            </a:r>
            <a:r>
              <a:rPr lang="zh-CN" altLang="en-US" sz="2000" dirty="0">
                <a:solidFill>
                  <a:schemeClr val="tx1"/>
                </a:solidFill>
              </a:rPr>
              <a:t>任务过程</a:t>
            </a:r>
            <a:r>
              <a:rPr lang="en-US" altLang="zh-CN" sz="2000" dirty="0">
                <a:solidFill>
                  <a:schemeClr val="tx1"/>
                </a:solidFill>
              </a:rPr>
              <a:t>:</a:t>
            </a:r>
            <a:r>
              <a:rPr lang="zh-CN" altLang="en-US" sz="2000" dirty="0">
                <a:solidFill>
                  <a:schemeClr val="tx1"/>
                </a:solidFill>
              </a:rPr>
              <a:t>安装、加载</a:t>
            </a:r>
            <a:r>
              <a:rPr lang="en-US" altLang="zh-CN" sz="2000" dirty="0">
                <a:solidFill>
                  <a:schemeClr val="tx1"/>
                </a:solidFill>
              </a:rPr>
              <a:t>) C</a:t>
            </a:r>
            <a:r>
              <a:rPr lang="zh-CN" altLang="en-US" sz="2000" dirty="0">
                <a:solidFill>
                  <a:schemeClr val="tx1"/>
                </a:solidFill>
              </a:rPr>
              <a:t>、</a:t>
            </a:r>
            <a:r>
              <a:rPr lang="en-US" altLang="zh-CN" sz="2000" dirty="0">
                <a:solidFill>
                  <a:schemeClr val="tx1"/>
                </a:solidFill>
              </a:rPr>
              <a:t>F</a:t>
            </a:r>
            <a:r>
              <a:rPr lang="zh-CN" altLang="en-US" sz="2000" dirty="0">
                <a:solidFill>
                  <a:schemeClr val="tx1"/>
                </a:solidFill>
              </a:rPr>
              <a:t>、</a:t>
            </a:r>
            <a:r>
              <a:rPr lang="en-US" altLang="zh-CN" sz="2000" dirty="0" smtClean="0">
                <a:solidFill>
                  <a:schemeClr val="tx1"/>
                </a:solidFill>
              </a:rPr>
              <a:t>O</a:t>
            </a:r>
          </a:p>
          <a:p>
            <a:pPr marL="109728" lvl="1" indent="0">
              <a:buClr>
                <a:schemeClr val="accent3"/>
              </a:buClr>
              <a:buNone/>
            </a:pPr>
            <a:endParaRPr lang="zh-CN" altLang="en-US" sz="2000" dirty="0">
              <a:solidFill>
                <a:schemeClr val="tx1"/>
              </a:solidFill>
            </a:endParaRPr>
          </a:p>
          <a:p>
            <a:pPr marL="109728" lvl="1" indent="0">
              <a:buClr>
                <a:schemeClr val="accent3"/>
              </a:buClr>
              <a:buNone/>
            </a:pPr>
            <a:r>
              <a:rPr lang="en-US" altLang="zh-CN" sz="2000" dirty="0">
                <a:solidFill>
                  <a:schemeClr val="bg1">
                    <a:lumMod val="50000"/>
                  </a:schemeClr>
                </a:solidFill>
              </a:rPr>
              <a:t>&lt;</a:t>
            </a:r>
            <a:r>
              <a:rPr lang="en-US" altLang="zh-CN" sz="2000" dirty="0" err="1">
                <a:solidFill>
                  <a:schemeClr val="bg1">
                    <a:lumMod val="50000"/>
                  </a:schemeClr>
                </a:solidFill>
              </a:rPr>
              <a:t>datalist</a:t>
            </a:r>
            <a:r>
              <a:rPr lang="en-US" altLang="zh-CN" sz="2000" dirty="0">
                <a:solidFill>
                  <a:schemeClr val="bg1">
                    <a:lumMod val="50000"/>
                  </a:schemeClr>
                </a:solidFill>
              </a:rPr>
              <a:t>&gt; </a:t>
            </a:r>
            <a:r>
              <a:rPr lang="zh-CN" altLang="en-US" sz="2000" dirty="0">
                <a:solidFill>
                  <a:schemeClr val="bg1">
                    <a:lumMod val="50000"/>
                  </a:schemeClr>
                </a:solidFill>
              </a:rPr>
              <a:t>为</a:t>
            </a:r>
            <a:r>
              <a:rPr lang="en-US" altLang="zh-CN" sz="2000" dirty="0">
                <a:solidFill>
                  <a:schemeClr val="bg1">
                    <a:lumMod val="50000"/>
                  </a:schemeClr>
                </a:solidFill>
              </a:rPr>
              <a:t>input</a:t>
            </a:r>
            <a:r>
              <a:rPr lang="zh-CN" altLang="en-US" sz="2000" dirty="0">
                <a:solidFill>
                  <a:schemeClr val="bg1">
                    <a:lumMod val="50000"/>
                  </a:schemeClr>
                </a:solidFill>
              </a:rPr>
              <a:t>标记定义一个下拉</a:t>
            </a:r>
            <a:r>
              <a:rPr lang="zh-CN" altLang="en-US" sz="2000" dirty="0" smtClean="0">
                <a:solidFill>
                  <a:schemeClr val="bg1">
                    <a:lumMod val="50000"/>
                  </a:schemeClr>
                </a:solidFill>
              </a:rPr>
              <a:t>列表</a:t>
            </a:r>
            <a:r>
              <a:rPr lang="en-US" altLang="zh-CN" sz="2000" dirty="0" smtClean="0">
                <a:solidFill>
                  <a:schemeClr val="bg1">
                    <a:lumMod val="50000"/>
                  </a:schemeClr>
                </a:solidFill>
              </a:rPr>
              <a:t>,</a:t>
            </a:r>
            <a:r>
              <a:rPr lang="zh-CN" altLang="en-US" sz="2000" dirty="0" smtClean="0">
                <a:solidFill>
                  <a:schemeClr val="bg1">
                    <a:lumMod val="50000"/>
                  </a:schemeClr>
                </a:solidFill>
              </a:rPr>
              <a:t>配合</a:t>
            </a:r>
            <a:r>
              <a:rPr lang="en-US" altLang="zh-CN" sz="2000" dirty="0" smtClean="0">
                <a:solidFill>
                  <a:schemeClr val="bg1">
                    <a:lumMod val="50000"/>
                  </a:schemeClr>
                </a:solidFill>
              </a:rPr>
              <a:t>option</a:t>
            </a:r>
            <a:r>
              <a:rPr lang="zh-CN" altLang="en-US" sz="2000" dirty="0" smtClean="0">
                <a:solidFill>
                  <a:schemeClr val="bg1">
                    <a:lumMod val="50000"/>
                  </a:schemeClr>
                </a:solidFill>
              </a:rPr>
              <a:t> </a:t>
            </a:r>
            <a:r>
              <a:rPr lang="en-US" altLang="zh-CN" sz="2000" dirty="0">
                <a:solidFill>
                  <a:schemeClr val="bg1">
                    <a:lumMod val="50000"/>
                  </a:schemeClr>
                </a:solidFill>
              </a:rPr>
              <a:t>F</a:t>
            </a:r>
            <a:r>
              <a:rPr lang="zh-CN" altLang="en-US" sz="2000" dirty="0">
                <a:solidFill>
                  <a:schemeClr val="bg1">
                    <a:lumMod val="50000"/>
                  </a:schemeClr>
                </a:solidFill>
              </a:rPr>
              <a:t>、</a:t>
            </a:r>
            <a:r>
              <a:rPr lang="en-US" altLang="zh-CN" sz="2000" dirty="0">
                <a:solidFill>
                  <a:schemeClr val="bg1">
                    <a:lumMod val="50000"/>
                  </a:schemeClr>
                </a:solidFill>
              </a:rPr>
              <a:t>O</a:t>
            </a:r>
          </a:p>
          <a:p>
            <a:pPr marL="109728" lvl="1" indent="0">
              <a:buClr>
                <a:schemeClr val="accent3"/>
              </a:buClr>
              <a:buNone/>
            </a:pPr>
            <a:r>
              <a:rPr lang="en-US" altLang="zh-CN" sz="2000" dirty="0">
                <a:solidFill>
                  <a:schemeClr val="bg1">
                    <a:lumMod val="50000"/>
                  </a:schemeClr>
                </a:solidFill>
              </a:rPr>
              <a:t>&lt;details&gt; </a:t>
            </a:r>
            <a:r>
              <a:rPr lang="zh-CN" altLang="en-US" sz="2000" dirty="0">
                <a:solidFill>
                  <a:schemeClr val="bg1">
                    <a:lumMod val="50000"/>
                  </a:schemeClr>
                </a:solidFill>
              </a:rPr>
              <a:t>标记定义一个元素的详细内容 </a:t>
            </a:r>
            <a:r>
              <a:rPr lang="zh-CN" altLang="en-US" sz="2000" dirty="0" smtClean="0">
                <a:solidFill>
                  <a:schemeClr val="bg1">
                    <a:lumMod val="50000"/>
                  </a:schemeClr>
                </a:solidFill>
              </a:rPr>
              <a:t>，配合</a:t>
            </a:r>
            <a:r>
              <a:rPr lang="en-US" altLang="zh-CN" sz="2000" dirty="0" err="1" smtClean="0">
                <a:solidFill>
                  <a:schemeClr val="bg1">
                    <a:lumMod val="50000"/>
                  </a:schemeClr>
                </a:solidFill>
              </a:rPr>
              <a:t>dt</a:t>
            </a:r>
            <a:r>
              <a:rPr lang="zh-CN" altLang="en-US" sz="2000" dirty="0" smtClean="0">
                <a:solidFill>
                  <a:schemeClr val="bg1">
                    <a:lumMod val="50000"/>
                  </a:schemeClr>
                </a:solidFill>
              </a:rPr>
              <a:t>、</a:t>
            </a:r>
            <a:r>
              <a:rPr lang="en-US" altLang="zh-CN" sz="2000" dirty="0" err="1" smtClean="0">
                <a:solidFill>
                  <a:schemeClr val="bg1">
                    <a:lumMod val="50000"/>
                  </a:schemeClr>
                </a:solidFill>
              </a:rPr>
              <a:t>dd</a:t>
            </a:r>
            <a:r>
              <a:rPr lang="en-US" altLang="zh-CN" sz="2000" dirty="0" smtClean="0">
                <a:solidFill>
                  <a:schemeClr val="bg1">
                    <a:lumMod val="50000"/>
                  </a:schemeClr>
                </a:solidFill>
              </a:rPr>
              <a:t>   C</a:t>
            </a:r>
            <a:endParaRPr lang="zh-CN" altLang="en-US" sz="2000" dirty="0">
              <a:solidFill>
                <a:schemeClr val="bg1">
                  <a:lumMod val="50000"/>
                </a:schemeClr>
              </a:solidFill>
            </a:endParaRPr>
          </a:p>
        </p:txBody>
      </p:sp>
    </p:spTree>
    <p:extLst>
      <p:ext uri="{BB962C8B-B14F-4D97-AF65-F5344CB8AC3E}">
        <p14:creationId xmlns:p14="http://schemas.microsoft.com/office/powerpoint/2010/main" xmlns="" val="613030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新增的</a:t>
            </a:r>
            <a:r>
              <a:rPr lang="en-US" altLang="zh-CN" dirty="0"/>
              <a:t>HTML5</a:t>
            </a:r>
            <a:r>
              <a:rPr lang="zh-CN" altLang="en-US" dirty="0" smtClean="0"/>
              <a:t>标签</a:t>
            </a:r>
            <a:r>
              <a:rPr lang="en-US" altLang="zh-CN" dirty="0" smtClean="0"/>
              <a:t>-</a:t>
            </a:r>
            <a:r>
              <a:rPr lang="zh-CN" altLang="en-US" dirty="0" smtClean="0">
                <a:solidFill>
                  <a:srgbClr val="FF0000"/>
                </a:solidFill>
              </a:rPr>
              <a:t>其他标签</a:t>
            </a:r>
            <a:endParaRPr lang="zh-CN" altLang="en-US" dirty="0">
              <a:solidFill>
                <a:srgbClr val="FF0000"/>
              </a:solidFill>
            </a:endParaRPr>
          </a:p>
        </p:txBody>
      </p:sp>
      <p:sp>
        <p:nvSpPr>
          <p:cNvPr id="3" name="内容占位符 2"/>
          <p:cNvSpPr>
            <a:spLocks noGrp="1"/>
          </p:cNvSpPr>
          <p:nvPr>
            <p:ph idx="1"/>
          </p:nvPr>
        </p:nvSpPr>
        <p:spPr/>
        <p:txBody>
          <a:bodyPr>
            <a:normAutofit fontScale="92500" lnSpcReduction="20000"/>
          </a:bodyPr>
          <a:lstStyle/>
          <a:p>
            <a:pPr marL="109728" indent="0">
              <a:buNone/>
            </a:pPr>
            <a:r>
              <a:rPr lang="zh-CN" altLang="en-US" b="1" dirty="0"/>
              <a:t>注释标签</a:t>
            </a:r>
            <a:endParaRPr lang="en-US" altLang="zh-CN" b="1" dirty="0"/>
          </a:p>
          <a:p>
            <a:pPr marL="109728" indent="0">
              <a:buNone/>
            </a:pPr>
            <a:r>
              <a:rPr lang="en-US" altLang="zh-CN" dirty="0"/>
              <a:t>&lt;ruby&gt; </a:t>
            </a:r>
            <a:r>
              <a:rPr lang="zh-CN" altLang="en-US" dirty="0"/>
              <a:t>标记定义 注释或音标</a:t>
            </a:r>
            <a:endParaRPr lang="en-US" altLang="zh-CN" dirty="0"/>
          </a:p>
          <a:p>
            <a:pPr marL="109728" indent="0">
              <a:buNone/>
            </a:pPr>
            <a:r>
              <a:rPr lang="en-US" altLang="zh-CN" dirty="0"/>
              <a:t>&lt;</a:t>
            </a:r>
            <a:r>
              <a:rPr lang="en-US" altLang="zh-CN" dirty="0" err="1"/>
              <a:t>rp</a:t>
            </a:r>
            <a:r>
              <a:rPr lang="en-US" altLang="zh-CN" dirty="0"/>
              <a:t>&gt; </a:t>
            </a:r>
            <a:r>
              <a:rPr lang="zh-CN" altLang="en-US" dirty="0"/>
              <a:t>告诉那些不支持 </a:t>
            </a:r>
            <a:r>
              <a:rPr lang="en-US" altLang="zh-CN" dirty="0"/>
              <a:t>Ruby</a:t>
            </a:r>
            <a:r>
              <a:rPr lang="zh-CN" altLang="en-US" dirty="0"/>
              <a:t>元素的浏览器如何去显示</a:t>
            </a:r>
          </a:p>
          <a:p>
            <a:pPr marL="109728" indent="0">
              <a:buNone/>
            </a:pPr>
            <a:r>
              <a:rPr lang="zh-CN" altLang="en-US" dirty="0"/>
              <a:t> </a:t>
            </a:r>
            <a:r>
              <a:rPr lang="en-US" altLang="zh-CN" dirty="0"/>
              <a:t>&lt;</a:t>
            </a:r>
            <a:r>
              <a:rPr lang="en-US" altLang="zh-CN" dirty="0" err="1"/>
              <a:t>rt</a:t>
            </a:r>
            <a:r>
              <a:rPr lang="en-US" altLang="zh-CN" dirty="0"/>
              <a:t>&gt; </a:t>
            </a:r>
            <a:r>
              <a:rPr lang="zh-CN" altLang="en-US" dirty="0"/>
              <a:t>标记定义对</a:t>
            </a:r>
            <a:r>
              <a:rPr lang="en-US" altLang="zh-CN" dirty="0"/>
              <a:t>ruby</a:t>
            </a:r>
            <a:r>
              <a:rPr lang="zh-CN" altLang="en-US" dirty="0"/>
              <a:t>的注释内容文本</a:t>
            </a:r>
            <a:endParaRPr lang="en-US" altLang="zh-CN" dirty="0"/>
          </a:p>
          <a:p>
            <a:pPr marL="109728" indent="0">
              <a:buNone/>
            </a:pPr>
            <a:endParaRPr lang="en-US" altLang="zh-CN" dirty="0" smtClean="0"/>
          </a:p>
          <a:p>
            <a:pPr marL="109728" indent="0">
              <a:buNone/>
            </a:pPr>
            <a:r>
              <a:rPr lang="zh-CN" altLang="en-US" b="1" dirty="0" smtClean="0"/>
              <a:t>其他</a:t>
            </a:r>
            <a:r>
              <a:rPr lang="zh-CN" altLang="en-US" b="1" dirty="0"/>
              <a:t>标签</a:t>
            </a:r>
          </a:p>
          <a:p>
            <a:pPr marL="109728" indent="0">
              <a:buNone/>
            </a:pPr>
            <a:r>
              <a:rPr lang="en-US" altLang="zh-CN" sz="2200" dirty="0"/>
              <a:t>&lt;</a:t>
            </a:r>
            <a:r>
              <a:rPr lang="en-US" altLang="zh-CN" sz="2200" dirty="0" err="1"/>
              <a:t>keygen</a:t>
            </a:r>
            <a:r>
              <a:rPr lang="en-US" altLang="zh-CN" sz="2200" dirty="0"/>
              <a:t>&gt; </a:t>
            </a:r>
            <a:r>
              <a:rPr lang="zh-CN" altLang="en-US" sz="2200" dirty="0"/>
              <a:t>标记定义表单里一个生成的键值</a:t>
            </a:r>
            <a:r>
              <a:rPr lang="en-US" altLang="zh-CN" sz="2200" dirty="0"/>
              <a:t>(</a:t>
            </a:r>
            <a:r>
              <a:rPr lang="zh-CN" altLang="en-US" sz="2200" dirty="0"/>
              <a:t>加密信息传送</a:t>
            </a:r>
            <a:r>
              <a:rPr lang="en-US" altLang="zh-CN" sz="2200" dirty="0"/>
              <a:t>)O</a:t>
            </a:r>
            <a:r>
              <a:rPr lang="zh-CN" altLang="en-US" sz="2200" dirty="0"/>
              <a:t>、</a:t>
            </a:r>
            <a:r>
              <a:rPr lang="en-US" altLang="zh-CN" sz="2200" dirty="0"/>
              <a:t>F</a:t>
            </a:r>
            <a:endParaRPr lang="zh-CN" altLang="en-US" sz="2200" dirty="0"/>
          </a:p>
          <a:p>
            <a:pPr marL="109728" indent="0">
              <a:buNone/>
            </a:pPr>
            <a:r>
              <a:rPr lang="en-US" altLang="zh-CN" sz="2200" dirty="0"/>
              <a:t>&lt;mark&gt; </a:t>
            </a:r>
            <a:r>
              <a:rPr lang="zh-CN" altLang="en-US" sz="2200" dirty="0"/>
              <a:t>标记定义有标记的文本 </a:t>
            </a:r>
            <a:r>
              <a:rPr lang="en-US" altLang="zh-CN" sz="2200" dirty="0"/>
              <a:t>(</a:t>
            </a:r>
            <a:r>
              <a:rPr lang="zh-CN" altLang="en-US" sz="2200" dirty="0"/>
              <a:t>黄色选中状态</a:t>
            </a:r>
            <a:r>
              <a:rPr lang="en-US" altLang="zh-CN" sz="2200" dirty="0"/>
              <a:t>)</a:t>
            </a:r>
            <a:endParaRPr lang="zh-CN" altLang="en-US" sz="2200" dirty="0"/>
          </a:p>
          <a:p>
            <a:pPr marL="109728" indent="0">
              <a:buNone/>
            </a:pPr>
            <a:r>
              <a:rPr lang="en-US" altLang="zh-CN" sz="2200" dirty="0"/>
              <a:t>&lt;output&gt; </a:t>
            </a:r>
            <a:r>
              <a:rPr lang="zh-CN" altLang="en-US" sz="2200" dirty="0"/>
              <a:t>标记定义一些输出类型</a:t>
            </a:r>
            <a:r>
              <a:rPr lang="en-US" altLang="zh-CN" sz="2200" dirty="0"/>
              <a:t>,</a:t>
            </a:r>
            <a:r>
              <a:rPr lang="zh-CN" altLang="en-US" sz="2200" dirty="0"/>
              <a:t>计算表单结果配合</a:t>
            </a:r>
            <a:r>
              <a:rPr lang="en-US" altLang="zh-CN" sz="2200" dirty="0" err="1"/>
              <a:t>oninput</a:t>
            </a:r>
            <a:r>
              <a:rPr lang="zh-CN" altLang="en-US" sz="2200" dirty="0" smtClean="0"/>
              <a:t>事件</a:t>
            </a:r>
            <a:endParaRPr lang="en-US" altLang="zh-CN" sz="2200" dirty="0" smtClean="0"/>
          </a:p>
          <a:p>
            <a:pPr marL="109728" indent="0">
              <a:buNone/>
            </a:pPr>
            <a:endParaRPr lang="en-US" altLang="zh-CN" sz="2200" dirty="0" smtClean="0"/>
          </a:p>
          <a:p>
            <a:pPr marL="109728" indent="0">
              <a:buNone/>
            </a:pPr>
            <a:endParaRPr lang="en-US" altLang="zh-CN" sz="2200" dirty="0" smtClean="0"/>
          </a:p>
          <a:p>
            <a:pPr marL="109728" indent="0">
              <a:buNone/>
            </a:pPr>
            <a:r>
              <a:rPr lang="en-US" altLang="zh-CN" sz="2200" dirty="0" smtClean="0">
                <a:solidFill>
                  <a:schemeClr val="bg1">
                    <a:lumMod val="50000"/>
                  </a:schemeClr>
                </a:solidFill>
              </a:rPr>
              <a:t>&lt;</a:t>
            </a:r>
            <a:r>
              <a:rPr lang="en-US" altLang="zh-CN" sz="2200" dirty="0">
                <a:solidFill>
                  <a:schemeClr val="bg1">
                    <a:lumMod val="50000"/>
                  </a:schemeClr>
                </a:solidFill>
              </a:rPr>
              <a:t>time&gt; </a:t>
            </a:r>
            <a:r>
              <a:rPr lang="zh-CN" altLang="en-US" sz="2200" dirty="0">
                <a:solidFill>
                  <a:schemeClr val="bg1">
                    <a:lumMod val="50000"/>
                  </a:schemeClr>
                </a:solidFill>
              </a:rPr>
              <a:t>标记定义一个日期</a:t>
            </a:r>
            <a:r>
              <a:rPr lang="en-US" altLang="zh-CN" sz="2200" dirty="0">
                <a:solidFill>
                  <a:schemeClr val="bg1">
                    <a:lumMod val="50000"/>
                  </a:schemeClr>
                </a:solidFill>
              </a:rPr>
              <a:t>/</a:t>
            </a:r>
            <a:r>
              <a:rPr lang="zh-CN" altLang="en-US" sz="2200" dirty="0" smtClean="0">
                <a:solidFill>
                  <a:schemeClr val="bg1">
                    <a:lumMod val="50000"/>
                  </a:schemeClr>
                </a:solidFill>
              </a:rPr>
              <a:t>时间 目前所有主流浏览器都不支持</a:t>
            </a:r>
            <a:endParaRPr lang="zh-CN" altLang="en-US" sz="2200" dirty="0">
              <a:solidFill>
                <a:schemeClr val="bg1">
                  <a:lumMod val="50000"/>
                </a:schemeClr>
              </a:solidFill>
            </a:endParaRPr>
          </a:p>
        </p:txBody>
      </p:sp>
    </p:spTree>
    <p:extLst>
      <p:ext uri="{BB962C8B-B14F-4D97-AF65-F5344CB8AC3E}">
        <p14:creationId xmlns:p14="http://schemas.microsoft.com/office/powerpoint/2010/main" xmlns="" val="3615900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smtClean="0"/>
              <a:t>删除的</a:t>
            </a:r>
            <a:r>
              <a:rPr lang="en-US" altLang="zh-CN" dirty="0" smtClean="0"/>
              <a:t>HTML</a:t>
            </a:r>
            <a:r>
              <a:rPr lang="zh-CN" altLang="en-US" dirty="0" smtClean="0"/>
              <a:t>标签</a:t>
            </a:r>
            <a:r>
              <a:rPr lang="en-US" altLang="zh-CN" dirty="0" smtClean="0"/>
              <a:t>(</a:t>
            </a:r>
            <a:r>
              <a:rPr lang="zh-CN" altLang="en-US" dirty="0" smtClean="0"/>
              <a:t>不建议使用</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sz="2400" dirty="0"/>
              <a:t>纯表现的</a:t>
            </a:r>
            <a:r>
              <a:rPr lang="zh-CN" altLang="en-US" sz="2400" dirty="0" smtClean="0"/>
              <a:t>元素</a:t>
            </a:r>
            <a:r>
              <a:rPr lang="en-US" altLang="zh-CN" sz="2400" dirty="0" smtClean="0"/>
              <a:t>(</a:t>
            </a:r>
            <a:r>
              <a:rPr lang="zh-CN" altLang="en-US" sz="2400" dirty="0" smtClean="0"/>
              <a:t>表现和内容分离</a:t>
            </a:r>
            <a:r>
              <a:rPr lang="en-US" altLang="zh-CN" sz="2400" dirty="0" smtClean="0"/>
              <a:t>)</a:t>
            </a:r>
            <a:r>
              <a:rPr lang="zh-CN" altLang="en-US" sz="2400" dirty="0" smtClean="0"/>
              <a:t>：</a:t>
            </a:r>
            <a:endParaRPr lang="en-US" altLang="zh-CN" sz="2400" dirty="0" smtClean="0"/>
          </a:p>
          <a:p>
            <a:pPr marL="457200" lvl="1" indent="0">
              <a:buNone/>
            </a:pPr>
            <a:r>
              <a:rPr lang="en-US" altLang="zh-CN" sz="2400" dirty="0" err="1" smtClean="0"/>
              <a:t>basefont</a:t>
            </a:r>
            <a:r>
              <a:rPr lang="zh-CN" altLang="en-US" sz="2400" dirty="0"/>
              <a:t>，</a:t>
            </a:r>
            <a:r>
              <a:rPr lang="en-US" altLang="zh-CN" sz="2400" dirty="0"/>
              <a:t>big</a:t>
            </a:r>
            <a:r>
              <a:rPr lang="zh-CN" altLang="en-US" sz="2400" dirty="0"/>
              <a:t>，</a:t>
            </a:r>
            <a:r>
              <a:rPr lang="en-US" altLang="zh-CN" sz="2400" dirty="0"/>
              <a:t>center</a:t>
            </a:r>
            <a:r>
              <a:rPr lang="zh-CN" altLang="en-US" sz="2400" dirty="0"/>
              <a:t>，</a:t>
            </a:r>
            <a:r>
              <a:rPr lang="en-US" altLang="zh-CN" sz="2400" dirty="0"/>
              <a:t>font, s</a:t>
            </a:r>
            <a:r>
              <a:rPr lang="zh-CN" altLang="en-US" sz="2400" dirty="0"/>
              <a:t>，</a:t>
            </a:r>
            <a:r>
              <a:rPr lang="en-US" altLang="zh-CN" sz="2400" dirty="0"/>
              <a:t>strike</a:t>
            </a:r>
            <a:r>
              <a:rPr lang="zh-CN" altLang="en-US" sz="2400" dirty="0"/>
              <a:t>，</a:t>
            </a:r>
            <a:r>
              <a:rPr lang="en-US" altLang="zh-CN" sz="2400" dirty="0" err="1"/>
              <a:t>tt</a:t>
            </a:r>
            <a:r>
              <a:rPr lang="zh-CN" altLang="en-US" sz="2400" dirty="0"/>
              <a:t>，</a:t>
            </a:r>
            <a:r>
              <a:rPr lang="en-US" altLang="zh-CN" sz="2400" dirty="0"/>
              <a:t>u</a:t>
            </a:r>
            <a:r>
              <a:rPr lang="zh-CN" altLang="en-US" sz="2400" dirty="0" smtClean="0"/>
              <a:t>；</a:t>
            </a:r>
            <a:endParaRPr lang="en-US" altLang="zh-CN" sz="2400" dirty="0" smtClean="0"/>
          </a:p>
          <a:p>
            <a:pPr marL="457200" lvl="1" indent="0">
              <a:buNone/>
            </a:pPr>
            <a:endParaRPr lang="zh-CN" altLang="en-US" sz="2400" dirty="0"/>
          </a:p>
          <a:p>
            <a:pPr marL="0" indent="0">
              <a:buNone/>
            </a:pPr>
            <a:r>
              <a:rPr lang="zh-CN" altLang="en-US" sz="2400" dirty="0"/>
              <a:t>对可用性产生负面影响的</a:t>
            </a:r>
            <a:r>
              <a:rPr lang="zh-CN" altLang="en-US" sz="2400" dirty="0" smtClean="0"/>
              <a:t>元素</a:t>
            </a:r>
            <a:r>
              <a:rPr lang="en-US" altLang="zh-CN" sz="2400" dirty="0" smtClean="0"/>
              <a:t>(</a:t>
            </a:r>
            <a:r>
              <a:rPr lang="zh-CN" altLang="en-US" sz="2400" dirty="0" smtClean="0"/>
              <a:t>页面元素和搜索引擎</a:t>
            </a:r>
            <a:r>
              <a:rPr lang="en-US" altLang="zh-CN" sz="2400" dirty="0" smtClean="0"/>
              <a:t>)</a:t>
            </a:r>
            <a:r>
              <a:rPr lang="zh-CN" altLang="en-US" sz="2400" dirty="0" smtClean="0"/>
              <a:t>：</a:t>
            </a:r>
            <a:endParaRPr lang="en-US" altLang="zh-CN" sz="2400" dirty="0" smtClean="0"/>
          </a:p>
          <a:p>
            <a:pPr marL="457200" lvl="1" indent="0">
              <a:buNone/>
            </a:pPr>
            <a:r>
              <a:rPr lang="en-US" altLang="zh-CN" sz="2400" dirty="0" smtClean="0"/>
              <a:t>frame</a:t>
            </a:r>
            <a:r>
              <a:rPr lang="zh-CN" altLang="en-US" sz="2400" dirty="0"/>
              <a:t>，</a:t>
            </a:r>
            <a:r>
              <a:rPr lang="en-US" altLang="zh-CN" sz="2400" dirty="0"/>
              <a:t>frameset</a:t>
            </a:r>
            <a:r>
              <a:rPr lang="zh-CN" altLang="en-US" sz="2400" dirty="0"/>
              <a:t>，</a:t>
            </a:r>
            <a:r>
              <a:rPr lang="en-US" altLang="zh-CN" sz="2400" dirty="0" err="1"/>
              <a:t>noframes</a:t>
            </a:r>
            <a:r>
              <a:rPr lang="zh-CN" altLang="en-US" sz="2400" dirty="0" smtClean="0"/>
              <a:t>；</a:t>
            </a:r>
            <a:endParaRPr lang="en-US" altLang="zh-CN" sz="2400" dirty="0" smtClean="0"/>
          </a:p>
          <a:p>
            <a:pPr marL="457200" lvl="1" indent="0">
              <a:buNone/>
            </a:pPr>
            <a:endParaRPr lang="zh-CN" altLang="en-US" sz="2400" dirty="0"/>
          </a:p>
          <a:p>
            <a:pPr marL="0" indent="0">
              <a:buNone/>
            </a:pPr>
            <a:r>
              <a:rPr lang="zh-CN" altLang="en-US" sz="2400" dirty="0"/>
              <a:t>产生混淆的元素</a:t>
            </a:r>
            <a:r>
              <a:rPr lang="zh-CN" altLang="en-US" sz="2400" dirty="0" smtClean="0"/>
              <a:t>：</a:t>
            </a:r>
            <a:endParaRPr lang="en-US" altLang="zh-CN" sz="2400" dirty="0" smtClean="0"/>
          </a:p>
          <a:p>
            <a:pPr marL="457200" lvl="1" indent="0">
              <a:buNone/>
            </a:pPr>
            <a:r>
              <a:rPr lang="en-US" altLang="zh-CN" sz="2400" dirty="0" smtClean="0"/>
              <a:t>acronym </a:t>
            </a:r>
            <a:r>
              <a:rPr lang="zh-CN" altLang="en-US" sz="2400" dirty="0"/>
              <a:t>，</a:t>
            </a:r>
            <a:r>
              <a:rPr lang="en-US" altLang="zh-CN" sz="2400" dirty="0"/>
              <a:t>applet</a:t>
            </a:r>
            <a:r>
              <a:rPr lang="zh-CN" altLang="en-US" sz="2400" dirty="0"/>
              <a:t>，</a:t>
            </a:r>
            <a:r>
              <a:rPr lang="en-US" altLang="zh-CN" sz="2400" dirty="0" err="1"/>
              <a:t>isindex</a:t>
            </a:r>
            <a:r>
              <a:rPr lang="zh-CN" altLang="en-US" sz="2400" dirty="0"/>
              <a:t>，</a:t>
            </a:r>
            <a:r>
              <a:rPr lang="en-US" altLang="zh-CN" sz="2400" dirty="0" err="1"/>
              <a:t>dir</a:t>
            </a:r>
            <a:r>
              <a:rPr lang="zh-CN" altLang="en-US" sz="2400" dirty="0"/>
              <a:t>。</a:t>
            </a:r>
          </a:p>
          <a:p>
            <a:pPr marL="109728" indent="0">
              <a:buNone/>
            </a:pPr>
            <a:endParaRPr lang="zh-CN" altLang="en-US" sz="2400" dirty="0"/>
          </a:p>
        </p:txBody>
      </p:sp>
    </p:spTree>
    <p:extLst>
      <p:ext uri="{BB962C8B-B14F-4D97-AF65-F5344CB8AC3E}">
        <p14:creationId xmlns:p14="http://schemas.microsoft.com/office/powerpoint/2010/main" xmlns="" val="2345080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smtClean="0"/>
              <a:t>重新</a:t>
            </a:r>
            <a:r>
              <a:rPr lang="zh-CN" altLang="en-US" dirty="0"/>
              <a:t>定义的</a:t>
            </a:r>
            <a:r>
              <a:rPr lang="en-US" altLang="zh-CN" dirty="0"/>
              <a:t>HTML</a:t>
            </a:r>
            <a:r>
              <a:rPr lang="zh-CN" altLang="en-US" dirty="0" smtClean="0"/>
              <a:t>标签</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008674085"/>
              </p:ext>
            </p:extLst>
          </p:nvPr>
        </p:nvGraphicFramePr>
        <p:xfrm>
          <a:off x="457200" y="2362200"/>
          <a:ext cx="8229600" cy="3337560"/>
        </p:xfrm>
        <a:graphic>
          <a:graphicData uri="http://schemas.openxmlformats.org/drawingml/2006/table">
            <a:tbl>
              <a:tblPr firstRow="1" bandRow="1">
                <a:tableStyleId>{5C22544A-7EE6-4342-B048-85BDC9FD1C3A}</a:tableStyleId>
              </a:tblPr>
              <a:tblGrid>
                <a:gridCol w="1522512"/>
                <a:gridCol w="6707088"/>
              </a:tblGrid>
              <a:tr h="370840">
                <a:tc>
                  <a:txBody>
                    <a:bodyPr/>
                    <a:lstStyle/>
                    <a:p>
                      <a:r>
                        <a:rPr lang="en-US" altLang="zh-CN" dirty="0" smtClean="0"/>
                        <a:t>HTML</a:t>
                      </a:r>
                      <a:r>
                        <a:rPr lang="zh-CN" altLang="en-US" dirty="0" smtClean="0"/>
                        <a:t>元素</a:t>
                      </a:r>
                      <a:endParaRPr lang="zh-CN" altLang="en-US" dirty="0"/>
                    </a:p>
                  </a:txBody>
                  <a:tcPr/>
                </a:tc>
                <a:tc>
                  <a:txBody>
                    <a:bodyPr/>
                    <a:lstStyle/>
                    <a:p>
                      <a:pPr algn="ctr"/>
                      <a:r>
                        <a:rPr lang="en-US" altLang="zh-CN" dirty="0" smtClean="0"/>
                        <a:t>HTML5</a:t>
                      </a:r>
                      <a:r>
                        <a:rPr lang="zh-CN" altLang="en-US" dirty="0" smtClean="0"/>
                        <a:t>中的意义</a:t>
                      </a:r>
                      <a:endParaRPr lang="zh-CN" altLang="en-US" dirty="0"/>
                    </a:p>
                  </a:txBody>
                  <a:tcPr/>
                </a:tc>
              </a:tr>
              <a:tr h="370840">
                <a:tc>
                  <a:txBody>
                    <a:bodyPr/>
                    <a:lstStyle/>
                    <a:p>
                      <a:r>
                        <a:rPr lang="en-US" altLang="zh-CN" dirty="0" smtClean="0"/>
                        <a:t>&lt;b&gt;</a:t>
                      </a:r>
                      <a:endParaRPr lang="zh-CN" altLang="en-US" dirty="0"/>
                    </a:p>
                  </a:txBody>
                  <a:tcPr/>
                </a:tc>
                <a:tc>
                  <a:txBody>
                    <a:bodyPr/>
                    <a:lstStyle/>
                    <a:p>
                      <a:r>
                        <a:rPr lang="zh-CN" altLang="en-US" dirty="0" smtClean="0"/>
                        <a:t>代表内联文本，通常是粗体，没有传递表示重要的意思</a:t>
                      </a:r>
                      <a:endParaRPr lang="zh-CN" altLang="en-US" dirty="0"/>
                    </a:p>
                  </a:txBody>
                  <a:tcPr/>
                </a:tc>
              </a:tr>
              <a:tr h="370840">
                <a:tc>
                  <a:txBody>
                    <a:bodyPr/>
                    <a:lstStyle/>
                    <a:p>
                      <a:r>
                        <a:rPr lang="en-US" altLang="zh-CN" dirty="0" smtClean="0"/>
                        <a:t>&lt;</a:t>
                      </a:r>
                      <a:r>
                        <a:rPr lang="en-US" altLang="zh-CN" dirty="0" err="1" smtClean="0"/>
                        <a:t>i</a:t>
                      </a:r>
                      <a:r>
                        <a:rPr lang="en-US" altLang="zh-CN" dirty="0" smtClean="0"/>
                        <a:t>&gt;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代表内联文本，通常是斜体，没有传递表示重要的意思</a:t>
                      </a:r>
                    </a:p>
                  </a:txBody>
                  <a:tcPr/>
                </a:tc>
              </a:tr>
              <a:tr h="370840">
                <a:tc>
                  <a:txBody>
                    <a:bodyPr/>
                    <a:lstStyle/>
                    <a:p>
                      <a:r>
                        <a:rPr lang="en-US" altLang="zh-CN" dirty="0" smtClean="0"/>
                        <a:t>&lt;</a:t>
                      </a:r>
                      <a:r>
                        <a:rPr lang="en-US" altLang="zh-CN" dirty="0" err="1" smtClean="0"/>
                        <a:t>dd</a:t>
                      </a:r>
                      <a:r>
                        <a:rPr lang="en-US" altLang="zh-CN" dirty="0" smtClean="0"/>
                        <a:t>&gt;</a:t>
                      </a:r>
                      <a:endParaRPr lang="zh-CN" altLang="en-US" dirty="0"/>
                    </a:p>
                  </a:txBody>
                  <a:tcPr/>
                </a:tc>
                <a:tc>
                  <a:txBody>
                    <a:bodyPr/>
                    <a:lstStyle/>
                    <a:p>
                      <a:r>
                        <a:rPr lang="zh-CN" altLang="en-US" dirty="0" smtClean="0"/>
                        <a:t>可以同</a:t>
                      </a:r>
                      <a:r>
                        <a:rPr lang="en-US" altLang="zh-CN" dirty="0" smtClean="0"/>
                        <a:t>details</a:t>
                      </a:r>
                      <a:r>
                        <a:rPr lang="zh-CN" altLang="en-US" dirty="0" smtClean="0"/>
                        <a:t>与</a:t>
                      </a:r>
                      <a:r>
                        <a:rPr lang="en-US" altLang="zh-CN" dirty="0" smtClean="0"/>
                        <a:t>figure</a:t>
                      </a:r>
                      <a:r>
                        <a:rPr lang="zh-CN" altLang="en-US" dirty="0" smtClean="0"/>
                        <a:t>一同使用，定义包含文本，</a:t>
                      </a:r>
                      <a:r>
                        <a:rPr lang="en-US" altLang="zh-CN" dirty="0" smtClean="0"/>
                        <a:t>dialog</a:t>
                      </a:r>
                      <a:r>
                        <a:rPr lang="zh-CN" altLang="en-US" dirty="0" smtClean="0"/>
                        <a:t>也可用</a:t>
                      </a:r>
                      <a:endParaRPr lang="zh-CN" altLang="en-US" dirty="0"/>
                    </a:p>
                  </a:txBody>
                  <a:tcPr/>
                </a:tc>
              </a:tr>
              <a:tr h="370840">
                <a:tc>
                  <a:txBody>
                    <a:bodyPr/>
                    <a:lstStyle/>
                    <a:p>
                      <a:r>
                        <a:rPr lang="en-US" altLang="zh-CN" dirty="0" smtClean="0"/>
                        <a:t>&lt;</a:t>
                      </a:r>
                      <a:r>
                        <a:rPr lang="en-US" altLang="zh-CN" dirty="0" err="1" smtClean="0"/>
                        <a:t>dt</a:t>
                      </a:r>
                      <a:r>
                        <a:rPr lang="en-US" altLang="zh-CN" dirty="0" smtClean="0"/>
                        <a:t>&gt;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可以同</a:t>
                      </a:r>
                      <a:r>
                        <a:rPr lang="en-US" altLang="zh-CN" dirty="0" smtClean="0"/>
                        <a:t>details</a:t>
                      </a:r>
                      <a:r>
                        <a:rPr lang="zh-CN" altLang="en-US" dirty="0" smtClean="0"/>
                        <a:t>与</a:t>
                      </a:r>
                      <a:r>
                        <a:rPr lang="en-US" altLang="zh-CN" dirty="0" smtClean="0"/>
                        <a:t>figure</a:t>
                      </a:r>
                      <a:r>
                        <a:rPr lang="zh-CN" altLang="en-US" dirty="0" smtClean="0"/>
                        <a:t>一同使用，汇总细节，</a:t>
                      </a:r>
                      <a:r>
                        <a:rPr lang="en-US" altLang="zh-CN" dirty="0" smtClean="0"/>
                        <a:t>dialog</a:t>
                      </a:r>
                      <a:r>
                        <a:rPr lang="zh-CN" altLang="en-US" dirty="0" smtClean="0"/>
                        <a:t>也可用</a:t>
                      </a:r>
                    </a:p>
                  </a:txBody>
                  <a:tcPr/>
                </a:tc>
              </a:tr>
              <a:tr h="370840">
                <a:tc>
                  <a:txBody>
                    <a:bodyPr/>
                    <a:lstStyle/>
                    <a:p>
                      <a:r>
                        <a:rPr lang="en-US" altLang="zh-CN" dirty="0" smtClean="0"/>
                        <a:t>&lt;</a:t>
                      </a:r>
                      <a:r>
                        <a:rPr lang="en-US" altLang="zh-CN" dirty="0" err="1" smtClean="0"/>
                        <a:t>hr</a:t>
                      </a:r>
                      <a:r>
                        <a:rPr lang="en-US" altLang="zh-CN" dirty="0" smtClean="0"/>
                        <a:t>&gt;</a:t>
                      </a:r>
                      <a:endParaRPr lang="zh-CN" altLang="en-US" dirty="0"/>
                    </a:p>
                  </a:txBody>
                  <a:tcPr/>
                </a:tc>
                <a:tc>
                  <a:txBody>
                    <a:bodyPr/>
                    <a:lstStyle/>
                    <a:p>
                      <a:r>
                        <a:rPr lang="zh-CN" altLang="en-US" dirty="0" smtClean="0"/>
                        <a:t>表示主题结束，而不是水平线，虽然显示相同</a:t>
                      </a:r>
                      <a:endParaRPr lang="zh-CN" altLang="en-US" dirty="0"/>
                    </a:p>
                  </a:txBody>
                  <a:tcPr/>
                </a:tc>
              </a:tr>
              <a:tr h="370840">
                <a:tc>
                  <a:txBody>
                    <a:bodyPr/>
                    <a:lstStyle/>
                    <a:p>
                      <a:r>
                        <a:rPr lang="en-US" altLang="zh-CN" dirty="0" smtClean="0"/>
                        <a:t>&lt;menu&gt;</a:t>
                      </a:r>
                      <a:endParaRPr lang="zh-CN" altLang="en-US" dirty="0"/>
                    </a:p>
                  </a:txBody>
                  <a:tcPr/>
                </a:tc>
                <a:tc>
                  <a:txBody>
                    <a:bodyPr/>
                    <a:lstStyle/>
                    <a:p>
                      <a:r>
                        <a:rPr lang="zh-CN" altLang="en-US" dirty="0" smtClean="0"/>
                        <a:t>重新定义用户界面的菜单，配合</a:t>
                      </a:r>
                      <a:r>
                        <a:rPr lang="en-US" altLang="zh-CN" dirty="0" err="1" smtClean="0"/>
                        <a:t>commond</a:t>
                      </a:r>
                      <a:r>
                        <a:rPr lang="zh-CN" altLang="en-US" dirty="0" smtClean="0"/>
                        <a:t>或者</a:t>
                      </a:r>
                      <a:r>
                        <a:rPr lang="en-US" altLang="zh-CN" dirty="0" err="1" smtClean="0"/>
                        <a:t>menuitem</a:t>
                      </a:r>
                      <a:r>
                        <a:rPr lang="zh-CN" altLang="en-US" dirty="0" smtClean="0"/>
                        <a:t>使用</a:t>
                      </a:r>
                      <a:endParaRPr lang="zh-CN" altLang="en-US" dirty="0"/>
                    </a:p>
                  </a:txBody>
                  <a:tcPr/>
                </a:tc>
              </a:tr>
              <a:tr h="370840">
                <a:tc>
                  <a:txBody>
                    <a:bodyPr/>
                    <a:lstStyle/>
                    <a:p>
                      <a:r>
                        <a:rPr lang="en-US" altLang="zh-CN" dirty="0" smtClean="0"/>
                        <a:t>&lt;small&gt;</a:t>
                      </a:r>
                      <a:endParaRPr lang="zh-CN" altLang="en-US" dirty="0"/>
                    </a:p>
                  </a:txBody>
                  <a:tcPr/>
                </a:tc>
                <a:tc>
                  <a:txBody>
                    <a:bodyPr/>
                    <a:lstStyle/>
                    <a:p>
                      <a:r>
                        <a:rPr lang="zh-CN" altLang="en-US" dirty="0" smtClean="0"/>
                        <a:t>表示小字体，例如打印注释或者法律条款</a:t>
                      </a:r>
                      <a:endParaRPr lang="zh-CN" altLang="en-US" dirty="0"/>
                    </a:p>
                  </a:txBody>
                  <a:tcPr/>
                </a:tc>
              </a:tr>
              <a:tr h="370840">
                <a:tc>
                  <a:txBody>
                    <a:bodyPr/>
                    <a:lstStyle/>
                    <a:p>
                      <a:r>
                        <a:rPr lang="en-US" altLang="zh-CN" dirty="0" smtClean="0"/>
                        <a:t>&lt;strong&gt;</a:t>
                      </a:r>
                      <a:endParaRPr lang="zh-CN" altLang="en-US" dirty="0"/>
                    </a:p>
                  </a:txBody>
                  <a:tcPr/>
                </a:tc>
                <a:tc>
                  <a:txBody>
                    <a:bodyPr/>
                    <a:lstStyle/>
                    <a:p>
                      <a:r>
                        <a:rPr lang="zh-CN" altLang="en-US" dirty="0" smtClean="0"/>
                        <a:t>表示重要性而不是强调符号</a:t>
                      </a:r>
                      <a:endParaRPr lang="zh-CN" altLang="en-US" dirty="0"/>
                    </a:p>
                  </a:txBody>
                  <a:tcPr/>
                </a:tc>
              </a:tr>
            </a:tbl>
          </a:graphicData>
        </a:graphic>
      </p:graphicFrame>
    </p:spTree>
    <p:extLst>
      <p:ext uri="{BB962C8B-B14F-4D97-AF65-F5344CB8AC3E}">
        <p14:creationId xmlns:p14="http://schemas.microsoft.com/office/powerpoint/2010/main" xmlns="" val="4137865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23528" y="1628800"/>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624078" indent="-514350" algn="ctr"/>
            <a:r>
              <a:rPr lang="zh-CN" altLang="en-US" dirty="0" smtClean="0">
                <a:solidFill>
                  <a:schemeClr val="accent1"/>
                </a:solidFill>
              </a:rPr>
              <a:t>新的页面布局方式</a:t>
            </a:r>
            <a:endParaRPr lang="en-US" altLang="zh-CN" dirty="0">
              <a:solidFill>
                <a:schemeClr val="accent1"/>
              </a:solidFill>
            </a:endParaRPr>
          </a:p>
        </p:txBody>
      </p:sp>
    </p:spTree>
    <p:extLst>
      <p:ext uri="{BB962C8B-B14F-4D97-AF65-F5344CB8AC3E}">
        <p14:creationId xmlns:p14="http://schemas.microsoft.com/office/powerpoint/2010/main" xmlns="" val="211926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548680"/>
            <a:ext cx="7560840" cy="58312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Body</a:t>
            </a:r>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zh-CN" altLang="en-US" dirty="0"/>
          </a:p>
        </p:txBody>
      </p:sp>
      <p:sp>
        <p:nvSpPr>
          <p:cNvPr id="5" name="矩形 4"/>
          <p:cNvSpPr/>
          <p:nvPr/>
        </p:nvSpPr>
        <p:spPr>
          <a:xfrm>
            <a:off x="1248762" y="872037"/>
            <a:ext cx="7283678" cy="90077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t>&lt;div id="header"&gt;&lt;/div&gt;</a:t>
            </a:r>
          </a:p>
          <a:p>
            <a:pPr algn="ctr"/>
            <a:endParaRPr lang="en-US" altLang="zh-CN" dirty="0"/>
          </a:p>
          <a:p>
            <a:pPr algn="ctr"/>
            <a:endParaRPr lang="zh-CN" altLang="en-US" dirty="0"/>
          </a:p>
        </p:txBody>
      </p:sp>
      <p:sp>
        <p:nvSpPr>
          <p:cNvPr id="6" name="矩形 5"/>
          <p:cNvSpPr/>
          <p:nvPr/>
        </p:nvSpPr>
        <p:spPr>
          <a:xfrm>
            <a:off x="1315336" y="1268760"/>
            <a:ext cx="7145096" cy="450390"/>
          </a:xfrm>
          <a:prstGeom prst="rect">
            <a:avLst/>
          </a:prstGeom>
          <a:solidFill>
            <a:schemeClr val="accent1">
              <a:lumMod val="50000"/>
            </a:schemeClr>
          </a:solidFill>
          <a:ln w="3175"/>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&lt;div id</a:t>
            </a:r>
            <a:r>
              <a:rPr lang="en-US" altLang="zh-CN" dirty="0" smtClean="0"/>
              <a:t>="</a:t>
            </a:r>
            <a:r>
              <a:rPr lang="en-US" altLang="zh-CN" dirty="0" err="1" smtClean="0"/>
              <a:t>nav</a:t>
            </a:r>
            <a:r>
              <a:rPr lang="en-US" altLang="zh-CN" dirty="0" smtClean="0"/>
              <a:t>"&gt;&lt;/</a:t>
            </a:r>
            <a:r>
              <a:rPr lang="en-US" altLang="zh-CN" dirty="0"/>
              <a:t>div&gt;</a:t>
            </a:r>
          </a:p>
        </p:txBody>
      </p:sp>
      <p:sp>
        <p:nvSpPr>
          <p:cNvPr id="7" name="矩形 6"/>
          <p:cNvSpPr/>
          <p:nvPr/>
        </p:nvSpPr>
        <p:spPr>
          <a:xfrm>
            <a:off x="1248762" y="1916832"/>
            <a:ext cx="4619382" cy="345502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600" dirty="0"/>
              <a:t>&lt;div id</a:t>
            </a:r>
            <a:r>
              <a:rPr lang="en-US" altLang="zh-CN" sz="1600" dirty="0" smtClean="0"/>
              <a:t>="section"&gt;&lt;/</a:t>
            </a:r>
            <a:r>
              <a:rPr lang="en-US" altLang="zh-CN" sz="1600" dirty="0"/>
              <a:t>div</a:t>
            </a:r>
            <a:r>
              <a:rPr lang="en-US" altLang="zh-CN" sz="1600" dirty="0" smtClean="0"/>
              <a:t>&gt;</a:t>
            </a:r>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a:p>
          <a:p>
            <a:pPr algn="ctr"/>
            <a:endParaRPr lang="en-US" altLang="zh-CN" sz="1600" dirty="0"/>
          </a:p>
          <a:p>
            <a:pPr algn="ctr"/>
            <a:endParaRPr lang="zh-CN" altLang="en-US" sz="1600" dirty="0"/>
          </a:p>
          <a:p>
            <a:pPr algn="ctr"/>
            <a:endParaRPr lang="zh-CN" altLang="en-US" sz="1600" dirty="0"/>
          </a:p>
        </p:txBody>
      </p:sp>
      <p:sp>
        <p:nvSpPr>
          <p:cNvPr id="8" name="矩形 7"/>
          <p:cNvSpPr/>
          <p:nvPr/>
        </p:nvSpPr>
        <p:spPr>
          <a:xfrm>
            <a:off x="1248762" y="5612338"/>
            <a:ext cx="7283678" cy="62361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&lt;div id</a:t>
            </a:r>
            <a:r>
              <a:rPr lang="en-US" altLang="zh-CN" dirty="0" smtClean="0"/>
              <a:t>="footer"&gt;&lt;/</a:t>
            </a:r>
            <a:r>
              <a:rPr lang="en-US" altLang="zh-CN" dirty="0"/>
              <a:t>div</a:t>
            </a:r>
            <a:r>
              <a:rPr lang="en-US" altLang="zh-CN" dirty="0" smtClean="0"/>
              <a:t>&gt;</a:t>
            </a:r>
            <a:endParaRPr lang="en-US" altLang="zh-CN" dirty="0"/>
          </a:p>
        </p:txBody>
      </p:sp>
      <p:sp>
        <p:nvSpPr>
          <p:cNvPr id="9" name="矩形 8"/>
          <p:cNvSpPr/>
          <p:nvPr/>
        </p:nvSpPr>
        <p:spPr>
          <a:xfrm>
            <a:off x="5960532" y="1916832"/>
            <a:ext cx="2571908" cy="345502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zh-CN" sz="1600" dirty="0"/>
              <a:t>&lt;</a:t>
            </a:r>
            <a:r>
              <a:rPr lang="en-US" altLang="zh-CN" sz="1600" dirty="0" smtClean="0"/>
              <a:t>div id="aside"&gt;&lt;/</a:t>
            </a:r>
            <a:r>
              <a:rPr lang="en-US" altLang="zh-CN" sz="1600" dirty="0"/>
              <a:t>div</a:t>
            </a:r>
            <a:r>
              <a:rPr lang="en-US" altLang="zh-CN" sz="1600" dirty="0" smtClean="0"/>
              <a:t>&gt;</a:t>
            </a:r>
          </a:p>
          <a:p>
            <a:endParaRPr lang="en-US" altLang="zh-CN" sz="1600" dirty="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zh-CN" altLang="en-US" sz="1600" dirty="0"/>
          </a:p>
        </p:txBody>
      </p:sp>
      <p:sp>
        <p:nvSpPr>
          <p:cNvPr id="10" name="矩形 9"/>
          <p:cNvSpPr/>
          <p:nvPr/>
        </p:nvSpPr>
        <p:spPr>
          <a:xfrm>
            <a:off x="1403648" y="2389640"/>
            <a:ext cx="4365315" cy="2910210"/>
          </a:xfrm>
          <a:prstGeom prst="rect">
            <a:avLst/>
          </a:prstGeom>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bg1"/>
                </a:solidFill>
              </a:rPr>
              <a:t>&lt;div id</a:t>
            </a:r>
            <a:r>
              <a:rPr lang="en-US" altLang="zh-CN" sz="1600" dirty="0" smtClean="0">
                <a:solidFill>
                  <a:schemeClr val="bg1"/>
                </a:solidFill>
              </a:rPr>
              <a:t>="article"&gt;&lt;/</a:t>
            </a:r>
            <a:r>
              <a:rPr lang="en-US" altLang="zh-CN" sz="1600" dirty="0">
                <a:solidFill>
                  <a:schemeClr val="bg1"/>
                </a:solidFill>
              </a:rPr>
              <a:t>div</a:t>
            </a:r>
            <a:r>
              <a:rPr lang="en-US" altLang="zh-CN" sz="1600" dirty="0" smtClean="0">
                <a:solidFill>
                  <a:schemeClr val="bg1"/>
                </a:solidFill>
              </a:rPr>
              <a:t>&gt;</a:t>
            </a: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a:solidFill>
                <a:schemeClr val="bg1"/>
              </a:solidFill>
            </a:endParaRPr>
          </a:p>
          <a:p>
            <a:pPr algn="ctr"/>
            <a:endParaRPr lang="zh-CN" altLang="en-US" sz="1600" dirty="0">
              <a:solidFill>
                <a:schemeClr val="bg1"/>
              </a:solidFill>
            </a:endParaRPr>
          </a:p>
        </p:txBody>
      </p:sp>
      <p:sp>
        <p:nvSpPr>
          <p:cNvPr id="11" name="矩形 10"/>
          <p:cNvSpPr/>
          <p:nvPr/>
        </p:nvSpPr>
        <p:spPr>
          <a:xfrm>
            <a:off x="1633258" y="2649140"/>
            <a:ext cx="4018862" cy="3464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&lt;div class</a:t>
            </a:r>
            <a:r>
              <a:rPr lang="en-US" altLang="zh-CN" dirty="0" smtClean="0"/>
              <a:t>="header"&gt;&lt;/</a:t>
            </a:r>
            <a:r>
              <a:rPr lang="en-US" altLang="zh-CN" dirty="0"/>
              <a:t>div</a:t>
            </a:r>
            <a:r>
              <a:rPr lang="en-US" altLang="zh-CN" dirty="0" smtClean="0"/>
              <a:t>&gt;</a:t>
            </a:r>
            <a:endParaRPr lang="en-US" altLang="zh-CN" dirty="0"/>
          </a:p>
        </p:txBody>
      </p:sp>
      <p:sp>
        <p:nvSpPr>
          <p:cNvPr id="12" name="矩形 11"/>
          <p:cNvSpPr/>
          <p:nvPr/>
        </p:nvSpPr>
        <p:spPr>
          <a:xfrm>
            <a:off x="1633258" y="3196672"/>
            <a:ext cx="4018862" cy="145510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&lt;p&gt;</a:t>
            </a:r>
            <a:endParaRPr lang="zh-CN" altLang="en-US" dirty="0"/>
          </a:p>
        </p:txBody>
      </p:sp>
      <p:sp>
        <p:nvSpPr>
          <p:cNvPr id="14" name="矩形 13"/>
          <p:cNvSpPr/>
          <p:nvPr/>
        </p:nvSpPr>
        <p:spPr>
          <a:xfrm>
            <a:off x="1633258" y="4812098"/>
            <a:ext cx="4018862" cy="4157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&lt;div class="footer"&gt;&lt;/div&gt;</a:t>
            </a:r>
            <a:endParaRPr lang="zh-CN" altLang="en-US" dirty="0"/>
          </a:p>
        </p:txBody>
      </p:sp>
      <p:sp>
        <p:nvSpPr>
          <p:cNvPr id="15" name="TextBox 14"/>
          <p:cNvSpPr txBox="1"/>
          <p:nvPr/>
        </p:nvSpPr>
        <p:spPr>
          <a:xfrm>
            <a:off x="179512" y="1751518"/>
            <a:ext cx="461665" cy="3060580"/>
          </a:xfrm>
          <a:prstGeom prst="rect">
            <a:avLst/>
          </a:prstGeom>
          <a:noFill/>
        </p:spPr>
        <p:txBody>
          <a:bodyPr vert="eaVert" wrap="square" rtlCol="0">
            <a:spAutoFit/>
          </a:bodyPr>
          <a:lstStyle/>
          <a:p>
            <a:r>
              <a:rPr lang="zh-CN" altLang="en-US" dirty="0" smtClean="0"/>
              <a:t>传统</a:t>
            </a:r>
            <a:r>
              <a:rPr lang="en-US" altLang="zh-CN" dirty="0" err="1" smtClean="0"/>
              <a:t>div+CSS</a:t>
            </a:r>
            <a:r>
              <a:rPr lang="zh-CN" altLang="en-US" dirty="0" smtClean="0"/>
              <a:t>页面布局方式</a:t>
            </a:r>
            <a:endParaRPr lang="en-US" altLang="zh-CN" dirty="0" smtClean="0"/>
          </a:p>
        </p:txBody>
      </p:sp>
    </p:spTree>
    <p:extLst>
      <p:ext uri="{BB962C8B-B14F-4D97-AF65-F5344CB8AC3E}">
        <p14:creationId xmlns:p14="http://schemas.microsoft.com/office/powerpoint/2010/main" xmlns="" val="4128476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548680"/>
            <a:ext cx="7560840" cy="583128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Body</a:t>
            </a:r>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zh-CN" altLang="en-US" dirty="0"/>
          </a:p>
        </p:txBody>
      </p:sp>
      <p:sp>
        <p:nvSpPr>
          <p:cNvPr id="5" name="矩形 4"/>
          <p:cNvSpPr/>
          <p:nvPr/>
        </p:nvSpPr>
        <p:spPr>
          <a:xfrm>
            <a:off x="1248762" y="872037"/>
            <a:ext cx="7283678" cy="90077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t>&lt;header&gt;</a:t>
            </a:r>
          </a:p>
          <a:p>
            <a:pPr algn="ctr"/>
            <a:endParaRPr lang="en-US" altLang="zh-CN" dirty="0"/>
          </a:p>
          <a:p>
            <a:pPr algn="ctr"/>
            <a:endParaRPr lang="zh-CN" altLang="en-US" dirty="0"/>
          </a:p>
        </p:txBody>
      </p:sp>
      <p:sp>
        <p:nvSpPr>
          <p:cNvPr id="6" name="矩形 5"/>
          <p:cNvSpPr/>
          <p:nvPr/>
        </p:nvSpPr>
        <p:spPr>
          <a:xfrm>
            <a:off x="1315336" y="1268760"/>
            <a:ext cx="7145096" cy="450390"/>
          </a:xfrm>
          <a:prstGeom prst="rect">
            <a:avLst/>
          </a:prstGeom>
          <a:solidFill>
            <a:schemeClr val="accent1">
              <a:lumMod val="50000"/>
            </a:schemeClr>
          </a:solidFill>
          <a:ln w="3175"/>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&lt;</a:t>
            </a:r>
            <a:r>
              <a:rPr lang="en-US" altLang="zh-CN" dirty="0" err="1" smtClean="0"/>
              <a:t>nav</a:t>
            </a:r>
            <a:r>
              <a:rPr lang="en-US" altLang="zh-CN" dirty="0" smtClean="0"/>
              <a:t>&gt;</a:t>
            </a:r>
            <a:endParaRPr lang="en-US" altLang="zh-CN" dirty="0"/>
          </a:p>
        </p:txBody>
      </p:sp>
      <p:sp>
        <p:nvSpPr>
          <p:cNvPr id="7" name="矩形 6"/>
          <p:cNvSpPr/>
          <p:nvPr/>
        </p:nvSpPr>
        <p:spPr>
          <a:xfrm>
            <a:off x="1248762" y="1916832"/>
            <a:ext cx="4619382" cy="345502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600" dirty="0" smtClean="0"/>
              <a:t>&lt;section&gt;</a:t>
            </a:r>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en-US" altLang="zh-CN" sz="1600" dirty="0" smtClean="0"/>
          </a:p>
          <a:p>
            <a:pPr algn="ctr"/>
            <a:endParaRPr lang="en-US" altLang="zh-CN" sz="1600" dirty="0"/>
          </a:p>
          <a:p>
            <a:pPr algn="ctr"/>
            <a:endParaRPr lang="zh-CN" altLang="en-US" sz="1600" dirty="0"/>
          </a:p>
        </p:txBody>
      </p:sp>
      <p:sp>
        <p:nvSpPr>
          <p:cNvPr id="8" name="矩形 7"/>
          <p:cNvSpPr/>
          <p:nvPr/>
        </p:nvSpPr>
        <p:spPr>
          <a:xfrm>
            <a:off x="1248762" y="5612338"/>
            <a:ext cx="7283678" cy="62361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t>&lt;footer&gt;</a:t>
            </a:r>
            <a:endParaRPr lang="en-US" altLang="zh-CN" dirty="0"/>
          </a:p>
        </p:txBody>
      </p:sp>
      <p:sp>
        <p:nvSpPr>
          <p:cNvPr id="9" name="矩形 8"/>
          <p:cNvSpPr/>
          <p:nvPr/>
        </p:nvSpPr>
        <p:spPr>
          <a:xfrm>
            <a:off x="5960532" y="1916832"/>
            <a:ext cx="2571908" cy="345502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zh-CN" sz="1600" dirty="0" smtClean="0"/>
              <a:t>&lt;aside&gt;</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zh-CN" altLang="en-US" sz="1600" dirty="0"/>
          </a:p>
        </p:txBody>
      </p:sp>
      <p:sp>
        <p:nvSpPr>
          <p:cNvPr id="10" name="矩形 9"/>
          <p:cNvSpPr/>
          <p:nvPr/>
        </p:nvSpPr>
        <p:spPr>
          <a:xfrm>
            <a:off x="1403648" y="2389640"/>
            <a:ext cx="4365315" cy="2910210"/>
          </a:xfrm>
          <a:prstGeom prst="rect">
            <a:avLst/>
          </a:prstGeom>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smtClean="0">
                <a:solidFill>
                  <a:schemeClr val="bg1"/>
                </a:solidFill>
              </a:rPr>
              <a:t>&lt;article&gt;</a:t>
            </a: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smtClean="0">
              <a:solidFill>
                <a:schemeClr val="bg1"/>
              </a:solidFill>
            </a:endParaRPr>
          </a:p>
          <a:p>
            <a:pPr algn="ctr"/>
            <a:endParaRPr lang="en-US" altLang="zh-CN" sz="1600" dirty="0">
              <a:solidFill>
                <a:schemeClr val="bg1"/>
              </a:solidFill>
            </a:endParaRPr>
          </a:p>
          <a:p>
            <a:pPr algn="ctr"/>
            <a:endParaRPr lang="en-US" altLang="zh-CN" sz="1600" dirty="0">
              <a:solidFill>
                <a:schemeClr val="bg1"/>
              </a:solidFill>
            </a:endParaRPr>
          </a:p>
          <a:p>
            <a:pPr algn="ctr"/>
            <a:endParaRPr lang="zh-CN" altLang="en-US" sz="1600" dirty="0">
              <a:solidFill>
                <a:schemeClr val="bg1"/>
              </a:solidFill>
            </a:endParaRPr>
          </a:p>
        </p:txBody>
      </p:sp>
      <p:sp>
        <p:nvSpPr>
          <p:cNvPr id="11" name="矩形 10"/>
          <p:cNvSpPr/>
          <p:nvPr/>
        </p:nvSpPr>
        <p:spPr>
          <a:xfrm>
            <a:off x="1633258" y="2649140"/>
            <a:ext cx="4018862" cy="3464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&lt;header&gt;</a:t>
            </a:r>
            <a:endParaRPr lang="en-US" altLang="zh-CN" dirty="0"/>
          </a:p>
        </p:txBody>
      </p:sp>
      <p:sp>
        <p:nvSpPr>
          <p:cNvPr id="12" name="矩形 11"/>
          <p:cNvSpPr/>
          <p:nvPr/>
        </p:nvSpPr>
        <p:spPr>
          <a:xfrm>
            <a:off x="1633258" y="3196672"/>
            <a:ext cx="4018862" cy="145510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&lt;p&gt;</a:t>
            </a:r>
            <a:endParaRPr lang="zh-CN" altLang="en-US" dirty="0"/>
          </a:p>
        </p:txBody>
      </p:sp>
      <p:sp>
        <p:nvSpPr>
          <p:cNvPr id="14" name="矩形 13"/>
          <p:cNvSpPr/>
          <p:nvPr/>
        </p:nvSpPr>
        <p:spPr>
          <a:xfrm>
            <a:off x="1633258" y="4812098"/>
            <a:ext cx="4018862" cy="4157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&lt;footer&gt;</a:t>
            </a:r>
            <a:endParaRPr lang="zh-CN" altLang="en-US" dirty="0"/>
          </a:p>
        </p:txBody>
      </p:sp>
      <p:sp>
        <p:nvSpPr>
          <p:cNvPr id="15" name="TextBox 14"/>
          <p:cNvSpPr txBox="1"/>
          <p:nvPr/>
        </p:nvSpPr>
        <p:spPr>
          <a:xfrm>
            <a:off x="179512" y="1751518"/>
            <a:ext cx="461665" cy="2704952"/>
          </a:xfrm>
          <a:prstGeom prst="rect">
            <a:avLst/>
          </a:prstGeom>
          <a:noFill/>
        </p:spPr>
        <p:txBody>
          <a:bodyPr vert="eaVert" wrap="square" rtlCol="0">
            <a:spAutoFit/>
          </a:bodyPr>
          <a:lstStyle/>
          <a:p>
            <a:r>
              <a:rPr lang="en-US" altLang="zh-CN" dirty="0" smtClean="0"/>
              <a:t>HTML5</a:t>
            </a:r>
            <a:r>
              <a:rPr lang="zh-CN" altLang="en-US" dirty="0" smtClean="0"/>
              <a:t>布局方式</a:t>
            </a:r>
            <a:endParaRPr lang="en-US" altLang="zh-CN" dirty="0" smtClean="0"/>
          </a:p>
        </p:txBody>
      </p:sp>
    </p:spTree>
    <p:extLst>
      <p:ext uri="{BB962C8B-B14F-4D97-AF65-F5344CB8AC3E}">
        <p14:creationId xmlns:p14="http://schemas.microsoft.com/office/powerpoint/2010/main" xmlns="" val="3670289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21232" y="2132856"/>
            <a:ext cx="8229600" cy="3960440"/>
          </a:xfrm>
          <a:prstGeom prst="rect">
            <a:avLst/>
          </a:prstGeom>
        </p:spPr>
        <p:txBody>
          <a:bodyPr>
            <a:normAutofit fontScale="850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1800" dirty="0" smtClean="0"/>
              <a:t>HTML1.0 – </a:t>
            </a:r>
          </a:p>
          <a:p>
            <a:pPr lvl="1"/>
            <a:r>
              <a:rPr lang="zh-CN" altLang="en-US" sz="1600" dirty="0" smtClean="0"/>
              <a:t>在</a:t>
            </a:r>
            <a:r>
              <a:rPr lang="en-US" altLang="zh-CN" sz="1600" dirty="0" smtClean="0"/>
              <a:t>1993</a:t>
            </a:r>
            <a:r>
              <a:rPr lang="zh-CN" altLang="en-US" sz="1600" dirty="0" smtClean="0"/>
              <a:t>年</a:t>
            </a:r>
            <a:r>
              <a:rPr lang="en-US" altLang="zh-CN" sz="1600" dirty="0" smtClean="0"/>
              <a:t>6</a:t>
            </a:r>
            <a:r>
              <a:rPr lang="zh-CN" altLang="en-US" sz="1600" dirty="0" smtClean="0"/>
              <a:t>月发为互联网工程工作小组</a:t>
            </a:r>
            <a:r>
              <a:rPr lang="en-US" altLang="zh-CN" sz="1600" dirty="0" smtClean="0"/>
              <a:t>(IETF)</a:t>
            </a:r>
            <a:r>
              <a:rPr lang="zh-CN" altLang="en-US" sz="1600" dirty="0" smtClean="0"/>
              <a:t>工作草案发布</a:t>
            </a:r>
            <a:r>
              <a:rPr lang="en-US" altLang="zh-CN" sz="1600" dirty="0" smtClean="0"/>
              <a:t>(</a:t>
            </a:r>
            <a:r>
              <a:rPr lang="zh-CN" altLang="en-US" sz="1600" dirty="0" smtClean="0"/>
              <a:t>并非标准</a:t>
            </a:r>
            <a:r>
              <a:rPr lang="en-US" altLang="zh-CN" sz="1600" dirty="0" smtClean="0"/>
              <a:t>)</a:t>
            </a:r>
          </a:p>
          <a:p>
            <a:r>
              <a:rPr lang="zh-CN" altLang="en-US" sz="1800" dirty="0" smtClean="0"/>
              <a:t> </a:t>
            </a:r>
            <a:r>
              <a:rPr lang="en-US" altLang="zh-CN" sz="1800" dirty="0" smtClean="0"/>
              <a:t>HTML 2.0 – </a:t>
            </a:r>
          </a:p>
          <a:p>
            <a:pPr lvl="1"/>
            <a:r>
              <a:rPr lang="en-US" altLang="zh-CN" sz="1600" dirty="0" smtClean="0"/>
              <a:t>1995</a:t>
            </a:r>
            <a:r>
              <a:rPr lang="zh-CN" altLang="en-US" sz="1600" dirty="0" smtClean="0"/>
              <a:t>年</a:t>
            </a:r>
            <a:r>
              <a:rPr lang="en-US" altLang="zh-CN" sz="1600" dirty="0" smtClean="0"/>
              <a:t>11</a:t>
            </a:r>
            <a:r>
              <a:rPr lang="zh-CN" altLang="en-US" sz="1600" dirty="0" smtClean="0"/>
              <a:t>月作为</a:t>
            </a:r>
            <a:r>
              <a:rPr lang="en-US" altLang="zh-CN" sz="1600" dirty="0" smtClean="0"/>
              <a:t>RFC 1866</a:t>
            </a:r>
            <a:r>
              <a:rPr lang="zh-CN" altLang="en-US" sz="1600" dirty="0" smtClean="0"/>
              <a:t>发布</a:t>
            </a:r>
            <a:r>
              <a:rPr lang="en-US" altLang="zh-CN" sz="1600" dirty="0" smtClean="0"/>
              <a:t>,</a:t>
            </a:r>
            <a:r>
              <a:rPr lang="zh-CN" altLang="en-US" sz="1600" dirty="0" smtClean="0"/>
              <a:t>在</a:t>
            </a:r>
            <a:r>
              <a:rPr lang="en-US" altLang="zh-CN" sz="1600" dirty="0" smtClean="0"/>
              <a:t>RFC 2854</a:t>
            </a:r>
            <a:r>
              <a:rPr lang="zh-CN" altLang="en-US" sz="1600" dirty="0" smtClean="0"/>
              <a:t>于</a:t>
            </a:r>
            <a:r>
              <a:rPr lang="en-US" altLang="zh-CN" sz="1600" dirty="0" smtClean="0"/>
              <a:t>2000</a:t>
            </a:r>
            <a:r>
              <a:rPr lang="zh-CN" altLang="en-US" sz="1600" dirty="0" smtClean="0"/>
              <a:t>年</a:t>
            </a:r>
            <a:r>
              <a:rPr lang="en-US" altLang="zh-CN" sz="1600" dirty="0" smtClean="0"/>
              <a:t>6</a:t>
            </a:r>
            <a:r>
              <a:rPr lang="zh-CN" altLang="en-US" sz="1600" dirty="0" smtClean="0"/>
              <a:t>月发布之后被宣布已经过时</a:t>
            </a:r>
          </a:p>
          <a:p>
            <a:r>
              <a:rPr lang="en-US" altLang="zh-CN" sz="1800" dirty="0" smtClean="0"/>
              <a:t>HTML 3.2 –</a:t>
            </a:r>
          </a:p>
          <a:p>
            <a:pPr lvl="1"/>
            <a:r>
              <a:rPr lang="en-US" altLang="zh-CN" sz="1600" dirty="0" smtClean="0"/>
              <a:t> 1996</a:t>
            </a:r>
            <a:r>
              <a:rPr lang="zh-CN" altLang="en-US" sz="1600" dirty="0" smtClean="0"/>
              <a:t>年</a:t>
            </a:r>
            <a:r>
              <a:rPr lang="en-US" altLang="zh-CN" sz="1600" dirty="0" smtClean="0"/>
              <a:t>1</a:t>
            </a:r>
            <a:r>
              <a:rPr lang="zh-CN" altLang="en-US" sz="1600" dirty="0" smtClean="0"/>
              <a:t>月</a:t>
            </a:r>
            <a:r>
              <a:rPr lang="en-US" altLang="zh-CN" sz="1600" dirty="0" smtClean="0"/>
              <a:t>14</a:t>
            </a:r>
            <a:r>
              <a:rPr lang="zh-CN" altLang="en-US" sz="1600" dirty="0" smtClean="0"/>
              <a:t>日</a:t>
            </a:r>
            <a:r>
              <a:rPr lang="en-US" altLang="zh-CN" sz="1600" dirty="0" smtClean="0"/>
              <a:t>,W3C</a:t>
            </a:r>
            <a:r>
              <a:rPr lang="zh-CN" altLang="en-US" sz="1600" dirty="0" smtClean="0"/>
              <a:t>推荐标准</a:t>
            </a:r>
          </a:p>
          <a:p>
            <a:r>
              <a:rPr lang="en-US" altLang="zh-CN" sz="1800" dirty="0" smtClean="0"/>
              <a:t>HTML 4.0 –</a:t>
            </a:r>
          </a:p>
          <a:p>
            <a:pPr lvl="1"/>
            <a:r>
              <a:rPr lang="en-US" altLang="zh-CN" sz="1600" dirty="0" smtClean="0"/>
              <a:t> 1997</a:t>
            </a:r>
            <a:r>
              <a:rPr lang="zh-CN" altLang="en-US" sz="1600" dirty="0" smtClean="0"/>
              <a:t>年</a:t>
            </a:r>
            <a:r>
              <a:rPr lang="en-US" altLang="zh-CN" sz="1600" dirty="0" smtClean="0"/>
              <a:t>12</a:t>
            </a:r>
            <a:r>
              <a:rPr lang="zh-CN" altLang="en-US" sz="1600" dirty="0" smtClean="0"/>
              <a:t>月</a:t>
            </a:r>
            <a:r>
              <a:rPr lang="en-US" altLang="zh-CN" sz="1600" dirty="0" smtClean="0"/>
              <a:t>18</a:t>
            </a:r>
            <a:r>
              <a:rPr lang="zh-CN" altLang="en-US" sz="1600" dirty="0" smtClean="0"/>
              <a:t>日</a:t>
            </a:r>
            <a:r>
              <a:rPr lang="en-US" altLang="zh-CN" sz="1600" dirty="0" smtClean="0"/>
              <a:t>,W3C</a:t>
            </a:r>
            <a:r>
              <a:rPr lang="zh-CN" altLang="en-US" sz="1600" dirty="0" smtClean="0"/>
              <a:t>推荐标准</a:t>
            </a:r>
          </a:p>
          <a:p>
            <a:r>
              <a:rPr lang="en-US" altLang="zh-CN" sz="1800" dirty="0" smtClean="0"/>
              <a:t>HTML 4.01(</a:t>
            </a:r>
            <a:r>
              <a:rPr lang="zh-CN" altLang="en-US" sz="1800" dirty="0" smtClean="0"/>
              <a:t>微小改进</a:t>
            </a:r>
            <a:r>
              <a:rPr lang="en-US" altLang="zh-CN" sz="1800" dirty="0" smtClean="0"/>
              <a:t>) – </a:t>
            </a:r>
          </a:p>
          <a:p>
            <a:pPr lvl="1"/>
            <a:r>
              <a:rPr lang="en-US" altLang="zh-CN" sz="1600" dirty="0" smtClean="0"/>
              <a:t>1999</a:t>
            </a:r>
            <a:r>
              <a:rPr lang="zh-CN" altLang="en-US" sz="1600" dirty="0" smtClean="0"/>
              <a:t>年</a:t>
            </a:r>
            <a:r>
              <a:rPr lang="en-US" altLang="zh-CN" sz="1600" dirty="0" smtClean="0"/>
              <a:t>12</a:t>
            </a:r>
            <a:r>
              <a:rPr lang="zh-CN" altLang="en-US" sz="1600" dirty="0" smtClean="0"/>
              <a:t>月</a:t>
            </a:r>
            <a:r>
              <a:rPr lang="en-US" altLang="zh-CN" sz="1600" dirty="0" smtClean="0"/>
              <a:t>24</a:t>
            </a:r>
            <a:r>
              <a:rPr lang="zh-CN" altLang="en-US" sz="1600" dirty="0" smtClean="0"/>
              <a:t>日</a:t>
            </a:r>
            <a:r>
              <a:rPr lang="en-US" altLang="zh-CN" sz="1600" dirty="0" smtClean="0"/>
              <a:t>,W3C</a:t>
            </a:r>
            <a:r>
              <a:rPr lang="zh-CN" altLang="en-US" sz="1600" dirty="0" smtClean="0"/>
              <a:t>推荐标准</a:t>
            </a:r>
          </a:p>
          <a:p>
            <a:r>
              <a:rPr lang="en-US" altLang="zh-CN" sz="1800" dirty="0" smtClean="0"/>
              <a:t>ISO/IEC 15445:2000("ISO HTML")—</a:t>
            </a:r>
          </a:p>
          <a:p>
            <a:pPr lvl="1"/>
            <a:r>
              <a:rPr lang="en-US" altLang="zh-CN" sz="1600" dirty="0" smtClean="0"/>
              <a:t>2000</a:t>
            </a:r>
            <a:r>
              <a:rPr lang="zh-CN" altLang="en-US" sz="1600" dirty="0" smtClean="0"/>
              <a:t>年</a:t>
            </a:r>
            <a:r>
              <a:rPr lang="en-US" altLang="zh-CN" sz="1600" dirty="0" smtClean="0"/>
              <a:t>5</a:t>
            </a:r>
            <a:r>
              <a:rPr lang="zh-CN" altLang="en-US" sz="1600" dirty="0" smtClean="0"/>
              <a:t>月</a:t>
            </a:r>
            <a:r>
              <a:rPr lang="en-US" altLang="zh-CN" sz="1600" dirty="0" smtClean="0"/>
              <a:t>15</a:t>
            </a:r>
            <a:r>
              <a:rPr lang="zh-CN" altLang="en-US" sz="1600" dirty="0" smtClean="0"/>
              <a:t>日发布</a:t>
            </a:r>
            <a:r>
              <a:rPr lang="en-US" altLang="zh-CN" sz="1600" dirty="0" smtClean="0"/>
              <a:t>,</a:t>
            </a:r>
            <a:r>
              <a:rPr lang="zh-CN" altLang="en-US" sz="1600" dirty="0" smtClean="0"/>
              <a:t>基于严格的</a:t>
            </a:r>
            <a:r>
              <a:rPr lang="en-US" altLang="zh-CN" sz="1600" dirty="0" smtClean="0"/>
              <a:t>HTML 4.01</a:t>
            </a:r>
            <a:r>
              <a:rPr lang="zh-CN" altLang="en-US" sz="1600" dirty="0" smtClean="0"/>
              <a:t>语法</a:t>
            </a:r>
            <a:r>
              <a:rPr lang="en-US" altLang="zh-CN" sz="1600" dirty="0" smtClean="0"/>
              <a:t>,</a:t>
            </a:r>
            <a:r>
              <a:rPr lang="zh-CN" altLang="en-US" sz="1600" dirty="0" smtClean="0"/>
              <a:t>是国际标准化组织和国际电工委员会的标准</a:t>
            </a:r>
          </a:p>
          <a:p>
            <a:r>
              <a:rPr lang="en-US" altLang="zh-CN" sz="1800" dirty="0" smtClean="0"/>
              <a:t>XHTML 1.0 – </a:t>
            </a:r>
          </a:p>
          <a:p>
            <a:pPr lvl="1"/>
            <a:r>
              <a:rPr lang="zh-CN" altLang="en-US" sz="1600" dirty="0" smtClean="0"/>
              <a:t>发布于</a:t>
            </a:r>
            <a:r>
              <a:rPr lang="en-US" altLang="zh-CN" sz="1600" dirty="0" smtClean="0"/>
              <a:t>2000</a:t>
            </a:r>
            <a:r>
              <a:rPr lang="zh-CN" altLang="en-US" sz="1600" dirty="0" smtClean="0"/>
              <a:t>年</a:t>
            </a:r>
            <a:r>
              <a:rPr lang="en-US" altLang="zh-CN" sz="1600" dirty="0" smtClean="0"/>
              <a:t>1</a:t>
            </a:r>
            <a:r>
              <a:rPr lang="zh-CN" altLang="en-US" sz="1600" dirty="0" smtClean="0"/>
              <a:t>月</a:t>
            </a:r>
            <a:r>
              <a:rPr lang="en-US" altLang="zh-CN" sz="1600" dirty="0" smtClean="0"/>
              <a:t>26</a:t>
            </a:r>
            <a:r>
              <a:rPr lang="zh-CN" altLang="en-US" sz="1600" dirty="0" smtClean="0"/>
              <a:t>日</a:t>
            </a:r>
            <a:r>
              <a:rPr lang="en-US" altLang="zh-CN" sz="1600" dirty="0" smtClean="0"/>
              <a:t>,</a:t>
            </a:r>
            <a:r>
              <a:rPr lang="zh-CN" altLang="en-US" sz="1600" dirty="0" smtClean="0"/>
              <a:t>是</a:t>
            </a:r>
            <a:r>
              <a:rPr lang="en-US" altLang="zh-CN" sz="1600" dirty="0" smtClean="0"/>
              <a:t>W3C</a:t>
            </a:r>
            <a:r>
              <a:rPr lang="zh-CN" altLang="en-US" sz="1600" dirty="0" smtClean="0"/>
              <a:t>推荐标准</a:t>
            </a:r>
            <a:r>
              <a:rPr lang="en-US" altLang="zh-CN" sz="1600" dirty="0" smtClean="0"/>
              <a:t>,</a:t>
            </a:r>
            <a:r>
              <a:rPr lang="zh-CN" altLang="en-US" sz="1600" dirty="0" smtClean="0"/>
              <a:t>后来经过修订于</a:t>
            </a:r>
            <a:r>
              <a:rPr lang="en-US" altLang="zh-CN" sz="1600" dirty="0" smtClean="0"/>
              <a:t>2002</a:t>
            </a:r>
            <a:r>
              <a:rPr lang="zh-CN" altLang="en-US" sz="1600" dirty="0" smtClean="0"/>
              <a:t>年</a:t>
            </a:r>
            <a:r>
              <a:rPr lang="en-US" altLang="zh-CN" sz="1600" dirty="0" smtClean="0"/>
              <a:t>8</a:t>
            </a:r>
            <a:r>
              <a:rPr lang="zh-CN" altLang="en-US" sz="1600" dirty="0" smtClean="0"/>
              <a:t>月</a:t>
            </a:r>
            <a:r>
              <a:rPr lang="en-US" altLang="zh-CN" sz="1600" dirty="0" smtClean="0"/>
              <a:t>1</a:t>
            </a:r>
            <a:r>
              <a:rPr lang="zh-CN" altLang="en-US" sz="1600" dirty="0" smtClean="0"/>
              <a:t>日重新发布</a:t>
            </a:r>
          </a:p>
          <a:p>
            <a:r>
              <a:rPr lang="en-US" altLang="zh-CN" sz="1800" dirty="0" smtClean="0"/>
              <a:t>XHTML 1.1 – </a:t>
            </a:r>
          </a:p>
          <a:p>
            <a:pPr lvl="1"/>
            <a:r>
              <a:rPr lang="zh-CN" altLang="en-US" sz="1600" dirty="0" smtClean="0"/>
              <a:t>于</a:t>
            </a:r>
            <a:r>
              <a:rPr lang="en-US" altLang="zh-CN" sz="1600" dirty="0" smtClean="0"/>
              <a:t>2001</a:t>
            </a:r>
            <a:r>
              <a:rPr lang="zh-CN" altLang="en-US" sz="1600" dirty="0" smtClean="0"/>
              <a:t>年</a:t>
            </a:r>
            <a:r>
              <a:rPr lang="en-US" altLang="zh-CN" sz="1600" dirty="0" smtClean="0"/>
              <a:t>5</a:t>
            </a:r>
            <a:r>
              <a:rPr lang="zh-CN" altLang="en-US" sz="1600" dirty="0" smtClean="0"/>
              <a:t>月</a:t>
            </a:r>
            <a:r>
              <a:rPr lang="en-US" altLang="zh-CN" sz="1600" dirty="0" smtClean="0"/>
              <a:t>31</a:t>
            </a:r>
            <a:r>
              <a:rPr lang="zh-CN" altLang="en-US" sz="1600" dirty="0" smtClean="0"/>
              <a:t>日发布</a:t>
            </a:r>
          </a:p>
          <a:p>
            <a:r>
              <a:rPr lang="en-US" altLang="zh-CN" sz="1800" dirty="0" smtClean="0"/>
              <a:t>XHTML 2.0</a:t>
            </a:r>
          </a:p>
          <a:p>
            <a:endParaRPr lang="zh-CN" altLang="en-US" sz="1800" dirty="0"/>
          </a:p>
        </p:txBody>
      </p:sp>
      <p:sp>
        <p:nvSpPr>
          <p:cNvPr id="5" name="标题 4"/>
          <p:cNvSpPr>
            <a:spLocks noGrp="1"/>
          </p:cNvSpPr>
          <p:nvPr>
            <p:ph type="title"/>
          </p:nvPr>
        </p:nvSpPr>
        <p:spPr/>
        <p:txBody>
          <a:bodyPr/>
          <a:lstStyle/>
          <a:p>
            <a:r>
              <a:rPr lang="zh-CN" altLang="en-US" dirty="0"/>
              <a:t>一</a:t>
            </a:r>
            <a:r>
              <a:rPr lang="en-US" altLang="zh-CN" dirty="0" smtClean="0"/>
              <a:t>. HTML5</a:t>
            </a:r>
            <a:r>
              <a:rPr lang="zh-CN" altLang="en-US" dirty="0" smtClean="0"/>
              <a:t>的发展情况</a:t>
            </a:r>
            <a:endParaRPr lang="zh-CN" altLang="en-US" dirty="0"/>
          </a:p>
        </p:txBody>
      </p:sp>
    </p:spTree>
    <p:extLst>
      <p:ext uri="{BB962C8B-B14F-4D97-AF65-F5344CB8AC3E}">
        <p14:creationId xmlns:p14="http://schemas.microsoft.com/office/powerpoint/2010/main" xmlns="" val="411267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23528" y="1628800"/>
            <a:ext cx="82296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marL="624078" indent="-514350" algn="ctr"/>
            <a:r>
              <a:rPr lang="zh-CN" altLang="en-US" dirty="0" smtClean="0">
                <a:solidFill>
                  <a:schemeClr val="accent1"/>
                </a:solidFill>
              </a:rPr>
              <a:t>实例讲解</a:t>
            </a:r>
            <a:endParaRPr lang="en-US" altLang="zh-CN" dirty="0">
              <a:solidFill>
                <a:schemeClr val="accent1"/>
              </a:solidFill>
            </a:endParaRPr>
          </a:p>
        </p:txBody>
      </p:sp>
    </p:spTree>
    <p:extLst>
      <p:ext uri="{BB962C8B-B14F-4D97-AF65-F5344CB8AC3E}">
        <p14:creationId xmlns:p14="http://schemas.microsoft.com/office/powerpoint/2010/main" xmlns="" val="211926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609600" y="1772816"/>
            <a:ext cx="7772400" cy="1362075"/>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三</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a:t>
            </a:r>
            <a:r>
              <a:rPr kumimoji="0" lang="en-US" altLang="zh-CN" sz="5000" b="0" i="0" u="none" strike="noStrike" kern="1200" cap="none" spc="0" normalizeH="0" noProof="0" dirty="0" smtClean="0">
                <a:ln>
                  <a:noFill/>
                </a:ln>
                <a:solidFill>
                  <a:schemeClr val="accent1">
                    <a:lumMod val="60000"/>
                    <a:lumOff val="40000"/>
                  </a:schemeClr>
                </a:solidFill>
                <a:effectLst/>
                <a:uLnTx/>
                <a:uFillTx/>
                <a:latin typeface="+mj-lt"/>
                <a:ea typeface="+mj-ea"/>
                <a:cs typeface="+mj-cs"/>
              </a:rPr>
              <a:t> </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HTML5</a:t>
            </a:r>
            <a:r>
              <a:rPr kumimoji="0" lang="zh-CN" altLang="en-US"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音</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视频标签详解</a:t>
            </a:r>
            <a:endParaRPr kumimoji="0" lang="zh-CN" altLang="en-US" sz="5000" b="0" i="0" u="none" strike="noStrike" kern="1200" cap="none" spc="0" normalizeH="0" baseline="0" noProof="0" dirty="0">
              <a:ln>
                <a:noFill/>
              </a:ln>
              <a:solidFill>
                <a:schemeClr val="accent1">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xmlns="" val="211926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音</a:t>
            </a:r>
            <a:r>
              <a:rPr lang="zh-CN" altLang="en-US" dirty="0" smtClean="0"/>
              <a:t>视频的发展史</a:t>
            </a:r>
            <a:endParaRPr lang="zh-CN" altLang="en-US" dirty="0"/>
          </a:p>
        </p:txBody>
      </p:sp>
      <p:sp>
        <p:nvSpPr>
          <p:cNvPr id="5" name="内容占位符 4"/>
          <p:cNvSpPr>
            <a:spLocks noGrp="1"/>
          </p:cNvSpPr>
          <p:nvPr>
            <p:ph idx="1"/>
          </p:nvPr>
        </p:nvSpPr>
        <p:spPr/>
        <p:txBody>
          <a:bodyPr>
            <a:normAutofit/>
          </a:bodyPr>
          <a:lstStyle/>
          <a:p>
            <a:pPr marL="109728" indent="0">
              <a:buNone/>
            </a:pPr>
            <a:r>
              <a:rPr lang="zh-CN" altLang="en-US" b="1" dirty="0" smtClean="0"/>
              <a:t>早期：</a:t>
            </a:r>
            <a:r>
              <a:rPr lang="en-US" altLang="zh-CN" sz="2000" b="1" dirty="0" smtClean="0">
                <a:solidFill>
                  <a:schemeClr val="bg1">
                    <a:lumMod val="65000"/>
                  </a:schemeClr>
                </a:solidFill>
              </a:rPr>
              <a:t>&lt;embed&gt;+&lt;object&gt;+</a:t>
            </a:r>
            <a:r>
              <a:rPr lang="zh-CN" altLang="en-US" sz="2000" b="1" dirty="0" smtClean="0">
                <a:solidFill>
                  <a:schemeClr val="bg1">
                    <a:lumMod val="65000"/>
                  </a:schemeClr>
                </a:solidFill>
              </a:rPr>
              <a:t>文件</a:t>
            </a:r>
            <a:endParaRPr lang="en-US" altLang="zh-CN" sz="2000" b="1" dirty="0" smtClean="0">
              <a:solidFill>
                <a:schemeClr val="bg1">
                  <a:lumMod val="65000"/>
                </a:schemeClr>
              </a:solidFill>
            </a:endParaRPr>
          </a:p>
          <a:p>
            <a:pPr marL="109728" indent="0">
              <a:buNone/>
            </a:pPr>
            <a:endParaRPr lang="en-US" altLang="zh-CN" dirty="0"/>
          </a:p>
          <a:p>
            <a:pPr marL="109728" indent="0">
              <a:buNone/>
            </a:pPr>
            <a:r>
              <a:rPr lang="zh-CN" altLang="en-US" sz="2000" dirty="0" smtClean="0"/>
              <a:t>问题：不是所有浏览器都支持，而且</a:t>
            </a:r>
            <a:r>
              <a:rPr lang="en-US" altLang="zh-CN" sz="2000" dirty="0" smtClean="0"/>
              <a:t>embed</a:t>
            </a:r>
            <a:r>
              <a:rPr lang="zh-CN" altLang="en-US" sz="2000" dirty="0" smtClean="0"/>
              <a:t>不是标准。</a:t>
            </a:r>
            <a:endParaRPr lang="en-US" altLang="zh-CN" sz="2000" dirty="0" smtClean="0"/>
          </a:p>
          <a:p>
            <a:pPr marL="109728" indent="0">
              <a:buNone/>
            </a:pPr>
            <a:endParaRPr lang="en-US" altLang="zh-CN" sz="2000" dirty="0" smtClean="0"/>
          </a:p>
          <a:p>
            <a:pPr marL="109728" indent="0">
              <a:buNone/>
            </a:pPr>
            <a:r>
              <a:rPr lang="zh-CN" altLang="en-US" b="1" dirty="0" smtClean="0"/>
              <a:t>现状：</a:t>
            </a:r>
            <a:r>
              <a:rPr lang="en-US" altLang="zh-CN" sz="2000" b="1" dirty="0" err="1" smtClean="0">
                <a:solidFill>
                  <a:schemeClr val="bg1">
                    <a:lumMod val="65000"/>
                  </a:schemeClr>
                </a:solidFill>
              </a:rPr>
              <a:t>Realplay</a:t>
            </a:r>
            <a:r>
              <a:rPr lang="zh-CN" altLang="en-US" sz="2000" b="1" dirty="0" smtClean="0">
                <a:solidFill>
                  <a:schemeClr val="bg1">
                    <a:lumMod val="65000"/>
                  </a:schemeClr>
                </a:solidFill>
              </a:rPr>
              <a:t>、</a:t>
            </a:r>
            <a:r>
              <a:rPr lang="en-US" altLang="zh-CN" sz="2000" b="1" dirty="0" smtClean="0">
                <a:solidFill>
                  <a:schemeClr val="bg1">
                    <a:lumMod val="65000"/>
                  </a:schemeClr>
                </a:solidFill>
              </a:rPr>
              <a:t>window media</a:t>
            </a:r>
            <a:r>
              <a:rPr lang="zh-CN" altLang="en-US" sz="2000" b="1" dirty="0" smtClean="0">
                <a:solidFill>
                  <a:schemeClr val="bg1">
                    <a:lumMod val="65000"/>
                  </a:schemeClr>
                </a:solidFill>
              </a:rPr>
              <a:t>、</a:t>
            </a:r>
            <a:r>
              <a:rPr lang="en-US" altLang="zh-CN" sz="2000" b="1" dirty="0" smtClean="0">
                <a:solidFill>
                  <a:schemeClr val="bg1">
                    <a:lumMod val="65000"/>
                  </a:schemeClr>
                </a:solidFill>
              </a:rPr>
              <a:t>Quick Time </a:t>
            </a:r>
            <a:r>
              <a:rPr lang="zh-CN" altLang="en-US" sz="2000" b="1" dirty="0" smtClean="0">
                <a:solidFill>
                  <a:schemeClr val="bg1">
                    <a:lumMod val="65000"/>
                  </a:schemeClr>
                </a:solidFill>
              </a:rPr>
              <a:t>、</a:t>
            </a:r>
            <a:r>
              <a:rPr lang="en-US" altLang="zh-CN" sz="2000" b="1" dirty="0" smtClean="0"/>
              <a:t>Flash</a:t>
            </a:r>
          </a:p>
          <a:p>
            <a:pPr marL="109728" indent="0">
              <a:buNone/>
            </a:pPr>
            <a:endParaRPr lang="en-US" altLang="zh-CN" dirty="0" smtClean="0"/>
          </a:p>
          <a:p>
            <a:pPr marL="109728" indent="0">
              <a:buNone/>
            </a:pPr>
            <a:r>
              <a:rPr lang="zh-CN" altLang="en-US" sz="2000" dirty="0" smtClean="0"/>
              <a:t>问题：每个厂商每个标准，网站编码和格式也都不相同，</a:t>
            </a:r>
            <a:r>
              <a:rPr lang="en-US" altLang="zh-CN" sz="2000" dirty="0" smtClean="0"/>
              <a:t>flash</a:t>
            </a:r>
            <a:r>
              <a:rPr lang="zh-CN" altLang="en-US" sz="2000" dirty="0" smtClean="0"/>
              <a:t>的出现解决了一些问题，但是</a:t>
            </a:r>
            <a:r>
              <a:rPr lang="en-US" altLang="zh-CN" sz="2000" dirty="0" smtClean="0"/>
              <a:t>apple</a:t>
            </a:r>
            <a:r>
              <a:rPr lang="zh-CN" altLang="en-US" sz="2000" dirty="0" smtClean="0"/>
              <a:t>在</a:t>
            </a:r>
            <a:r>
              <a:rPr lang="en-US" altLang="zh-CN" sz="2000" dirty="0" smtClean="0"/>
              <a:t>07</a:t>
            </a:r>
            <a:r>
              <a:rPr lang="zh-CN" altLang="en-US" sz="2000" dirty="0" smtClean="0"/>
              <a:t>年决定任何设备将不再支持</a:t>
            </a:r>
            <a:r>
              <a:rPr lang="en-US" altLang="zh-CN" sz="2000" dirty="0" smtClean="0"/>
              <a:t>flash</a:t>
            </a:r>
            <a:r>
              <a:rPr lang="zh-CN" altLang="en-US" sz="2000" dirty="0" smtClean="0"/>
              <a:t>。</a:t>
            </a:r>
            <a:endParaRPr lang="en-US" altLang="zh-CN" sz="2000" dirty="0" smtClean="0"/>
          </a:p>
          <a:p>
            <a:pPr marL="109728" indent="0">
              <a:buNone/>
            </a:pPr>
            <a:endParaRPr lang="en-US" altLang="zh-CN" sz="2000" dirty="0"/>
          </a:p>
          <a:p>
            <a:pPr marL="109728" indent="0">
              <a:buNone/>
            </a:pPr>
            <a:r>
              <a:rPr lang="en-US" altLang="zh-CN" sz="2000" dirty="0" smtClean="0">
                <a:solidFill>
                  <a:srgbClr val="FF0000"/>
                </a:solidFill>
              </a:rPr>
              <a:t>HTML5</a:t>
            </a:r>
            <a:r>
              <a:rPr lang="zh-CN" altLang="en-US" sz="2000" dirty="0" smtClean="0">
                <a:solidFill>
                  <a:srgbClr val="FF0000"/>
                </a:solidFill>
              </a:rPr>
              <a:t>认为浏览器应该原生支持音视频。</a:t>
            </a:r>
            <a:endParaRPr lang="en-US" altLang="zh-CN" sz="2000" dirty="0" smtClean="0">
              <a:solidFill>
                <a:srgbClr val="FF0000"/>
              </a:solidFill>
            </a:endParaRPr>
          </a:p>
        </p:txBody>
      </p:sp>
    </p:spTree>
    <p:extLst>
      <p:ext uri="{BB962C8B-B14F-4D97-AF65-F5344CB8AC3E}">
        <p14:creationId xmlns:p14="http://schemas.microsoft.com/office/powerpoint/2010/main" xmlns="" val="3888485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视频格式的简单介绍</a:t>
            </a:r>
            <a:endParaRPr lang="zh-CN" altLang="en-US" dirty="0"/>
          </a:p>
        </p:txBody>
      </p:sp>
      <p:sp>
        <p:nvSpPr>
          <p:cNvPr id="3" name="内容占位符 2"/>
          <p:cNvSpPr>
            <a:spLocks noGrp="1"/>
          </p:cNvSpPr>
          <p:nvPr>
            <p:ph idx="1"/>
          </p:nvPr>
        </p:nvSpPr>
        <p:spPr/>
        <p:txBody>
          <a:bodyPr>
            <a:normAutofit lnSpcReduction="10000"/>
          </a:bodyPr>
          <a:lstStyle/>
          <a:p>
            <a:pPr marL="109728" indent="0">
              <a:buNone/>
            </a:pPr>
            <a:r>
              <a:rPr lang="en-US" altLang="zh-CN" dirty="0" smtClean="0"/>
              <a:t>1</a:t>
            </a:r>
            <a:r>
              <a:rPr lang="zh-CN" altLang="en-US" dirty="0" smtClean="0"/>
              <a:t>、</a:t>
            </a:r>
            <a:r>
              <a:rPr lang="zh-CN" altLang="en-US" b="1" dirty="0" smtClean="0"/>
              <a:t>常见的视频格式</a:t>
            </a:r>
            <a:endParaRPr lang="en-US" altLang="zh-CN" b="1" dirty="0" smtClean="0"/>
          </a:p>
          <a:p>
            <a:pPr marL="109728" indent="0">
              <a:buNone/>
            </a:pPr>
            <a:endParaRPr lang="en-US" altLang="zh-CN" dirty="0" smtClean="0"/>
          </a:p>
          <a:p>
            <a:pPr marL="109728" indent="0">
              <a:buNone/>
            </a:pPr>
            <a:r>
              <a:rPr lang="en-US" altLang="zh-CN" dirty="0"/>
              <a:t>	</a:t>
            </a:r>
            <a:r>
              <a:rPr lang="zh-CN" altLang="en-US" dirty="0" smtClean="0"/>
              <a:t>视频的组成部分：画面、音频、编码格式</a:t>
            </a:r>
            <a:endParaRPr lang="en-US" altLang="zh-CN" dirty="0" smtClean="0"/>
          </a:p>
          <a:p>
            <a:pPr marL="109728" indent="0">
              <a:buNone/>
            </a:pPr>
            <a:r>
              <a:rPr lang="en-US" altLang="zh-CN" dirty="0"/>
              <a:t>	</a:t>
            </a:r>
            <a:r>
              <a:rPr lang="zh-CN" altLang="en-US" dirty="0" smtClean="0"/>
              <a:t>视频编码：</a:t>
            </a:r>
            <a:r>
              <a:rPr lang="en-US" altLang="zh-CN" dirty="0" smtClean="0">
                <a:solidFill>
                  <a:srgbClr val="FF0000"/>
                </a:solidFill>
              </a:rPr>
              <a:t>H.264</a:t>
            </a:r>
            <a:r>
              <a:rPr lang="zh-CN" altLang="en-US" dirty="0" smtClean="0"/>
              <a:t>、</a:t>
            </a:r>
            <a:r>
              <a:rPr lang="en-US" altLang="zh-CN" dirty="0" err="1" smtClean="0"/>
              <a:t>Theora</a:t>
            </a:r>
            <a:r>
              <a:rPr lang="zh-CN" altLang="en-US" dirty="0" smtClean="0"/>
              <a:t>、</a:t>
            </a:r>
            <a:r>
              <a:rPr lang="en-US" altLang="zh-CN" dirty="0" smtClean="0"/>
              <a:t>VP8(</a:t>
            </a:r>
            <a:r>
              <a:rPr lang="en-US" altLang="zh-CN" dirty="0" err="1" smtClean="0"/>
              <a:t>google</a:t>
            </a:r>
            <a:r>
              <a:rPr lang="zh-CN" altLang="en-US" dirty="0" smtClean="0"/>
              <a:t>开源</a:t>
            </a:r>
            <a:r>
              <a:rPr lang="en-US" altLang="zh-CN" dirty="0" smtClean="0"/>
              <a:t>)</a:t>
            </a:r>
          </a:p>
          <a:p>
            <a:pPr marL="109728" indent="0">
              <a:buNone/>
            </a:pPr>
            <a:endParaRPr lang="en-US" altLang="zh-CN" dirty="0" smtClean="0"/>
          </a:p>
          <a:p>
            <a:pPr marL="109728" indent="0">
              <a:buNone/>
            </a:pPr>
            <a:r>
              <a:rPr lang="zh-CN" altLang="en-US" dirty="0" smtClean="0"/>
              <a:t>      </a:t>
            </a:r>
            <a:r>
              <a:rPr lang="zh-CN" altLang="en-US" b="1" dirty="0" smtClean="0"/>
              <a:t>常见的音频格式</a:t>
            </a:r>
            <a:endParaRPr lang="en-US" altLang="zh-CN" b="1" dirty="0" smtClean="0"/>
          </a:p>
          <a:p>
            <a:pPr marL="109728" indent="0">
              <a:buNone/>
            </a:pPr>
            <a:endParaRPr lang="en-US" altLang="zh-CN" b="1" dirty="0" smtClean="0"/>
          </a:p>
          <a:p>
            <a:pPr marL="109728" indent="0">
              <a:buNone/>
            </a:pPr>
            <a:r>
              <a:rPr lang="en-US" altLang="zh-CN" dirty="0"/>
              <a:t>	</a:t>
            </a:r>
            <a:r>
              <a:rPr lang="zh-CN" altLang="en-US" dirty="0" smtClean="0"/>
              <a:t>视频编码</a:t>
            </a:r>
            <a:r>
              <a:rPr lang="zh-CN" altLang="en-US" dirty="0"/>
              <a:t>：</a:t>
            </a:r>
            <a:r>
              <a:rPr lang="en-US" altLang="zh-CN" dirty="0" smtClean="0">
                <a:solidFill>
                  <a:srgbClr val="FF0000"/>
                </a:solidFill>
              </a:rPr>
              <a:t>ACC</a:t>
            </a:r>
            <a:r>
              <a:rPr lang="zh-CN" altLang="en-US" dirty="0" smtClean="0">
                <a:solidFill>
                  <a:srgbClr val="FF0000"/>
                </a:solidFill>
              </a:rPr>
              <a:t>、</a:t>
            </a:r>
            <a:r>
              <a:rPr lang="en-US" altLang="zh-CN" dirty="0" smtClean="0">
                <a:solidFill>
                  <a:srgbClr val="FF0000"/>
                </a:solidFill>
              </a:rPr>
              <a:t>MP3</a:t>
            </a:r>
            <a:r>
              <a:rPr lang="zh-CN" altLang="en-US" dirty="0" smtClean="0">
                <a:solidFill>
                  <a:srgbClr val="FF0000"/>
                </a:solidFill>
              </a:rPr>
              <a:t>、</a:t>
            </a:r>
            <a:r>
              <a:rPr lang="en-US" altLang="zh-CN" dirty="0" err="1" smtClean="0"/>
              <a:t>Vorbis</a:t>
            </a:r>
            <a:endParaRPr lang="en-US" altLang="zh-CN" dirty="0" smtClean="0"/>
          </a:p>
          <a:p>
            <a:pPr marL="109728" indent="0">
              <a:buNone/>
            </a:pPr>
            <a:r>
              <a:rPr lang="en-US" altLang="zh-CN" dirty="0"/>
              <a:t>	</a:t>
            </a:r>
          </a:p>
          <a:p>
            <a:pPr marL="109728" indent="0">
              <a:buNone/>
            </a:pPr>
            <a:r>
              <a:rPr lang="en-US" altLang="zh-CN" sz="2000" dirty="0" smtClean="0"/>
              <a:t>	</a:t>
            </a:r>
            <a:endParaRPr lang="en-US" altLang="zh-CN" sz="2000" dirty="0" smtClean="0">
              <a:solidFill>
                <a:schemeClr val="bg1">
                  <a:lumMod val="65000"/>
                </a:schemeClr>
              </a:solidFill>
            </a:endParaRPr>
          </a:p>
        </p:txBody>
      </p:sp>
    </p:spTree>
    <p:extLst>
      <p:ext uri="{BB962C8B-B14F-4D97-AF65-F5344CB8AC3E}">
        <p14:creationId xmlns:p14="http://schemas.microsoft.com/office/powerpoint/2010/main" xmlns="" val="1826665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HTML5</a:t>
            </a:r>
            <a:r>
              <a:rPr lang="zh-CN" altLang="en-US" dirty="0" smtClean="0"/>
              <a:t>支持的格式</a:t>
            </a:r>
            <a:endParaRPr lang="zh-CN" altLang="en-US" dirty="0"/>
          </a:p>
        </p:txBody>
      </p:sp>
      <p:sp>
        <p:nvSpPr>
          <p:cNvPr id="3" name="内容占位符 2"/>
          <p:cNvSpPr>
            <a:spLocks noGrp="1"/>
          </p:cNvSpPr>
          <p:nvPr>
            <p:ph idx="1"/>
          </p:nvPr>
        </p:nvSpPr>
        <p:spPr/>
        <p:txBody>
          <a:bodyPr>
            <a:normAutofit/>
          </a:bodyPr>
          <a:lstStyle/>
          <a:p>
            <a:pPr marL="109728" indent="0">
              <a:buNone/>
            </a:pPr>
            <a:r>
              <a:rPr lang="en-US" altLang="zh-CN" sz="2400" dirty="0" smtClean="0"/>
              <a:t>HTML5</a:t>
            </a:r>
            <a:r>
              <a:rPr lang="zh-CN" altLang="en-US" sz="2400" dirty="0"/>
              <a:t>能在完全脱离插件的情况下播放音视频</a:t>
            </a:r>
            <a:endParaRPr lang="en-US" altLang="zh-CN" sz="2400" dirty="0"/>
          </a:p>
          <a:p>
            <a:pPr marL="109728" indent="0">
              <a:buNone/>
            </a:pPr>
            <a:r>
              <a:rPr lang="zh-CN" altLang="en-US" sz="2400" dirty="0" smtClean="0"/>
              <a:t>但</a:t>
            </a:r>
            <a:r>
              <a:rPr lang="zh-CN" altLang="en-US" sz="2400" dirty="0"/>
              <a:t>是不是所有格式都支持。</a:t>
            </a:r>
            <a:endParaRPr lang="en-US" altLang="zh-CN" sz="2400" dirty="0"/>
          </a:p>
          <a:p>
            <a:pPr marL="109728" indent="0">
              <a:buNone/>
            </a:pPr>
            <a:r>
              <a:rPr lang="en-US" altLang="zh-CN" sz="2400" dirty="0"/>
              <a:t>	</a:t>
            </a:r>
          </a:p>
          <a:p>
            <a:pPr marL="109728" indent="0">
              <a:buNone/>
            </a:pPr>
            <a:r>
              <a:rPr lang="en-US" altLang="zh-CN" sz="2400" dirty="0" smtClean="0">
                <a:solidFill>
                  <a:srgbClr val="FF0000"/>
                </a:solidFill>
              </a:rPr>
              <a:t>HTML5</a:t>
            </a:r>
            <a:r>
              <a:rPr lang="zh-CN" altLang="en-US" sz="2400" dirty="0">
                <a:solidFill>
                  <a:srgbClr val="FF0000"/>
                </a:solidFill>
              </a:rPr>
              <a:t>支持的视频格式：</a:t>
            </a:r>
            <a:endParaRPr lang="en-US" altLang="zh-CN" sz="2400" dirty="0">
              <a:solidFill>
                <a:srgbClr val="FF0000"/>
              </a:solidFill>
            </a:endParaRPr>
          </a:p>
          <a:p>
            <a:pPr marL="109728" indent="0">
              <a:buNone/>
            </a:pPr>
            <a:r>
              <a:rPr lang="en-US" altLang="zh-CN" sz="2400" b="1" dirty="0" err="1" smtClean="0"/>
              <a:t>Ogg</a:t>
            </a:r>
            <a:r>
              <a:rPr lang="en-US" altLang="zh-CN" sz="2400" dirty="0"/>
              <a:t>	=</a:t>
            </a:r>
            <a:r>
              <a:rPr lang="zh-CN" altLang="en-US" sz="2400" dirty="0"/>
              <a:t>带有</a:t>
            </a:r>
            <a:r>
              <a:rPr lang="en-US" altLang="zh-CN" sz="2400" dirty="0" err="1"/>
              <a:t>Theora</a:t>
            </a:r>
            <a:r>
              <a:rPr lang="zh-CN" altLang="en-US" sz="2400" dirty="0"/>
              <a:t>视频编码</a:t>
            </a:r>
            <a:r>
              <a:rPr lang="en-US" altLang="zh-CN" sz="2400" dirty="0"/>
              <a:t>+</a:t>
            </a:r>
            <a:r>
              <a:rPr lang="en-US" altLang="zh-CN" sz="2400" dirty="0" err="1"/>
              <a:t>Vorbis</a:t>
            </a:r>
            <a:r>
              <a:rPr lang="zh-CN" altLang="en-US" sz="2400" dirty="0"/>
              <a:t>音频编码的</a:t>
            </a:r>
            <a:r>
              <a:rPr lang="en-US" altLang="zh-CN" sz="2400" dirty="0" err="1"/>
              <a:t>Ogg</a:t>
            </a:r>
            <a:r>
              <a:rPr lang="zh-CN" altLang="en-US" sz="2400" dirty="0" smtClean="0"/>
              <a:t>文件</a:t>
            </a:r>
            <a:endParaRPr lang="en-US" altLang="zh-CN" sz="2400" dirty="0" smtClean="0"/>
          </a:p>
          <a:p>
            <a:pPr marL="109728" indent="0">
              <a:buNone/>
            </a:pPr>
            <a:r>
              <a:rPr lang="en-US" altLang="zh-CN" sz="2400" dirty="0"/>
              <a:t>	</a:t>
            </a:r>
            <a:r>
              <a:rPr lang="zh-CN" altLang="en-US" sz="2400" dirty="0" smtClean="0">
                <a:solidFill>
                  <a:schemeClr val="accent6">
                    <a:lumMod val="60000"/>
                    <a:lumOff val="40000"/>
                  </a:schemeClr>
                </a:solidFill>
              </a:rPr>
              <a:t>支持的浏览器</a:t>
            </a:r>
            <a:r>
              <a:rPr lang="en-US" altLang="zh-CN" sz="2400" dirty="0" smtClean="0">
                <a:solidFill>
                  <a:schemeClr val="accent6">
                    <a:lumMod val="60000"/>
                    <a:lumOff val="40000"/>
                  </a:schemeClr>
                </a:solidFill>
              </a:rPr>
              <a:t>:F</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O</a:t>
            </a:r>
            <a:endParaRPr lang="en-US" altLang="zh-CN" sz="2400" dirty="0">
              <a:solidFill>
                <a:schemeClr val="accent6">
                  <a:lumMod val="60000"/>
                  <a:lumOff val="40000"/>
                </a:schemeClr>
              </a:solidFill>
            </a:endParaRPr>
          </a:p>
          <a:p>
            <a:pPr marL="109728" indent="0">
              <a:buNone/>
            </a:pPr>
            <a:r>
              <a:rPr lang="en-US" altLang="zh-CN" sz="2400" b="1" dirty="0" smtClean="0"/>
              <a:t>MEPG4</a:t>
            </a:r>
            <a:r>
              <a:rPr lang="en-US" altLang="zh-CN" sz="2400" dirty="0"/>
              <a:t>=</a:t>
            </a:r>
            <a:r>
              <a:rPr lang="zh-CN" altLang="en-US" sz="2400" dirty="0"/>
              <a:t>带有</a:t>
            </a:r>
            <a:r>
              <a:rPr lang="en-US" altLang="zh-CN" sz="2400" dirty="0"/>
              <a:t>H.264</a:t>
            </a:r>
            <a:r>
              <a:rPr lang="zh-CN" altLang="en-US" sz="2400" dirty="0"/>
              <a:t>视频编码</a:t>
            </a:r>
            <a:r>
              <a:rPr lang="en-US" altLang="zh-CN" sz="2400" dirty="0"/>
              <a:t>+AAC</a:t>
            </a:r>
            <a:r>
              <a:rPr lang="zh-CN" altLang="en-US" sz="2400" dirty="0"/>
              <a:t>音频编码的</a:t>
            </a:r>
            <a:r>
              <a:rPr lang="en-US" altLang="zh-CN" sz="2400" dirty="0"/>
              <a:t>MPEG4</a:t>
            </a:r>
            <a:r>
              <a:rPr lang="zh-CN" altLang="en-US" sz="2400" dirty="0" smtClean="0"/>
              <a:t>文件</a:t>
            </a:r>
            <a:endParaRPr lang="en-US" altLang="zh-CN" sz="2400" dirty="0" smtClean="0"/>
          </a:p>
          <a:p>
            <a:pPr marL="109728" indent="0">
              <a:buNone/>
            </a:pPr>
            <a:r>
              <a:rPr lang="en-US" altLang="zh-CN" sz="2400" dirty="0"/>
              <a:t>	</a:t>
            </a:r>
            <a:r>
              <a:rPr lang="zh-CN" altLang="en-US" sz="2400" dirty="0" smtClean="0">
                <a:solidFill>
                  <a:schemeClr val="accent6">
                    <a:lumMod val="60000"/>
                    <a:lumOff val="40000"/>
                  </a:schemeClr>
                </a:solidFill>
              </a:rPr>
              <a:t>支持</a:t>
            </a:r>
            <a:r>
              <a:rPr lang="zh-CN" altLang="en-US" sz="2400" dirty="0">
                <a:solidFill>
                  <a:schemeClr val="accent6">
                    <a:lumMod val="60000"/>
                    <a:lumOff val="40000"/>
                  </a:schemeClr>
                </a:solidFill>
              </a:rPr>
              <a:t>的浏览器</a:t>
            </a:r>
            <a:r>
              <a:rPr lang="en-US" altLang="zh-CN" sz="2400" dirty="0" smtClean="0">
                <a:solidFill>
                  <a:schemeClr val="accent6">
                    <a:lumMod val="60000"/>
                    <a:lumOff val="40000"/>
                  </a:schemeClr>
                </a:solidFill>
              </a:rPr>
              <a:t>: S</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endParaRPr lang="en-US" altLang="zh-CN" sz="2400" dirty="0">
              <a:solidFill>
                <a:schemeClr val="accent6">
                  <a:lumMod val="60000"/>
                  <a:lumOff val="40000"/>
                </a:schemeClr>
              </a:solidFill>
            </a:endParaRPr>
          </a:p>
          <a:p>
            <a:pPr marL="109728" indent="0">
              <a:buNone/>
            </a:pPr>
            <a:r>
              <a:rPr lang="en-US" altLang="zh-CN" sz="2400" b="1" dirty="0" err="1" smtClean="0"/>
              <a:t>WebM</a:t>
            </a:r>
            <a:r>
              <a:rPr lang="en-US" altLang="zh-CN" sz="2400" dirty="0" smtClean="0"/>
              <a:t>=</a:t>
            </a:r>
            <a:r>
              <a:rPr lang="zh-CN" altLang="en-US" sz="2400" dirty="0"/>
              <a:t>带有</a:t>
            </a:r>
            <a:r>
              <a:rPr lang="en-US" altLang="zh-CN" sz="2400" dirty="0"/>
              <a:t>VP8</a:t>
            </a:r>
            <a:r>
              <a:rPr lang="zh-CN" altLang="en-US" sz="2400" dirty="0"/>
              <a:t>视频编码</a:t>
            </a:r>
            <a:r>
              <a:rPr lang="en-US" altLang="zh-CN" sz="2400" dirty="0"/>
              <a:t>+</a:t>
            </a:r>
            <a:r>
              <a:rPr lang="en-US" altLang="zh-CN" sz="2400" dirty="0" err="1"/>
              <a:t>Vorbis</a:t>
            </a:r>
            <a:r>
              <a:rPr lang="zh-CN" altLang="en-US" sz="2400" dirty="0"/>
              <a:t>音频编码的</a:t>
            </a:r>
            <a:r>
              <a:rPr lang="en-US" altLang="zh-CN" sz="2400" dirty="0" err="1"/>
              <a:t>WebM</a:t>
            </a:r>
            <a:r>
              <a:rPr lang="zh-CN" altLang="en-US" sz="2400" dirty="0" smtClean="0"/>
              <a:t>格式</a:t>
            </a:r>
            <a:r>
              <a:rPr lang="en-US" altLang="zh-CN" sz="2400" dirty="0" smtClean="0">
                <a:solidFill>
                  <a:schemeClr val="accent6">
                    <a:lumMod val="60000"/>
                    <a:lumOff val="40000"/>
                  </a:schemeClr>
                </a:solidFill>
              </a:rPr>
              <a:t>	</a:t>
            </a:r>
            <a:r>
              <a:rPr lang="zh-CN" altLang="en-US" sz="2400" dirty="0" smtClean="0">
                <a:solidFill>
                  <a:schemeClr val="accent6">
                    <a:lumMod val="60000"/>
                    <a:lumOff val="40000"/>
                  </a:schemeClr>
                </a:solidFill>
              </a:rPr>
              <a:t>支持</a:t>
            </a:r>
            <a:r>
              <a:rPr lang="zh-CN" altLang="en-US" sz="2400" dirty="0">
                <a:solidFill>
                  <a:schemeClr val="accent6">
                    <a:lumMod val="60000"/>
                    <a:lumOff val="40000"/>
                  </a:schemeClr>
                </a:solidFill>
              </a:rPr>
              <a:t>的浏览器</a:t>
            </a:r>
            <a:r>
              <a:rPr lang="en-US" altLang="zh-CN" sz="2400" dirty="0">
                <a:solidFill>
                  <a:schemeClr val="accent6">
                    <a:lumMod val="60000"/>
                    <a:lumOff val="40000"/>
                  </a:schemeClr>
                </a:solidFill>
              </a:rPr>
              <a:t>: </a:t>
            </a:r>
            <a:r>
              <a:rPr lang="en-US" altLang="zh-CN" sz="2400" dirty="0" smtClean="0">
                <a:solidFill>
                  <a:schemeClr val="accent6">
                    <a:lumMod val="60000"/>
                    <a:lumOff val="40000"/>
                  </a:schemeClr>
                </a:solidFill>
              </a:rPr>
              <a:t>I</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F</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C</a:t>
            </a:r>
            <a:r>
              <a:rPr lang="zh-CN" altLang="en-US" sz="2400" dirty="0" smtClean="0">
                <a:solidFill>
                  <a:schemeClr val="accent6">
                    <a:lumMod val="60000"/>
                    <a:lumOff val="40000"/>
                  </a:schemeClr>
                </a:solidFill>
              </a:rPr>
              <a:t>、</a:t>
            </a:r>
            <a:r>
              <a:rPr lang="en-US" altLang="zh-CN" sz="2400" dirty="0" smtClean="0">
                <a:solidFill>
                  <a:schemeClr val="accent6">
                    <a:lumMod val="60000"/>
                    <a:lumOff val="40000"/>
                  </a:schemeClr>
                </a:solidFill>
              </a:rPr>
              <a:t>O</a:t>
            </a:r>
            <a:endParaRPr lang="en-US" altLang="zh-CN" sz="2400" dirty="0">
              <a:solidFill>
                <a:schemeClr val="accent6">
                  <a:lumMod val="60000"/>
                  <a:lumOff val="40000"/>
                </a:schemeClr>
              </a:solidFill>
            </a:endParaRPr>
          </a:p>
          <a:p>
            <a:endParaRPr lang="zh-CN" altLang="en-US" dirty="0"/>
          </a:p>
        </p:txBody>
      </p:sp>
    </p:spTree>
    <p:extLst>
      <p:ext uri="{BB962C8B-B14F-4D97-AF65-F5344CB8AC3E}">
        <p14:creationId xmlns:p14="http://schemas.microsoft.com/office/powerpoint/2010/main" xmlns="" val="2156738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&lt;Video&gt;</a:t>
            </a:r>
            <a:r>
              <a:rPr lang="zh-CN" altLang="en-US" dirty="0" smtClean="0"/>
              <a:t>的使用</a:t>
            </a:r>
            <a:endParaRPr lang="zh-CN" altLang="en-US" dirty="0"/>
          </a:p>
        </p:txBody>
      </p:sp>
      <p:sp>
        <p:nvSpPr>
          <p:cNvPr id="3" name="内容占位符 2"/>
          <p:cNvSpPr>
            <a:spLocks noGrp="1"/>
          </p:cNvSpPr>
          <p:nvPr>
            <p:ph idx="1"/>
          </p:nvPr>
        </p:nvSpPr>
        <p:spPr/>
        <p:txBody>
          <a:bodyPr/>
          <a:lstStyle/>
          <a:p>
            <a:pPr marL="109728" indent="0">
              <a:buNone/>
            </a:pPr>
            <a:endParaRPr lang="en-US" altLang="zh-CN" dirty="0" smtClean="0"/>
          </a:p>
          <a:p>
            <a:pPr marL="109728" indent="0">
              <a:buNone/>
            </a:pPr>
            <a:r>
              <a:rPr lang="en-US" altLang="zh-CN" sz="2000" dirty="0"/>
              <a:t>	</a:t>
            </a:r>
            <a:endParaRPr lang="zh-CN" altLang="en-US" sz="2000" dirty="0"/>
          </a:p>
        </p:txBody>
      </p:sp>
      <p:sp>
        <p:nvSpPr>
          <p:cNvPr id="4" name="矩形 3"/>
          <p:cNvSpPr/>
          <p:nvPr/>
        </p:nvSpPr>
        <p:spPr>
          <a:xfrm>
            <a:off x="1259632" y="2060848"/>
            <a:ext cx="6984776" cy="86409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&lt;video </a:t>
            </a:r>
            <a:r>
              <a:rPr lang="en-US" altLang="zh-CN" dirty="0" err="1" smtClean="0"/>
              <a:t>src</a:t>
            </a:r>
            <a:r>
              <a:rPr lang="en-US" altLang="zh-CN" dirty="0" smtClean="0"/>
              <a:t>="</a:t>
            </a:r>
            <a:r>
              <a:rPr lang="zh-CN" altLang="en-US" dirty="0" smtClean="0"/>
              <a:t>文件地址</a:t>
            </a:r>
            <a:r>
              <a:rPr lang="en-US" altLang="zh-CN" dirty="0" smtClean="0"/>
              <a:t>" controls="controls"&gt;&lt;/video&gt;</a:t>
            </a:r>
            <a:endParaRPr lang="zh-CN" altLang="en-US" dirty="0"/>
          </a:p>
        </p:txBody>
      </p:sp>
      <p:sp>
        <p:nvSpPr>
          <p:cNvPr id="5" name="矩形 4"/>
          <p:cNvSpPr/>
          <p:nvPr/>
        </p:nvSpPr>
        <p:spPr>
          <a:xfrm>
            <a:off x="1259632" y="3356992"/>
            <a:ext cx="6984776" cy="9361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t>
            </a:r>
            <a:r>
              <a:rPr lang="en-US" altLang="zh-CN" dirty="0"/>
              <a:t> video </a:t>
            </a:r>
            <a:r>
              <a:rPr lang="en-US" altLang="zh-CN" dirty="0" err="1" smtClean="0"/>
              <a:t>src</a:t>
            </a:r>
            <a:r>
              <a:rPr lang="en-US" altLang="zh-CN" dirty="0" smtClean="0"/>
              <a:t>="</a:t>
            </a:r>
            <a:r>
              <a:rPr lang="zh-CN" altLang="en-US" dirty="0" smtClean="0"/>
              <a:t>文件地址</a:t>
            </a:r>
            <a:r>
              <a:rPr lang="en-US" altLang="zh-CN" dirty="0" smtClean="0"/>
              <a:t>" controls="controls"&gt;</a:t>
            </a:r>
          </a:p>
          <a:p>
            <a:pPr marL="109728" indent="0">
              <a:buNone/>
            </a:pPr>
            <a:r>
              <a:rPr lang="en-US" altLang="zh-CN" dirty="0" smtClean="0"/>
              <a:t>	</a:t>
            </a:r>
            <a:r>
              <a:rPr lang="zh-CN" altLang="en-US" dirty="0" smtClean="0"/>
              <a:t>您的浏览器暂不支持</a:t>
            </a:r>
            <a:r>
              <a:rPr lang="en-US" altLang="zh-CN" dirty="0"/>
              <a:t>video</a:t>
            </a:r>
            <a:r>
              <a:rPr lang="zh-CN" altLang="en-US" dirty="0" smtClean="0"/>
              <a:t>标签。播放视频</a:t>
            </a:r>
            <a:endParaRPr lang="en-US" altLang="zh-CN" dirty="0"/>
          </a:p>
          <a:p>
            <a:pPr marL="109728" indent="0">
              <a:buNone/>
            </a:pPr>
            <a:r>
              <a:rPr lang="en-US" altLang="zh-CN" dirty="0" smtClean="0"/>
              <a:t>&lt;/</a:t>
            </a:r>
            <a:r>
              <a:rPr lang="en-US" altLang="zh-CN" dirty="0"/>
              <a:t> video </a:t>
            </a:r>
            <a:r>
              <a:rPr lang="en-US" altLang="zh-CN" dirty="0" smtClean="0"/>
              <a:t>&gt;</a:t>
            </a:r>
            <a:endParaRPr lang="zh-CN" altLang="en-US" dirty="0"/>
          </a:p>
        </p:txBody>
      </p:sp>
      <p:sp>
        <p:nvSpPr>
          <p:cNvPr id="7" name="矩形 6"/>
          <p:cNvSpPr/>
          <p:nvPr/>
        </p:nvSpPr>
        <p:spPr>
          <a:xfrm>
            <a:off x="1259632" y="4653136"/>
            <a:ext cx="6984776" cy="16561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a:t>&lt; video </a:t>
            </a:r>
            <a:r>
              <a:rPr lang="en-US" altLang="zh-CN" dirty="0" smtClean="0"/>
              <a:t> controls="controls"  width="300"&gt;</a:t>
            </a:r>
            <a:endParaRPr lang="en-US" altLang="zh-CN" dirty="0"/>
          </a:p>
          <a:p>
            <a:pPr marL="109728" indent="0">
              <a:buNone/>
            </a:pPr>
            <a:r>
              <a:rPr lang="en-US" altLang="zh-CN" dirty="0"/>
              <a:t>	</a:t>
            </a:r>
            <a:r>
              <a:rPr lang="en-US" altLang="zh-CN" dirty="0" smtClean="0"/>
              <a:t>&lt;source </a:t>
            </a:r>
            <a:r>
              <a:rPr lang="en-US" altLang="zh-CN" dirty="0" err="1" smtClean="0"/>
              <a:t>src</a:t>
            </a:r>
            <a:r>
              <a:rPr lang="en-US" altLang="zh-CN" dirty="0" smtClean="0"/>
              <a:t>="move.ogg"</a:t>
            </a:r>
            <a:r>
              <a:rPr lang="zh-CN" altLang="en-US" dirty="0" smtClean="0"/>
              <a:t> </a:t>
            </a:r>
            <a:r>
              <a:rPr lang="en-US" altLang="zh-CN" dirty="0" smtClean="0"/>
              <a:t>type="video/</a:t>
            </a:r>
            <a:r>
              <a:rPr lang="en-US" altLang="zh-CN" dirty="0" err="1" smtClean="0"/>
              <a:t>ogg</a:t>
            </a:r>
            <a:r>
              <a:rPr lang="en-US" altLang="zh-CN" dirty="0" smtClean="0"/>
              <a:t>" &gt;</a:t>
            </a:r>
          </a:p>
          <a:p>
            <a:pPr marL="109728"/>
            <a:r>
              <a:rPr lang="en-US" altLang="zh-CN" dirty="0"/>
              <a:t>	&lt;source </a:t>
            </a:r>
            <a:r>
              <a:rPr lang="en-US" altLang="zh-CN" dirty="0" err="1"/>
              <a:t>src</a:t>
            </a:r>
            <a:r>
              <a:rPr lang="en-US" altLang="zh-CN" dirty="0" smtClean="0"/>
              <a:t>="move.mp4"</a:t>
            </a:r>
            <a:r>
              <a:rPr lang="zh-CN" altLang="en-US" dirty="0" smtClean="0"/>
              <a:t> </a:t>
            </a:r>
            <a:r>
              <a:rPr lang="en-US" altLang="zh-CN" dirty="0"/>
              <a:t>type</a:t>
            </a:r>
            <a:r>
              <a:rPr lang="en-US" altLang="zh-CN" dirty="0" smtClean="0"/>
              <a:t>="video/mp4" &gt;</a:t>
            </a:r>
          </a:p>
          <a:p>
            <a:pPr marL="109728"/>
            <a:r>
              <a:rPr lang="en-US" altLang="zh-CN" dirty="0"/>
              <a:t>	</a:t>
            </a:r>
            <a:r>
              <a:rPr lang="zh-CN" altLang="en-US" dirty="0"/>
              <a:t>您的浏览器暂不支持</a:t>
            </a:r>
            <a:r>
              <a:rPr lang="en-US" altLang="zh-CN" dirty="0"/>
              <a:t>video</a:t>
            </a:r>
            <a:r>
              <a:rPr lang="zh-CN" altLang="en-US" dirty="0"/>
              <a:t>标签。播放</a:t>
            </a:r>
            <a:r>
              <a:rPr lang="zh-CN" altLang="en-US" dirty="0" smtClean="0"/>
              <a:t>视频</a:t>
            </a:r>
            <a:endParaRPr lang="en-US" altLang="zh-CN" dirty="0"/>
          </a:p>
          <a:p>
            <a:pPr marL="109728" indent="0">
              <a:buNone/>
            </a:pPr>
            <a:r>
              <a:rPr lang="en-US" altLang="zh-CN" dirty="0"/>
              <a:t>&lt;/ video &gt;</a:t>
            </a:r>
            <a:endParaRPr lang="zh-CN" altLang="en-US" dirty="0"/>
          </a:p>
        </p:txBody>
      </p:sp>
    </p:spTree>
    <p:extLst>
      <p:ext uri="{BB962C8B-B14F-4D97-AF65-F5344CB8AC3E}">
        <p14:creationId xmlns:p14="http://schemas.microsoft.com/office/powerpoint/2010/main" xmlns="" val="1802484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Video</a:t>
            </a:r>
            <a:r>
              <a:rPr lang="zh-CN" altLang="en-US" dirty="0" smtClean="0"/>
              <a:t>的常见属性</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503737268"/>
              </p:ext>
            </p:extLst>
          </p:nvPr>
        </p:nvGraphicFramePr>
        <p:xfrm>
          <a:off x="457200" y="2362200"/>
          <a:ext cx="8229600" cy="3708400"/>
        </p:xfrm>
        <a:graphic>
          <a:graphicData uri="http://schemas.openxmlformats.org/drawingml/2006/table">
            <a:tbl>
              <a:tblPr firstRow="1" bandRow="1">
                <a:tableStyleId>{5C22544A-7EE6-4342-B048-85BDC9FD1C3A}</a:tableStyleId>
              </a:tblPr>
              <a:tblGrid>
                <a:gridCol w="1378496"/>
                <a:gridCol w="1512168"/>
                <a:gridCol w="5338936"/>
              </a:tblGrid>
              <a:tr h="370840">
                <a:tc>
                  <a:txBody>
                    <a:bodyPr/>
                    <a:lstStyle/>
                    <a:p>
                      <a:r>
                        <a:rPr lang="zh-CN" altLang="en-US" dirty="0" smtClean="0"/>
                        <a:t>属性</a:t>
                      </a:r>
                      <a:endParaRPr lang="zh-CN" altLang="en-US" dirty="0"/>
                    </a:p>
                  </a:txBody>
                  <a:tcPr/>
                </a:tc>
                <a:tc>
                  <a:txBody>
                    <a:bodyPr/>
                    <a:lstStyle/>
                    <a:p>
                      <a:r>
                        <a:rPr lang="zh-CN" altLang="en-US" dirty="0" smtClean="0"/>
                        <a:t>值</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err="1" smtClean="0"/>
                        <a:t>Autoplay</a:t>
                      </a:r>
                      <a:endParaRPr lang="zh-CN" altLang="en-US" dirty="0"/>
                    </a:p>
                  </a:txBody>
                  <a:tcPr/>
                </a:tc>
                <a:tc>
                  <a:txBody>
                    <a:bodyPr/>
                    <a:lstStyle/>
                    <a:p>
                      <a:r>
                        <a:rPr lang="en-US" altLang="zh-CN" dirty="0" err="1" smtClean="0"/>
                        <a:t>Autoplay</a:t>
                      </a:r>
                      <a:endParaRPr lang="zh-CN" altLang="en-US" dirty="0"/>
                    </a:p>
                  </a:txBody>
                  <a:tcPr/>
                </a:tc>
                <a:tc>
                  <a:txBody>
                    <a:bodyPr/>
                    <a:lstStyle/>
                    <a:p>
                      <a:r>
                        <a:rPr lang="zh-CN" altLang="en-US" dirty="0" smtClean="0"/>
                        <a:t>视频就绪自动播放</a:t>
                      </a:r>
                      <a:endParaRPr lang="zh-CN" altLang="en-US" dirty="0"/>
                    </a:p>
                  </a:txBody>
                  <a:tcPr/>
                </a:tc>
              </a:tr>
              <a:tr h="370840">
                <a:tc>
                  <a:txBody>
                    <a:bodyPr/>
                    <a:lstStyle/>
                    <a:p>
                      <a:r>
                        <a:rPr lang="en-US" altLang="zh-CN" dirty="0" smtClean="0"/>
                        <a:t>controls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controls</a:t>
                      </a:r>
                      <a:endParaRPr lang="zh-CN" altLang="en-US" dirty="0" smtClean="0"/>
                    </a:p>
                  </a:txBody>
                  <a:tcPr/>
                </a:tc>
                <a:tc>
                  <a:txBody>
                    <a:bodyPr/>
                    <a:lstStyle/>
                    <a:p>
                      <a:r>
                        <a:rPr lang="zh-CN" altLang="en-US" dirty="0" smtClean="0"/>
                        <a:t>向用户显示播放控件</a:t>
                      </a:r>
                      <a:endParaRPr lang="zh-CN" altLang="en-US" dirty="0"/>
                    </a:p>
                  </a:txBody>
                  <a:tcPr/>
                </a:tc>
              </a:tr>
              <a:tr h="370840">
                <a:tc>
                  <a:txBody>
                    <a:bodyPr/>
                    <a:lstStyle/>
                    <a:p>
                      <a:r>
                        <a:rPr lang="en-US" altLang="zh-CN" dirty="0" smtClean="0"/>
                        <a:t>Width</a:t>
                      </a:r>
                      <a:endParaRPr lang="zh-CN" altLang="en-US" dirty="0"/>
                    </a:p>
                  </a:txBody>
                  <a:tcPr/>
                </a:tc>
                <a:tc>
                  <a:txBody>
                    <a:bodyPr/>
                    <a:lstStyle/>
                    <a:p>
                      <a:r>
                        <a:rPr lang="en-US" altLang="zh-CN" dirty="0" smtClean="0"/>
                        <a:t>Pixels(</a:t>
                      </a:r>
                      <a:r>
                        <a:rPr lang="zh-CN" altLang="en-US" dirty="0" smtClean="0"/>
                        <a:t>像素</a:t>
                      </a:r>
                      <a:r>
                        <a:rPr lang="en-US" altLang="zh-CN" dirty="0" smtClean="0"/>
                        <a:t>)</a:t>
                      </a:r>
                      <a:endParaRPr lang="zh-CN" altLang="en-US" dirty="0"/>
                    </a:p>
                  </a:txBody>
                  <a:tcPr/>
                </a:tc>
                <a:tc>
                  <a:txBody>
                    <a:bodyPr/>
                    <a:lstStyle/>
                    <a:p>
                      <a:r>
                        <a:rPr lang="zh-CN" altLang="en-US" dirty="0" smtClean="0"/>
                        <a:t>设置播放器宽度</a:t>
                      </a:r>
                      <a:endParaRPr lang="zh-CN" altLang="en-US" dirty="0"/>
                    </a:p>
                  </a:txBody>
                  <a:tcPr/>
                </a:tc>
              </a:tr>
              <a:tr h="370840">
                <a:tc>
                  <a:txBody>
                    <a:bodyPr/>
                    <a:lstStyle/>
                    <a:p>
                      <a:r>
                        <a:rPr lang="en-US" altLang="zh-CN" dirty="0" smtClean="0"/>
                        <a:t>Height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Pixels(</a:t>
                      </a:r>
                      <a:r>
                        <a:rPr lang="zh-CN" altLang="en-US" dirty="0" smtClean="0"/>
                        <a:t>像素</a:t>
                      </a:r>
                      <a:r>
                        <a:rPr lang="en-US" altLang="zh-CN" dirty="0" smtClean="0"/>
                        <a:t>)</a:t>
                      </a:r>
                      <a:endParaRPr lang="zh-CN" altLang="en-US" dirty="0" smtClean="0"/>
                    </a:p>
                  </a:txBody>
                  <a:tcPr/>
                </a:tc>
                <a:tc>
                  <a:txBody>
                    <a:bodyPr/>
                    <a:lstStyle/>
                    <a:p>
                      <a:r>
                        <a:rPr lang="zh-CN" altLang="en-US" dirty="0" smtClean="0"/>
                        <a:t>设置播放器高度</a:t>
                      </a:r>
                      <a:endParaRPr lang="zh-CN" altLang="en-US" dirty="0"/>
                    </a:p>
                  </a:txBody>
                  <a:tcPr/>
                </a:tc>
              </a:tr>
              <a:tr h="370840">
                <a:tc>
                  <a:txBody>
                    <a:bodyPr/>
                    <a:lstStyle/>
                    <a:p>
                      <a:r>
                        <a:rPr lang="en-US" altLang="zh-CN" dirty="0" smtClean="0"/>
                        <a:t>Loop</a:t>
                      </a:r>
                      <a:endParaRPr lang="zh-CN" altLang="en-US" dirty="0"/>
                    </a:p>
                  </a:txBody>
                  <a:tcPr/>
                </a:tc>
                <a:tc>
                  <a:txBody>
                    <a:bodyPr/>
                    <a:lstStyle/>
                    <a:p>
                      <a:r>
                        <a:rPr lang="en-US" altLang="zh-CN" dirty="0" smtClean="0"/>
                        <a:t>Loop</a:t>
                      </a:r>
                      <a:endParaRPr lang="zh-CN" altLang="en-US" dirty="0"/>
                    </a:p>
                  </a:txBody>
                  <a:tcPr/>
                </a:tc>
                <a:tc>
                  <a:txBody>
                    <a:bodyPr/>
                    <a:lstStyle/>
                    <a:p>
                      <a:r>
                        <a:rPr lang="zh-CN" altLang="en-US" dirty="0" smtClean="0"/>
                        <a:t>播放完是否继续播放该视频，循环播放</a:t>
                      </a:r>
                      <a:endParaRPr lang="zh-CN" altLang="en-US" dirty="0"/>
                    </a:p>
                  </a:txBody>
                  <a:tcPr/>
                </a:tc>
              </a:tr>
              <a:tr h="370840">
                <a:tc>
                  <a:txBody>
                    <a:bodyPr/>
                    <a:lstStyle/>
                    <a:p>
                      <a:r>
                        <a:rPr lang="en-US" altLang="zh-CN" dirty="0" smtClean="0"/>
                        <a:t>Preload</a:t>
                      </a:r>
                      <a:endParaRPr lang="zh-CN" altLang="en-US" dirty="0"/>
                    </a:p>
                  </a:txBody>
                  <a:tcPr/>
                </a:tc>
                <a:tc>
                  <a:txBody>
                    <a:bodyPr/>
                    <a:lstStyle/>
                    <a:p>
                      <a:r>
                        <a:rPr lang="en-US" altLang="zh-CN" dirty="0" smtClean="0"/>
                        <a:t>Preload</a:t>
                      </a:r>
                      <a:endParaRPr lang="zh-CN" altLang="en-US" dirty="0"/>
                    </a:p>
                  </a:txBody>
                  <a:tcPr/>
                </a:tc>
                <a:tc>
                  <a:txBody>
                    <a:bodyPr/>
                    <a:lstStyle/>
                    <a:p>
                      <a:r>
                        <a:rPr lang="zh-CN" altLang="en-US" dirty="0" smtClean="0"/>
                        <a:t>是否等加载完再播放</a:t>
                      </a:r>
                      <a:endParaRPr lang="zh-CN" altLang="en-US" dirty="0"/>
                    </a:p>
                  </a:txBody>
                  <a:tcPr/>
                </a:tc>
              </a:tr>
              <a:tr h="370840">
                <a:tc>
                  <a:txBody>
                    <a:bodyPr/>
                    <a:lstStyle/>
                    <a:p>
                      <a:r>
                        <a:rPr lang="en-US" altLang="zh-CN" dirty="0" err="1" smtClean="0"/>
                        <a:t>Src</a:t>
                      </a:r>
                      <a:endParaRPr lang="zh-CN" altLang="en-US" dirty="0"/>
                    </a:p>
                  </a:txBody>
                  <a:tcPr/>
                </a:tc>
                <a:tc>
                  <a:txBody>
                    <a:bodyPr/>
                    <a:lstStyle/>
                    <a:p>
                      <a:r>
                        <a:rPr lang="en-US" altLang="zh-CN" dirty="0" err="1" smtClean="0"/>
                        <a:t>url</a:t>
                      </a:r>
                      <a:endParaRPr lang="zh-CN" altLang="en-US" dirty="0"/>
                    </a:p>
                  </a:txBody>
                  <a:tcPr/>
                </a:tc>
                <a:tc>
                  <a:txBody>
                    <a:bodyPr/>
                    <a:lstStyle/>
                    <a:p>
                      <a:r>
                        <a:rPr lang="zh-CN" altLang="en-US" dirty="0" smtClean="0"/>
                        <a:t>视频</a:t>
                      </a:r>
                      <a:r>
                        <a:rPr lang="en-US" altLang="zh-CN" dirty="0" err="1" smtClean="0"/>
                        <a:t>url</a:t>
                      </a:r>
                      <a:r>
                        <a:rPr lang="zh-CN" altLang="en-US" dirty="0" smtClean="0"/>
                        <a:t>地址</a:t>
                      </a:r>
                      <a:endParaRPr lang="zh-CN" altLang="en-US" dirty="0"/>
                    </a:p>
                  </a:txBody>
                  <a:tcPr/>
                </a:tc>
              </a:tr>
              <a:tr h="370840">
                <a:tc>
                  <a:txBody>
                    <a:bodyPr/>
                    <a:lstStyle/>
                    <a:p>
                      <a:r>
                        <a:rPr lang="en-US" altLang="zh-CN" dirty="0" smtClean="0"/>
                        <a:t>Poster</a:t>
                      </a:r>
                      <a:endParaRPr lang="zh-CN" altLang="en-US" dirty="0"/>
                    </a:p>
                  </a:txBody>
                  <a:tcPr/>
                </a:tc>
                <a:tc>
                  <a:txBody>
                    <a:bodyPr/>
                    <a:lstStyle/>
                    <a:p>
                      <a:r>
                        <a:rPr lang="en-US" altLang="zh-CN" dirty="0" err="1" smtClean="0"/>
                        <a:t>Imgurl</a:t>
                      </a:r>
                      <a:endParaRPr lang="zh-CN" altLang="en-US" dirty="0"/>
                    </a:p>
                  </a:txBody>
                  <a:tcPr/>
                </a:tc>
                <a:tc>
                  <a:txBody>
                    <a:bodyPr/>
                    <a:lstStyle/>
                    <a:p>
                      <a:r>
                        <a:rPr lang="zh-CN" altLang="en-US" dirty="0" smtClean="0"/>
                        <a:t>加载等待的画面图片</a:t>
                      </a:r>
                      <a:endParaRPr lang="zh-CN" altLang="en-US" dirty="0"/>
                    </a:p>
                  </a:txBody>
                  <a:tcPr/>
                </a:tc>
              </a:tr>
              <a:tr h="370840">
                <a:tc>
                  <a:txBody>
                    <a:bodyPr/>
                    <a:lstStyle/>
                    <a:p>
                      <a:r>
                        <a:rPr lang="en-US" altLang="zh-CN" dirty="0" err="1" smtClean="0"/>
                        <a:t>Autobuffer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Autobuffer</a:t>
                      </a:r>
                      <a:endParaRPr lang="zh-CN" altLang="en-US" dirty="0" smtClean="0"/>
                    </a:p>
                  </a:txBody>
                  <a:tcPr/>
                </a:tc>
                <a:tc>
                  <a:txBody>
                    <a:bodyPr/>
                    <a:lstStyle/>
                    <a:p>
                      <a:r>
                        <a:rPr lang="zh-CN" altLang="en-US" dirty="0" smtClean="0"/>
                        <a:t>设置为浏览器缓冲方式，不设置</a:t>
                      </a:r>
                      <a:r>
                        <a:rPr lang="en-US" altLang="zh-CN" dirty="0" err="1" smtClean="0"/>
                        <a:t>autoply</a:t>
                      </a:r>
                      <a:r>
                        <a:rPr lang="zh-CN" altLang="en-US" dirty="0" smtClean="0"/>
                        <a:t>才有效</a:t>
                      </a:r>
                      <a:endParaRPr lang="zh-CN" altLang="en-US" dirty="0"/>
                    </a:p>
                  </a:txBody>
                  <a:tcPr/>
                </a:tc>
              </a:tr>
            </a:tbl>
          </a:graphicData>
        </a:graphic>
      </p:graphicFrame>
    </p:spTree>
    <p:extLst>
      <p:ext uri="{BB962C8B-B14F-4D97-AF65-F5344CB8AC3E}">
        <p14:creationId xmlns:p14="http://schemas.microsoft.com/office/powerpoint/2010/main" xmlns="" val="905504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548680"/>
            <a:ext cx="8229600" cy="1069848"/>
          </a:xfrm>
        </p:spPr>
        <p:txBody>
          <a:bodyPr/>
          <a:lstStyle/>
          <a:p>
            <a:pPr algn="ctr"/>
            <a:r>
              <a:rPr lang="en-US" altLang="zh-CN" dirty="0"/>
              <a:t>Video</a:t>
            </a:r>
            <a:r>
              <a:rPr lang="zh-CN" altLang="en-US" dirty="0"/>
              <a:t>的</a:t>
            </a:r>
            <a:r>
              <a:rPr lang="en-US" altLang="zh-CN" dirty="0" smtClean="0"/>
              <a:t>API</a:t>
            </a:r>
            <a:r>
              <a:rPr lang="zh-CN" altLang="en-US" dirty="0"/>
              <a:t>方法</a:t>
            </a:r>
          </a:p>
        </p:txBody>
      </p:sp>
      <p:graphicFrame>
        <p:nvGraphicFramePr>
          <p:cNvPr id="5" name="表格 4"/>
          <p:cNvGraphicFramePr>
            <a:graphicFrameLocks noGrp="1"/>
          </p:cNvGraphicFramePr>
          <p:nvPr>
            <p:extLst>
              <p:ext uri="{D42A27DB-BD31-4B8C-83A1-F6EECF244321}">
                <p14:modId xmlns:p14="http://schemas.microsoft.com/office/powerpoint/2010/main" xmlns="" val="1543557579"/>
              </p:ext>
            </p:extLst>
          </p:nvPr>
        </p:nvGraphicFramePr>
        <p:xfrm>
          <a:off x="467544" y="1628800"/>
          <a:ext cx="8208912" cy="2160240"/>
        </p:xfrm>
        <a:graphic>
          <a:graphicData uri="http://schemas.openxmlformats.org/drawingml/2006/table">
            <a:tbl>
              <a:tblPr firstRow="1" bandRow="1">
                <a:tableStyleId>{5C22544A-7EE6-4342-B048-85BDC9FD1C3A}</a:tableStyleId>
              </a:tblPr>
              <a:tblGrid>
                <a:gridCol w="2736304"/>
                <a:gridCol w="2736304"/>
                <a:gridCol w="2736304"/>
              </a:tblGrid>
              <a:tr h="432048">
                <a:tc>
                  <a:txBody>
                    <a:bodyPr/>
                    <a:lstStyle/>
                    <a:p>
                      <a:r>
                        <a:rPr lang="zh-CN" altLang="en-US" dirty="0">
                          <a:effectLst/>
                        </a:rPr>
                        <a:t>方法</a:t>
                      </a:r>
                    </a:p>
                  </a:txBody>
                  <a:tcPr anchor="ctr"/>
                </a:tc>
                <a:tc>
                  <a:txBody>
                    <a:bodyPr/>
                    <a:lstStyle/>
                    <a:p>
                      <a:r>
                        <a:rPr lang="zh-CN" altLang="en-US" dirty="0">
                          <a:effectLst/>
                        </a:rPr>
                        <a:t>属性</a:t>
                      </a:r>
                    </a:p>
                  </a:txBody>
                  <a:tcPr anchor="ctr"/>
                </a:tc>
                <a:tc>
                  <a:txBody>
                    <a:bodyPr/>
                    <a:lstStyle/>
                    <a:p>
                      <a:r>
                        <a:rPr lang="zh-CN" altLang="en-US" dirty="0"/>
                        <a:t>事件</a:t>
                      </a:r>
                    </a:p>
                  </a:txBody>
                  <a:tcPr anchor="ctr"/>
                </a:tc>
              </a:tr>
              <a:tr h="432048">
                <a:tc>
                  <a:txBody>
                    <a:bodyPr/>
                    <a:lstStyle/>
                    <a:p>
                      <a:r>
                        <a:rPr lang="en-US" dirty="0"/>
                        <a:t>play()</a:t>
                      </a:r>
                    </a:p>
                  </a:txBody>
                  <a:tcPr anchor="ctr"/>
                </a:tc>
                <a:tc>
                  <a:txBody>
                    <a:bodyPr/>
                    <a:lstStyle/>
                    <a:p>
                      <a:r>
                        <a:rPr lang="en-US" dirty="0" err="1"/>
                        <a:t>currentSrc</a:t>
                      </a:r>
                      <a:endParaRPr lang="en-US" dirty="0"/>
                    </a:p>
                  </a:txBody>
                  <a:tcPr anchor="ctr"/>
                </a:tc>
                <a:tc>
                  <a:txBody>
                    <a:bodyPr/>
                    <a:lstStyle/>
                    <a:p>
                      <a:r>
                        <a:rPr lang="en-US"/>
                        <a:t>play</a:t>
                      </a:r>
                    </a:p>
                  </a:txBody>
                  <a:tcPr anchor="ctr"/>
                </a:tc>
              </a:tr>
              <a:tr h="432048">
                <a:tc>
                  <a:txBody>
                    <a:bodyPr/>
                    <a:lstStyle/>
                    <a:p>
                      <a:r>
                        <a:rPr lang="en-US" dirty="0"/>
                        <a:t>pause()</a:t>
                      </a:r>
                    </a:p>
                  </a:txBody>
                  <a:tcPr anchor="ctr"/>
                </a:tc>
                <a:tc>
                  <a:txBody>
                    <a:bodyPr/>
                    <a:lstStyle/>
                    <a:p>
                      <a:r>
                        <a:rPr lang="en-US"/>
                        <a:t>currentTime</a:t>
                      </a:r>
                    </a:p>
                  </a:txBody>
                  <a:tcPr anchor="ctr"/>
                </a:tc>
                <a:tc>
                  <a:txBody>
                    <a:bodyPr/>
                    <a:lstStyle/>
                    <a:p>
                      <a:r>
                        <a:rPr lang="en-US"/>
                        <a:t>pause</a:t>
                      </a:r>
                    </a:p>
                  </a:txBody>
                  <a:tcPr anchor="ctr"/>
                </a:tc>
              </a:tr>
              <a:tr h="432048">
                <a:tc>
                  <a:txBody>
                    <a:bodyPr/>
                    <a:lstStyle/>
                    <a:p>
                      <a:r>
                        <a:rPr lang="en-US" dirty="0"/>
                        <a:t>load()</a:t>
                      </a:r>
                    </a:p>
                  </a:txBody>
                  <a:tcPr anchor="ctr"/>
                </a:tc>
                <a:tc>
                  <a:txBody>
                    <a:bodyPr/>
                    <a:lstStyle/>
                    <a:p>
                      <a:r>
                        <a:rPr lang="en-US" dirty="0" err="1"/>
                        <a:t>videoWidth</a:t>
                      </a:r>
                      <a:endParaRPr lang="en-US" dirty="0"/>
                    </a:p>
                  </a:txBody>
                  <a:tcPr anchor="ctr"/>
                </a:tc>
                <a:tc>
                  <a:txBody>
                    <a:bodyPr/>
                    <a:lstStyle/>
                    <a:p>
                      <a:r>
                        <a:rPr lang="en-US"/>
                        <a:t>progress</a:t>
                      </a:r>
                    </a:p>
                  </a:txBody>
                  <a:tcPr anchor="ctr"/>
                </a:tc>
              </a:tr>
              <a:tr h="432048">
                <a:tc>
                  <a:txBody>
                    <a:bodyPr/>
                    <a:lstStyle/>
                    <a:p>
                      <a:r>
                        <a:rPr lang="en-US" dirty="0" err="1"/>
                        <a:t>canPlayType</a:t>
                      </a:r>
                      <a:endParaRPr lang="en-US" dirty="0"/>
                    </a:p>
                  </a:txBody>
                  <a:tcPr anchor="ctr"/>
                </a:tc>
                <a:tc>
                  <a:txBody>
                    <a:bodyPr/>
                    <a:lstStyle/>
                    <a:p>
                      <a:r>
                        <a:rPr lang="en-US" dirty="0" err="1"/>
                        <a:t>videoHeight</a:t>
                      </a:r>
                      <a:endParaRPr lang="en-US" dirty="0"/>
                    </a:p>
                  </a:txBody>
                  <a:tcPr anchor="ctr"/>
                </a:tc>
                <a:tc>
                  <a:txBody>
                    <a:bodyPr/>
                    <a:lstStyle/>
                    <a:p>
                      <a:r>
                        <a:rPr lang="en-US" dirty="0"/>
                        <a:t>error</a:t>
                      </a: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205069545"/>
              </p:ext>
            </p:extLst>
          </p:nvPr>
        </p:nvGraphicFramePr>
        <p:xfrm>
          <a:off x="467544" y="4005064"/>
          <a:ext cx="8208912" cy="2291080"/>
        </p:xfrm>
        <a:graphic>
          <a:graphicData uri="http://schemas.openxmlformats.org/drawingml/2006/table">
            <a:tbl>
              <a:tblPr firstRow="1" bandRow="1">
                <a:tableStyleId>{5C22544A-7EE6-4342-B048-85BDC9FD1C3A}</a:tableStyleId>
              </a:tblPr>
              <a:tblGrid>
                <a:gridCol w="2736304"/>
                <a:gridCol w="2736304"/>
                <a:gridCol w="2736304"/>
              </a:tblGrid>
              <a:tr h="370840">
                <a:tc>
                  <a:txBody>
                    <a:bodyPr/>
                    <a:lstStyle/>
                    <a:p>
                      <a:endParaRPr lang="zh-CN" altLang="en-US" dirty="0"/>
                    </a:p>
                  </a:txBody>
                  <a:tcPr/>
                </a:tc>
                <a:tc>
                  <a:txBody>
                    <a:bodyPr/>
                    <a:lstStyle/>
                    <a:p>
                      <a:r>
                        <a:rPr lang="zh-CN" altLang="en-US" dirty="0" smtClean="0"/>
                        <a:t>全屏</a:t>
                      </a:r>
                      <a:endParaRPr lang="zh-CN" altLang="en-US" dirty="0"/>
                    </a:p>
                  </a:txBody>
                  <a:tcPr/>
                </a:tc>
                <a:tc>
                  <a:txBody>
                    <a:bodyPr/>
                    <a:lstStyle/>
                    <a:p>
                      <a:r>
                        <a:rPr lang="zh-CN" altLang="en-US" dirty="0" smtClean="0"/>
                        <a:t>退出全屏</a:t>
                      </a:r>
                      <a:endParaRPr lang="zh-CN" altLang="en-US" dirty="0"/>
                    </a:p>
                  </a:txBody>
                  <a:tcPr/>
                </a:tc>
              </a:tr>
              <a:tr h="370840">
                <a:tc>
                  <a:txBody>
                    <a:bodyPr/>
                    <a:lstStyle/>
                    <a:p>
                      <a:r>
                        <a:rPr lang="en-US" altLang="zh-CN" dirty="0" err="1" smtClean="0"/>
                        <a:t>Webkit</a:t>
                      </a:r>
                      <a:endParaRPr lang="en-US" altLang="zh-CN" dirty="0" smtClean="0"/>
                    </a:p>
                    <a:p>
                      <a:r>
                        <a:rPr lang="en-US" altLang="zh-CN" dirty="0" smtClean="0"/>
                        <a:t> (Safari5.1 /Chrome 15)</a:t>
                      </a:r>
                      <a:endParaRPr lang="zh-CN" altLang="en-US" dirty="0"/>
                    </a:p>
                  </a:txBody>
                  <a:tcPr/>
                </a:tc>
                <a:tc>
                  <a:txBody>
                    <a:bodyPr/>
                    <a:lstStyle/>
                    <a:p>
                      <a:r>
                        <a:rPr lang="en-US" altLang="zh-CN" dirty="0" smtClean="0">
                          <a:solidFill>
                            <a:srgbClr val="FF0000"/>
                          </a:solidFill>
                        </a:rPr>
                        <a:t>element.</a:t>
                      </a:r>
                      <a:r>
                        <a:rPr lang="en-US" altLang="zh-CN" dirty="0" smtClean="0"/>
                        <a:t>webkitRequestFullScreen();</a:t>
                      </a:r>
                      <a:endParaRPr lang="zh-CN" altLang="en-US" dirty="0"/>
                    </a:p>
                  </a:txBody>
                  <a:tcPr/>
                </a:tc>
                <a:tc>
                  <a:txBody>
                    <a:bodyPr/>
                    <a:lstStyle/>
                    <a:p>
                      <a:r>
                        <a:rPr lang="en-US" altLang="zh-CN" dirty="0" smtClean="0">
                          <a:solidFill>
                            <a:srgbClr val="FF0000"/>
                          </a:solidFill>
                        </a:rPr>
                        <a:t>document</a:t>
                      </a:r>
                      <a:r>
                        <a:rPr lang="en-US" altLang="zh-CN" dirty="0" smtClean="0"/>
                        <a:t>.webkitCancelFullScreen(); </a:t>
                      </a:r>
                      <a:endParaRPr lang="zh-CN" altLang="en-US" dirty="0"/>
                    </a:p>
                  </a:txBody>
                  <a:tcPr/>
                </a:tc>
              </a:tr>
              <a:tr h="370840">
                <a:tc>
                  <a:txBody>
                    <a:bodyPr/>
                    <a:lstStyle/>
                    <a:p>
                      <a:r>
                        <a:rPr lang="en-US" altLang="zh-CN" dirty="0" smtClean="0"/>
                        <a:t>Firefox </a:t>
                      </a:r>
                    </a:p>
                    <a:p>
                      <a:r>
                        <a:rPr lang="en-US" altLang="zh-CN" dirty="0" smtClean="0"/>
                        <a:t>(works in nightly)</a:t>
                      </a:r>
                      <a:endParaRPr lang="zh-CN" altLang="en-US" dirty="0"/>
                    </a:p>
                  </a:txBody>
                  <a:tcPr/>
                </a:tc>
                <a:tc>
                  <a:txBody>
                    <a:bodyPr/>
                    <a:lstStyle/>
                    <a:p>
                      <a:r>
                        <a:rPr lang="en-US" altLang="zh-CN" dirty="0" smtClean="0">
                          <a:solidFill>
                            <a:srgbClr val="FF0000"/>
                          </a:solidFill>
                        </a:rPr>
                        <a:t>element</a:t>
                      </a:r>
                      <a:r>
                        <a:rPr lang="en-US" altLang="zh-CN" dirty="0" smtClean="0"/>
                        <a:t>.mozRequestFullScreen();</a:t>
                      </a:r>
                      <a:endParaRPr lang="zh-CN" altLang="en-US" dirty="0"/>
                    </a:p>
                  </a:txBody>
                  <a:tcPr/>
                </a:tc>
                <a:tc>
                  <a:txBody>
                    <a:bodyPr/>
                    <a:lstStyle/>
                    <a:p>
                      <a:r>
                        <a:rPr lang="en-US" altLang="zh-CN" dirty="0" smtClean="0">
                          <a:solidFill>
                            <a:srgbClr val="FF0000"/>
                          </a:solidFill>
                        </a:rPr>
                        <a:t>document</a:t>
                      </a:r>
                      <a:r>
                        <a:rPr lang="en-US" altLang="zh-CN" dirty="0" smtClean="0"/>
                        <a:t>.mozCancelFullScreen(); </a:t>
                      </a:r>
                      <a:endParaRPr lang="zh-CN" altLang="en-US" dirty="0"/>
                    </a:p>
                  </a:txBody>
                  <a:tcPr/>
                </a:tc>
              </a:tr>
              <a:tr h="370840">
                <a:tc>
                  <a:txBody>
                    <a:bodyPr/>
                    <a:lstStyle/>
                    <a:p>
                      <a:r>
                        <a:rPr lang="en-US" altLang="zh-CN" dirty="0" smtClean="0"/>
                        <a:t>W3C </a:t>
                      </a:r>
                      <a:r>
                        <a:rPr lang="zh-CN" altLang="en-US" dirty="0" smtClean="0"/>
                        <a:t>提议</a:t>
                      </a:r>
                      <a:endParaRPr lang="zh-CN" altLang="en-US" dirty="0"/>
                    </a:p>
                  </a:txBody>
                  <a:tcPr/>
                </a:tc>
                <a:tc>
                  <a:txBody>
                    <a:bodyPr/>
                    <a:lstStyle/>
                    <a:p>
                      <a:r>
                        <a:rPr lang="en-US" altLang="zh-CN" dirty="0" smtClean="0">
                          <a:solidFill>
                            <a:srgbClr val="FF0000"/>
                          </a:solidFill>
                        </a:rPr>
                        <a:t>element</a:t>
                      </a:r>
                      <a:r>
                        <a:rPr lang="en-US" altLang="zh-CN" dirty="0" smtClean="0"/>
                        <a:t>.requestFullscreen();</a:t>
                      </a:r>
                      <a:endParaRPr lang="zh-CN" altLang="en-US" dirty="0"/>
                    </a:p>
                  </a:txBody>
                  <a:tcPr/>
                </a:tc>
                <a:tc>
                  <a:txBody>
                    <a:bodyPr/>
                    <a:lstStyle/>
                    <a:p>
                      <a:r>
                        <a:rPr lang="en-US" altLang="zh-CN" dirty="0" smtClean="0">
                          <a:solidFill>
                            <a:srgbClr val="FF0000"/>
                          </a:solidFill>
                        </a:rPr>
                        <a:t>document</a:t>
                      </a:r>
                      <a:r>
                        <a:rPr lang="en-US" altLang="zh-CN" dirty="0" smtClean="0"/>
                        <a:t>.exitFullscreen();</a:t>
                      </a:r>
                      <a:endParaRPr lang="zh-CN" altLang="en-US" dirty="0"/>
                    </a:p>
                  </a:txBody>
                  <a:tcPr/>
                </a:tc>
              </a:tr>
            </a:tbl>
          </a:graphicData>
        </a:graphic>
      </p:graphicFrame>
    </p:spTree>
    <p:extLst>
      <p:ext uri="{BB962C8B-B14F-4D97-AF65-F5344CB8AC3E}">
        <p14:creationId xmlns:p14="http://schemas.microsoft.com/office/powerpoint/2010/main" xmlns="" val="3999497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850032"/>
            <a:ext cx="8229600" cy="1066800"/>
          </a:xfrm>
        </p:spPr>
        <p:txBody>
          <a:bodyPr/>
          <a:lstStyle/>
          <a:p>
            <a:pPr algn="ctr"/>
            <a:r>
              <a:rPr lang="en-US" altLang="zh-CN" dirty="0" smtClean="0"/>
              <a:t>Video</a:t>
            </a:r>
            <a:r>
              <a:rPr lang="zh-CN" altLang="en-US" dirty="0" smtClean="0"/>
              <a:t>的</a:t>
            </a:r>
            <a:r>
              <a:rPr lang="en-US" altLang="zh-CN" dirty="0" smtClean="0"/>
              <a:t>API</a:t>
            </a:r>
            <a:r>
              <a:rPr lang="zh-CN" altLang="en-US" dirty="0" smtClean="0"/>
              <a:t>属性</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xmlns="" val="1752116815"/>
              </p:ext>
            </p:extLst>
          </p:nvPr>
        </p:nvGraphicFramePr>
        <p:xfrm>
          <a:off x="971600" y="1988840"/>
          <a:ext cx="7560840" cy="4348480"/>
        </p:xfrm>
        <a:graphic>
          <a:graphicData uri="http://schemas.openxmlformats.org/drawingml/2006/table">
            <a:tbl>
              <a:tblPr firstRow="1" bandRow="1">
                <a:tableStyleId>{5C22544A-7EE6-4342-B048-85BDC9FD1C3A}</a:tableStyleId>
              </a:tblPr>
              <a:tblGrid>
                <a:gridCol w="1948670"/>
                <a:gridCol w="5612170"/>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err="1">
                          <a:effectLst/>
                        </a:rPr>
                        <a:t>audioTracks</a:t>
                      </a:r>
                      <a:endParaRPr lang="en-US" dirty="0">
                        <a:effectLst/>
                      </a:endParaRPr>
                    </a:p>
                  </a:txBody>
                  <a:tcPr anchor="ctr"/>
                </a:tc>
                <a:tc>
                  <a:txBody>
                    <a:bodyPr/>
                    <a:lstStyle/>
                    <a:p>
                      <a:pPr fontAlgn="base"/>
                      <a:r>
                        <a:rPr lang="zh-CN" altLang="en-US" dirty="0">
                          <a:effectLst/>
                        </a:rPr>
                        <a:t>返回可用的音轨列表（</a:t>
                      </a:r>
                      <a:r>
                        <a:rPr lang="en-US" dirty="0" err="1">
                          <a:effectLst/>
                        </a:rPr>
                        <a:t>MultipleTrackList</a:t>
                      </a:r>
                      <a:r>
                        <a:rPr lang="zh-CN" altLang="en-US" dirty="0">
                          <a:effectLst/>
                        </a:rPr>
                        <a:t>对象）</a:t>
                      </a:r>
                    </a:p>
                  </a:txBody>
                  <a:tcPr anchor="ctr"/>
                </a:tc>
              </a:tr>
              <a:tr h="370840">
                <a:tc>
                  <a:txBody>
                    <a:bodyPr/>
                    <a:lstStyle/>
                    <a:p>
                      <a:pPr fontAlgn="base"/>
                      <a:r>
                        <a:rPr lang="en-US" dirty="0" err="1">
                          <a:solidFill>
                            <a:srgbClr val="FF0000"/>
                          </a:solidFill>
                          <a:effectLst/>
                        </a:rPr>
                        <a:t>autoplay</a:t>
                      </a:r>
                      <a:endParaRPr lang="en-US" dirty="0">
                        <a:solidFill>
                          <a:srgbClr val="FF0000"/>
                        </a:solidFill>
                        <a:effectLst/>
                      </a:endParaRPr>
                    </a:p>
                  </a:txBody>
                  <a:tcPr anchor="ctr"/>
                </a:tc>
                <a:tc>
                  <a:txBody>
                    <a:bodyPr/>
                    <a:lstStyle/>
                    <a:p>
                      <a:pPr fontAlgn="base"/>
                      <a:r>
                        <a:rPr lang="zh-CN" altLang="en-US" dirty="0">
                          <a:effectLst/>
                        </a:rPr>
                        <a:t>媒体加载后自动播放</a:t>
                      </a:r>
                    </a:p>
                  </a:txBody>
                  <a:tcPr anchor="ctr"/>
                </a:tc>
              </a:tr>
              <a:tr h="370840">
                <a:tc>
                  <a:txBody>
                    <a:bodyPr/>
                    <a:lstStyle/>
                    <a:p>
                      <a:pPr fontAlgn="base"/>
                      <a:r>
                        <a:rPr lang="en-US">
                          <a:effectLst/>
                        </a:rPr>
                        <a:t>buffered</a:t>
                      </a:r>
                    </a:p>
                  </a:txBody>
                  <a:tcPr anchor="ctr"/>
                </a:tc>
                <a:tc>
                  <a:txBody>
                    <a:bodyPr/>
                    <a:lstStyle/>
                    <a:p>
                      <a:pPr fontAlgn="base"/>
                      <a:r>
                        <a:rPr lang="zh-CN" altLang="en-US">
                          <a:effectLst/>
                        </a:rPr>
                        <a:t>返回缓冲部件的时间范围</a:t>
                      </a:r>
                      <a:r>
                        <a:rPr lang="en-US" altLang="zh-CN">
                          <a:effectLst/>
                        </a:rPr>
                        <a:t>(TimeRanges</a:t>
                      </a:r>
                      <a:r>
                        <a:rPr lang="zh-CN" altLang="en-US">
                          <a:effectLst/>
                        </a:rPr>
                        <a:t>对象</a:t>
                      </a:r>
                      <a:r>
                        <a:rPr lang="en-US" altLang="zh-CN">
                          <a:effectLst/>
                        </a:rPr>
                        <a:t>)</a:t>
                      </a:r>
                    </a:p>
                  </a:txBody>
                  <a:tcPr anchor="ctr"/>
                </a:tc>
              </a:tr>
              <a:tr h="370840">
                <a:tc>
                  <a:txBody>
                    <a:bodyPr/>
                    <a:lstStyle/>
                    <a:p>
                      <a:pPr fontAlgn="base"/>
                      <a:r>
                        <a:rPr lang="en-US" dirty="0">
                          <a:effectLst/>
                        </a:rPr>
                        <a:t>controller</a:t>
                      </a:r>
                    </a:p>
                  </a:txBody>
                  <a:tcPr anchor="ctr"/>
                </a:tc>
                <a:tc>
                  <a:txBody>
                    <a:bodyPr/>
                    <a:lstStyle/>
                    <a:p>
                      <a:pPr fontAlgn="base"/>
                      <a:r>
                        <a:rPr lang="zh-CN" altLang="en-US">
                          <a:effectLst/>
                        </a:rPr>
                        <a:t>返回当前的媒体控制器（</a:t>
                      </a:r>
                      <a:r>
                        <a:rPr lang="en-US">
                          <a:effectLst/>
                        </a:rPr>
                        <a:t>MediaController</a:t>
                      </a:r>
                      <a:r>
                        <a:rPr lang="zh-CN" altLang="en-US">
                          <a:effectLst/>
                        </a:rPr>
                        <a:t>对象）</a:t>
                      </a:r>
                    </a:p>
                  </a:txBody>
                  <a:tcPr anchor="ctr"/>
                </a:tc>
              </a:tr>
              <a:tr h="370840">
                <a:tc>
                  <a:txBody>
                    <a:bodyPr/>
                    <a:lstStyle/>
                    <a:p>
                      <a:pPr fontAlgn="base"/>
                      <a:r>
                        <a:rPr lang="en-US" dirty="0">
                          <a:effectLst/>
                        </a:rPr>
                        <a:t>controls</a:t>
                      </a:r>
                    </a:p>
                  </a:txBody>
                  <a:tcPr anchor="ctr"/>
                </a:tc>
                <a:tc>
                  <a:txBody>
                    <a:bodyPr/>
                    <a:lstStyle/>
                    <a:p>
                      <a:pPr fontAlgn="base"/>
                      <a:r>
                        <a:rPr lang="zh-CN" altLang="en-US">
                          <a:effectLst/>
                        </a:rPr>
                        <a:t>显示播控控件</a:t>
                      </a:r>
                    </a:p>
                  </a:txBody>
                  <a:tcPr anchor="ctr"/>
                </a:tc>
              </a:tr>
              <a:tr h="370840">
                <a:tc>
                  <a:txBody>
                    <a:bodyPr/>
                    <a:lstStyle/>
                    <a:p>
                      <a:pPr fontAlgn="base"/>
                      <a:r>
                        <a:rPr lang="en-US">
                          <a:effectLst/>
                        </a:rPr>
                        <a:t>crossOrigin</a:t>
                      </a:r>
                    </a:p>
                  </a:txBody>
                  <a:tcPr anchor="ctr"/>
                </a:tc>
                <a:tc>
                  <a:txBody>
                    <a:bodyPr/>
                    <a:lstStyle/>
                    <a:p>
                      <a:pPr fontAlgn="base"/>
                      <a:r>
                        <a:rPr lang="en-US">
                          <a:effectLst/>
                        </a:rPr>
                        <a:t>CORS</a:t>
                      </a:r>
                      <a:r>
                        <a:rPr lang="zh-CN" altLang="en-US">
                          <a:effectLst/>
                        </a:rPr>
                        <a:t>设置</a:t>
                      </a:r>
                    </a:p>
                  </a:txBody>
                  <a:tcPr anchor="ctr"/>
                </a:tc>
              </a:tr>
              <a:tr h="370840">
                <a:tc>
                  <a:txBody>
                    <a:bodyPr/>
                    <a:lstStyle/>
                    <a:p>
                      <a:pPr fontAlgn="base"/>
                      <a:r>
                        <a:rPr lang="en-US" dirty="0" err="1">
                          <a:solidFill>
                            <a:schemeClr val="tx1"/>
                          </a:solidFill>
                          <a:effectLst/>
                        </a:rPr>
                        <a:t>currentSrc</a:t>
                      </a:r>
                      <a:endParaRPr lang="en-US" dirty="0">
                        <a:solidFill>
                          <a:schemeClr val="tx1"/>
                        </a:solidFill>
                        <a:effectLst/>
                      </a:endParaRPr>
                    </a:p>
                  </a:txBody>
                  <a:tcPr anchor="ctr"/>
                </a:tc>
                <a:tc>
                  <a:txBody>
                    <a:bodyPr/>
                    <a:lstStyle/>
                    <a:p>
                      <a:pPr fontAlgn="base"/>
                      <a:r>
                        <a:rPr lang="zh-CN" altLang="en-US">
                          <a:effectLst/>
                        </a:rPr>
                        <a:t>返回当前媒体的</a:t>
                      </a:r>
                      <a:r>
                        <a:rPr lang="en-US" altLang="zh-CN">
                          <a:effectLst/>
                        </a:rPr>
                        <a:t>URL</a:t>
                      </a:r>
                    </a:p>
                  </a:txBody>
                  <a:tcPr anchor="ctr"/>
                </a:tc>
              </a:tr>
              <a:tr h="370840">
                <a:tc>
                  <a:txBody>
                    <a:bodyPr/>
                    <a:lstStyle/>
                    <a:p>
                      <a:pPr fontAlgn="base"/>
                      <a:r>
                        <a:rPr lang="en-US" dirty="0" err="1">
                          <a:solidFill>
                            <a:srgbClr val="FF0000"/>
                          </a:solidFill>
                          <a:effectLst/>
                        </a:rPr>
                        <a:t>currentTime</a:t>
                      </a:r>
                      <a:endParaRPr lang="en-US" dirty="0">
                        <a:solidFill>
                          <a:srgbClr val="FF0000"/>
                        </a:solidFill>
                        <a:effectLst/>
                      </a:endParaRPr>
                    </a:p>
                  </a:txBody>
                  <a:tcPr anchor="ctr"/>
                </a:tc>
                <a:tc>
                  <a:txBody>
                    <a:bodyPr/>
                    <a:lstStyle/>
                    <a:p>
                      <a:pPr fontAlgn="base"/>
                      <a:r>
                        <a:rPr lang="zh-CN" altLang="en-US" dirty="0">
                          <a:solidFill>
                            <a:srgbClr val="FF0000"/>
                          </a:solidFill>
                          <a:effectLst/>
                        </a:rPr>
                        <a:t>当前播放的时间，单位</a:t>
                      </a:r>
                      <a:r>
                        <a:rPr lang="zh-CN" altLang="en-US" dirty="0" smtClean="0">
                          <a:solidFill>
                            <a:srgbClr val="FF0000"/>
                          </a:solidFill>
                          <a:effectLst/>
                        </a:rPr>
                        <a:t>秒 </a:t>
                      </a:r>
                      <a:r>
                        <a:rPr lang="en-US" altLang="zh-CN" dirty="0" smtClean="0">
                          <a:solidFill>
                            <a:srgbClr val="FF0000"/>
                          </a:solidFill>
                          <a:effectLst/>
                        </a:rPr>
                        <a:t>(</a:t>
                      </a:r>
                      <a:r>
                        <a:rPr lang="zh-CN" altLang="en-US" dirty="0" smtClean="0">
                          <a:solidFill>
                            <a:srgbClr val="FF0000"/>
                          </a:solidFill>
                          <a:effectLst/>
                        </a:rPr>
                        <a:t>快进快退</a:t>
                      </a:r>
                      <a:r>
                        <a:rPr lang="en-US" altLang="zh-CN" dirty="0" smtClean="0">
                          <a:solidFill>
                            <a:srgbClr val="FF0000"/>
                          </a:solidFill>
                          <a:effectLst/>
                        </a:rPr>
                        <a:t>10</a:t>
                      </a:r>
                      <a:r>
                        <a:rPr lang="zh-CN" altLang="en-US" dirty="0" smtClean="0">
                          <a:solidFill>
                            <a:srgbClr val="FF0000"/>
                          </a:solidFill>
                          <a:effectLst/>
                        </a:rPr>
                        <a:t>秒</a:t>
                      </a:r>
                      <a:r>
                        <a:rPr lang="en-US" altLang="zh-CN" dirty="0" smtClean="0">
                          <a:solidFill>
                            <a:srgbClr val="FF0000"/>
                          </a:solidFill>
                          <a:effectLst/>
                        </a:rPr>
                        <a:t>)</a:t>
                      </a:r>
                      <a:endParaRPr lang="zh-CN" altLang="en-US" dirty="0">
                        <a:solidFill>
                          <a:srgbClr val="FF0000"/>
                        </a:solidFill>
                        <a:effectLst/>
                      </a:endParaRPr>
                    </a:p>
                  </a:txBody>
                  <a:tcPr anchor="ctr"/>
                </a:tc>
              </a:tr>
              <a:tr h="370840">
                <a:tc>
                  <a:txBody>
                    <a:bodyPr/>
                    <a:lstStyle/>
                    <a:p>
                      <a:pPr fontAlgn="base"/>
                      <a:r>
                        <a:rPr lang="en-US" dirty="0" err="1">
                          <a:effectLst/>
                        </a:rPr>
                        <a:t>defaultMuted</a:t>
                      </a:r>
                      <a:endParaRPr lang="en-US" dirty="0">
                        <a:effectLst/>
                      </a:endParaRPr>
                    </a:p>
                  </a:txBody>
                  <a:tcPr anchor="ctr"/>
                </a:tc>
                <a:tc>
                  <a:txBody>
                    <a:bodyPr/>
                    <a:lstStyle/>
                    <a:p>
                      <a:pPr fontAlgn="base"/>
                      <a:r>
                        <a:rPr lang="zh-CN" altLang="en-US" dirty="0">
                          <a:effectLst/>
                        </a:rPr>
                        <a:t>缺省是否静音</a:t>
                      </a:r>
                    </a:p>
                  </a:txBody>
                  <a:tcPr anchor="ctr"/>
                </a:tc>
              </a:tr>
              <a:tr h="370840">
                <a:tc>
                  <a:txBody>
                    <a:bodyPr/>
                    <a:lstStyle/>
                    <a:p>
                      <a:pPr fontAlgn="base"/>
                      <a:r>
                        <a:rPr lang="en-US">
                          <a:effectLst/>
                        </a:rPr>
                        <a:t>defaultPlaybackRate</a:t>
                      </a:r>
                    </a:p>
                  </a:txBody>
                  <a:tcPr anchor="ctr"/>
                </a:tc>
                <a:tc>
                  <a:txBody>
                    <a:bodyPr/>
                    <a:lstStyle/>
                    <a:p>
                      <a:pPr fontAlgn="base"/>
                      <a:r>
                        <a:rPr lang="zh-CN" altLang="en-US" dirty="0">
                          <a:effectLst/>
                        </a:rPr>
                        <a:t>播控的缺省倍速</a:t>
                      </a:r>
                    </a:p>
                  </a:txBody>
                  <a:tcPr anchor="ctr"/>
                </a:tc>
              </a:tr>
            </a:tbl>
          </a:graphicData>
        </a:graphic>
      </p:graphicFrame>
    </p:spTree>
    <p:extLst>
      <p:ext uri="{BB962C8B-B14F-4D97-AF65-F5344CB8AC3E}">
        <p14:creationId xmlns:p14="http://schemas.microsoft.com/office/powerpoint/2010/main" xmlns="" val="288895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3986122056"/>
              </p:ext>
            </p:extLst>
          </p:nvPr>
        </p:nvGraphicFramePr>
        <p:xfrm>
          <a:off x="827584" y="764704"/>
          <a:ext cx="7632848" cy="5562600"/>
        </p:xfrm>
        <a:graphic>
          <a:graphicData uri="http://schemas.openxmlformats.org/drawingml/2006/table">
            <a:tbl>
              <a:tblPr firstRow="1" bandRow="1">
                <a:tableStyleId>{5C22544A-7EE6-4342-B048-85BDC9FD1C3A}</a:tableStyleId>
              </a:tblPr>
              <a:tblGrid>
                <a:gridCol w="2026568"/>
                <a:gridCol w="5606280"/>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a:effectLst/>
                        </a:rPr>
                        <a:t>duration</a:t>
                      </a:r>
                    </a:p>
                  </a:txBody>
                  <a:tcPr anchor="ctr"/>
                </a:tc>
                <a:tc>
                  <a:txBody>
                    <a:bodyPr/>
                    <a:lstStyle/>
                    <a:p>
                      <a:pPr fontAlgn="base"/>
                      <a:r>
                        <a:rPr lang="zh-CN" altLang="en-US">
                          <a:effectLst/>
                        </a:rPr>
                        <a:t>返回媒体的播放总时长，单位秒</a:t>
                      </a:r>
                    </a:p>
                  </a:txBody>
                  <a:tcPr anchor="ctr"/>
                </a:tc>
              </a:tr>
              <a:tr h="370840">
                <a:tc>
                  <a:txBody>
                    <a:bodyPr/>
                    <a:lstStyle/>
                    <a:p>
                      <a:pPr fontAlgn="base"/>
                      <a:r>
                        <a:rPr lang="en-US">
                          <a:effectLst/>
                        </a:rPr>
                        <a:t>ended</a:t>
                      </a:r>
                    </a:p>
                  </a:txBody>
                  <a:tcPr anchor="ctr"/>
                </a:tc>
                <a:tc>
                  <a:txBody>
                    <a:bodyPr/>
                    <a:lstStyle/>
                    <a:p>
                      <a:pPr fontAlgn="base"/>
                      <a:r>
                        <a:rPr lang="zh-CN" altLang="en-US">
                          <a:effectLst/>
                        </a:rPr>
                        <a:t>返回当前播放是否结束标志</a:t>
                      </a:r>
                    </a:p>
                  </a:txBody>
                  <a:tcPr anchor="ctr"/>
                </a:tc>
              </a:tr>
              <a:tr h="370840">
                <a:tc>
                  <a:txBody>
                    <a:bodyPr/>
                    <a:lstStyle/>
                    <a:p>
                      <a:pPr fontAlgn="base"/>
                      <a:r>
                        <a:rPr lang="en-US">
                          <a:effectLst/>
                        </a:rPr>
                        <a:t>error</a:t>
                      </a:r>
                    </a:p>
                  </a:txBody>
                  <a:tcPr anchor="ctr"/>
                </a:tc>
                <a:tc>
                  <a:txBody>
                    <a:bodyPr/>
                    <a:lstStyle/>
                    <a:p>
                      <a:pPr fontAlgn="base"/>
                      <a:r>
                        <a:rPr lang="zh-CN" altLang="en-US">
                          <a:effectLst/>
                        </a:rPr>
                        <a:t>返回当前播放的错误状态</a:t>
                      </a:r>
                    </a:p>
                  </a:txBody>
                  <a:tcPr anchor="ctr"/>
                </a:tc>
              </a:tr>
              <a:tr h="370840">
                <a:tc>
                  <a:txBody>
                    <a:bodyPr/>
                    <a:lstStyle/>
                    <a:p>
                      <a:pPr fontAlgn="base"/>
                      <a:r>
                        <a:rPr lang="en-US">
                          <a:effectLst/>
                        </a:rPr>
                        <a:t>initialTime</a:t>
                      </a:r>
                    </a:p>
                  </a:txBody>
                  <a:tcPr anchor="ctr"/>
                </a:tc>
                <a:tc>
                  <a:txBody>
                    <a:bodyPr/>
                    <a:lstStyle/>
                    <a:p>
                      <a:pPr fontAlgn="base"/>
                      <a:r>
                        <a:rPr lang="zh-CN" altLang="en-US" dirty="0">
                          <a:effectLst/>
                        </a:rPr>
                        <a:t>返回初始播放的位置</a:t>
                      </a:r>
                    </a:p>
                  </a:txBody>
                  <a:tcPr anchor="ctr"/>
                </a:tc>
              </a:tr>
              <a:tr h="370840">
                <a:tc>
                  <a:txBody>
                    <a:bodyPr/>
                    <a:lstStyle/>
                    <a:p>
                      <a:pPr fontAlgn="base"/>
                      <a:r>
                        <a:rPr lang="en-US">
                          <a:effectLst/>
                        </a:rPr>
                        <a:t>loop</a:t>
                      </a:r>
                    </a:p>
                  </a:txBody>
                  <a:tcPr anchor="ctr"/>
                </a:tc>
                <a:tc>
                  <a:txBody>
                    <a:bodyPr/>
                    <a:lstStyle/>
                    <a:p>
                      <a:pPr fontAlgn="base"/>
                      <a:r>
                        <a:rPr lang="zh-CN" altLang="en-US">
                          <a:effectLst/>
                        </a:rPr>
                        <a:t>是否循环播放</a:t>
                      </a:r>
                    </a:p>
                  </a:txBody>
                  <a:tcPr anchor="ctr"/>
                </a:tc>
              </a:tr>
              <a:tr h="370840">
                <a:tc>
                  <a:txBody>
                    <a:bodyPr/>
                    <a:lstStyle/>
                    <a:p>
                      <a:pPr fontAlgn="base"/>
                      <a:r>
                        <a:rPr lang="en-US">
                          <a:effectLst/>
                        </a:rPr>
                        <a:t>mediaGroup</a:t>
                      </a:r>
                    </a:p>
                  </a:txBody>
                  <a:tcPr anchor="ctr"/>
                </a:tc>
                <a:tc>
                  <a:txBody>
                    <a:bodyPr/>
                    <a:lstStyle/>
                    <a:p>
                      <a:pPr fontAlgn="base"/>
                      <a:r>
                        <a:rPr lang="zh-CN" altLang="en-US" dirty="0">
                          <a:effectLst/>
                        </a:rPr>
                        <a:t>当前音视频所属媒体组 </a:t>
                      </a:r>
                      <a:r>
                        <a:rPr lang="en-US" altLang="zh-CN" dirty="0">
                          <a:effectLst/>
                        </a:rPr>
                        <a:t>(</a:t>
                      </a:r>
                      <a:r>
                        <a:rPr lang="zh-CN" altLang="en-US" dirty="0">
                          <a:effectLst/>
                        </a:rPr>
                        <a:t>用来链接多个音视频标签</a:t>
                      </a:r>
                      <a:r>
                        <a:rPr lang="en-US" altLang="zh-CN" dirty="0">
                          <a:effectLst/>
                        </a:rPr>
                        <a:t>)</a:t>
                      </a:r>
                    </a:p>
                  </a:txBody>
                  <a:tcPr anchor="ctr"/>
                </a:tc>
              </a:tr>
              <a:tr h="370840">
                <a:tc>
                  <a:txBody>
                    <a:bodyPr/>
                    <a:lstStyle/>
                    <a:p>
                      <a:pPr fontAlgn="base"/>
                      <a:r>
                        <a:rPr lang="en-US" dirty="0">
                          <a:solidFill>
                            <a:srgbClr val="FF0000"/>
                          </a:solidFill>
                          <a:effectLst/>
                        </a:rPr>
                        <a:t>muted</a:t>
                      </a:r>
                    </a:p>
                  </a:txBody>
                  <a:tcPr anchor="ctr"/>
                </a:tc>
                <a:tc>
                  <a:txBody>
                    <a:bodyPr/>
                    <a:lstStyle/>
                    <a:p>
                      <a:pPr fontAlgn="base"/>
                      <a:r>
                        <a:rPr lang="zh-CN" altLang="en-US" dirty="0">
                          <a:solidFill>
                            <a:srgbClr val="FF0000"/>
                          </a:solidFill>
                          <a:effectLst/>
                        </a:rPr>
                        <a:t>是否静音</a:t>
                      </a:r>
                    </a:p>
                  </a:txBody>
                  <a:tcPr anchor="ctr"/>
                </a:tc>
              </a:tr>
              <a:tr h="370840">
                <a:tc>
                  <a:txBody>
                    <a:bodyPr/>
                    <a:lstStyle/>
                    <a:p>
                      <a:pPr fontAlgn="base"/>
                      <a:r>
                        <a:rPr lang="en-US">
                          <a:effectLst/>
                        </a:rPr>
                        <a:t>networkState</a:t>
                      </a:r>
                    </a:p>
                  </a:txBody>
                  <a:tcPr anchor="ctr"/>
                </a:tc>
                <a:tc>
                  <a:txBody>
                    <a:bodyPr/>
                    <a:lstStyle/>
                    <a:p>
                      <a:pPr fontAlgn="base"/>
                      <a:r>
                        <a:rPr lang="zh-CN" altLang="en-US" dirty="0">
                          <a:effectLst/>
                        </a:rPr>
                        <a:t>返回当前网络状态</a:t>
                      </a:r>
                    </a:p>
                  </a:txBody>
                  <a:tcPr anchor="ctr"/>
                </a:tc>
              </a:tr>
              <a:tr h="370840">
                <a:tc>
                  <a:txBody>
                    <a:bodyPr/>
                    <a:lstStyle/>
                    <a:p>
                      <a:pPr fontAlgn="base"/>
                      <a:r>
                        <a:rPr lang="en-US">
                          <a:effectLst/>
                        </a:rPr>
                        <a:t>paused</a:t>
                      </a:r>
                    </a:p>
                  </a:txBody>
                  <a:tcPr anchor="ctr"/>
                </a:tc>
                <a:tc>
                  <a:txBody>
                    <a:bodyPr/>
                    <a:lstStyle/>
                    <a:p>
                      <a:pPr fontAlgn="base"/>
                      <a:r>
                        <a:rPr lang="zh-CN" altLang="en-US">
                          <a:effectLst/>
                        </a:rPr>
                        <a:t>是否暂停</a:t>
                      </a:r>
                    </a:p>
                  </a:txBody>
                  <a:tcPr anchor="ctr"/>
                </a:tc>
              </a:tr>
              <a:tr h="370840">
                <a:tc>
                  <a:txBody>
                    <a:bodyPr/>
                    <a:lstStyle/>
                    <a:p>
                      <a:pPr fontAlgn="base"/>
                      <a:r>
                        <a:rPr lang="en-US" dirty="0" err="1">
                          <a:solidFill>
                            <a:srgbClr val="FF0000"/>
                          </a:solidFill>
                          <a:effectLst/>
                        </a:rPr>
                        <a:t>playbackRate</a:t>
                      </a:r>
                      <a:endParaRPr lang="en-US" dirty="0">
                        <a:solidFill>
                          <a:srgbClr val="FF0000"/>
                        </a:solidFill>
                        <a:effectLst/>
                      </a:endParaRPr>
                    </a:p>
                  </a:txBody>
                  <a:tcPr anchor="ctr"/>
                </a:tc>
                <a:tc>
                  <a:txBody>
                    <a:bodyPr/>
                    <a:lstStyle/>
                    <a:p>
                      <a:pPr fontAlgn="base"/>
                      <a:r>
                        <a:rPr lang="zh-CN" altLang="en-US" dirty="0">
                          <a:solidFill>
                            <a:srgbClr val="FF0000"/>
                          </a:solidFill>
                          <a:effectLst/>
                        </a:rPr>
                        <a:t>播放的倍</a:t>
                      </a:r>
                      <a:r>
                        <a:rPr lang="zh-CN" altLang="en-US" dirty="0" smtClean="0">
                          <a:solidFill>
                            <a:srgbClr val="FF0000"/>
                          </a:solidFill>
                          <a:effectLst/>
                        </a:rPr>
                        <a:t>速</a:t>
                      </a:r>
                      <a:r>
                        <a:rPr lang="en-US" altLang="zh-CN" dirty="0" smtClean="0">
                          <a:solidFill>
                            <a:srgbClr val="FF0000"/>
                          </a:solidFill>
                          <a:effectLst/>
                        </a:rPr>
                        <a:t>(</a:t>
                      </a:r>
                      <a:r>
                        <a:rPr lang="zh-CN" altLang="en-US" dirty="0" smtClean="0">
                          <a:solidFill>
                            <a:srgbClr val="FF0000"/>
                          </a:solidFill>
                          <a:effectLst/>
                        </a:rPr>
                        <a:t>加速、减速播放</a:t>
                      </a:r>
                      <a:r>
                        <a:rPr lang="en-US" altLang="zh-CN" dirty="0" smtClean="0">
                          <a:solidFill>
                            <a:srgbClr val="FF0000"/>
                          </a:solidFill>
                          <a:effectLst/>
                        </a:rPr>
                        <a:t>)</a:t>
                      </a:r>
                      <a:endParaRPr lang="zh-CN" altLang="en-US" dirty="0">
                        <a:solidFill>
                          <a:srgbClr val="FF0000"/>
                        </a:solidFill>
                        <a:effectLst/>
                      </a:endParaRPr>
                    </a:p>
                  </a:txBody>
                  <a:tcPr anchor="ctr"/>
                </a:tc>
              </a:tr>
              <a:tr h="370840">
                <a:tc>
                  <a:txBody>
                    <a:bodyPr/>
                    <a:lstStyle/>
                    <a:p>
                      <a:pPr fontAlgn="base"/>
                      <a:r>
                        <a:rPr lang="en-US" dirty="0">
                          <a:effectLst/>
                        </a:rPr>
                        <a:t>played</a:t>
                      </a:r>
                    </a:p>
                  </a:txBody>
                  <a:tcPr anchor="ctr"/>
                </a:tc>
                <a:tc>
                  <a:txBody>
                    <a:bodyPr/>
                    <a:lstStyle/>
                    <a:p>
                      <a:pPr fontAlgn="base"/>
                      <a:r>
                        <a:rPr lang="zh-CN" altLang="en-US">
                          <a:effectLst/>
                        </a:rPr>
                        <a:t>当前播放部件已经播放的时间范围</a:t>
                      </a:r>
                      <a:r>
                        <a:rPr lang="en-US" altLang="zh-CN">
                          <a:effectLst/>
                        </a:rPr>
                        <a:t>(TimeRanges</a:t>
                      </a:r>
                      <a:r>
                        <a:rPr lang="zh-CN" altLang="en-US">
                          <a:effectLst/>
                        </a:rPr>
                        <a:t>对象</a:t>
                      </a:r>
                      <a:r>
                        <a:rPr lang="en-US" altLang="zh-CN">
                          <a:effectLst/>
                        </a:rPr>
                        <a:t>)</a:t>
                      </a:r>
                    </a:p>
                  </a:txBody>
                  <a:tcPr anchor="ctr"/>
                </a:tc>
              </a:tr>
              <a:tr h="370840">
                <a:tc>
                  <a:txBody>
                    <a:bodyPr/>
                    <a:lstStyle/>
                    <a:p>
                      <a:pPr fontAlgn="base"/>
                      <a:r>
                        <a:rPr lang="en-US">
                          <a:effectLst/>
                        </a:rPr>
                        <a:t>preload</a:t>
                      </a:r>
                    </a:p>
                  </a:txBody>
                  <a:tcPr anchor="ctr"/>
                </a:tc>
                <a:tc>
                  <a:txBody>
                    <a:bodyPr/>
                    <a:lstStyle/>
                    <a:p>
                      <a:pPr fontAlgn="base"/>
                      <a:r>
                        <a:rPr lang="zh-CN" altLang="en-US">
                          <a:effectLst/>
                        </a:rPr>
                        <a:t>页面加载时是否同时加载音视频</a:t>
                      </a:r>
                    </a:p>
                  </a:txBody>
                  <a:tcPr anchor="ctr"/>
                </a:tc>
              </a:tr>
              <a:tr h="370840">
                <a:tc>
                  <a:txBody>
                    <a:bodyPr/>
                    <a:lstStyle/>
                    <a:p>
                      <a:pPr fontAlgn="base"/>
                      <a:r>
                        <a:rPr lang="en-US">
                          <a:effectLst/>
                        </a:rPr>
                        <a:t>readyState</a:t>
                      </a:r>
                    </a:p>
                  </a:txBody>
                  <a:tcPr anchor="ctr"/>
                </a:tc>
                <a:tc>
                  <a:txBody>
                    <a:bodyPr/>
                    <a:lstStyle/>
                    <a:p>
                      <a:pPr fontAlgn="base"/>
                      <a:r>
                        <a:rPr lang="zh-CN" altLang="en-US">
                          <a:effectLst/>
                        </a:rPr>
                        <a:t>返回当前的准备状态</a:t>
                      </a:r>
                    </a:p>
                  </a:txBody>
                  <a:tcPr anchor="ctr"/>
                </a:tc>
              </a:tr>
              <a:tr h="370840">
                <a:tc>
                  <a:txBody>
                    <a:bodyPr/>
                    <a:lstStyle/>
                    <a:p>
                      <a:pPr fontAlgn="base"/>
                      <a:r>
                        <a:rPr lang="en-US">
                          <a:effectLst/>
                        </a:rPr>
                        <a:t>seekable</a:t>
                      </a:r>
                    </a:p>
                  </a:txBody>
                  <a:tcPr anchor="ctr"/>
                </a:tc>
                <a:tc>
                  <a:txBody>
                    <a:bodyPr/>
                    <a:lstStyle/>
                    <a:p>
                      <a:pPr fontAlgn="base"/>
                      <a:r>
                        <a:rPr lang="zh-CN" altLang="en-US" dirty="0">
                          <a:effectLst/>
                        </a:rPr>
                        <a:t>返回当前可跳转部件的时间范围</a:t>
                      </a:r>
                      <a:r>
                        <a:rPr lang="en-US" altLang="zh-CN" dirty="0">
                          <a:effectLst/>
                        </a:rPr>
                        <a:t>(</a:t>
                      </a:r>
                      <a:r>
                        <a:rPr lang="en-US" altLang="zh-CN" dirty="0" err="1">
                          <a:effectLst/>
                        </a:rPr>
                        <a:t>TimeRanges</a:t>
                      </a:r>
                      <a:r>
                        <a:rPr lang="zh-CN" altLang="en-US" dirty="0">
                          <a:effectLst/>
                        </a:rPr>
                        <a:t>对象</a:t>
                      </a:r>
                      <a:r>
                        <a:rPr lang="en-US" altLang="zh-CN" dirty="0">
                          <a:effectLst/>
                        </a:rPr>
                        <a:t>)</a:t>
                      </a:r>
                    </a:p>
                  </a:txBody>
                  <a:tcPr anchor="ctr"/>
                </a:tc>
              </a:tr>
            </a:tbl>
          </a:graphicData>
        </a:graphic>
      </p:graphicFrame>
    </p:spTree>
    <p:extLst>
      <p:ext uri="{BB962C8B-B14F-4D97-AF65-F5344CB8AC3E}">
        <p14:creationId xmlns:p14="http://schemas.microsoft.com/office/powerpoint/2010/main" xmlns="" val="2271285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258616"/>
            <a:ext cx="1512168"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dirty="0" smtClean="0"/>
              <a:t>1993</a:t>
            </a:r>
            <a:r>
              <a:rPr lang="zh-CN" altLang="en-US" dirty="0" smtClean="0"/>
              <a:t>年</a:t>
            </a:r>
            <a:r>
              <a:rPr lang="en-US" altLang="zh-CN" dirty="0" smtClean="0"/>
              <a:t>(IETF)</a:t>
            </a:r>
          </a:p>
          <a:p>
            <a:r>
              <a:rPr lang="en-US" altLang="zh-CN" dirty="0" smtClean="0"/>
              <a:t>HTML 1.0</a:t>
            </a:r>
            <a:endParaRPr lang="zh-CN" altLang="en-US" dirty="0"/>
          </a:p>
        </p:txBody>
      </p:sp>
      <p:sp>
        <p:nvSpPr>
          <p:cNvPr id="4" name="矩形 3"/>
          <p:cNvSpPr/>
          <p:nvPr/>
        </p:nvSpPr>
        <p:spPr>
          <a:xfrm>
            <a:off x="2843808" y="2258616"/>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1995(W3C)</a:t>
            </a:r>
          </a:p>
          <a:p>
            <a:pPr algn="ctr"/>
            <a:r>
              <a:rPr lang="en-US" altLang="zh-CN" dirty="0" smtClean="0"/>
              <a:t>HTML 2.0</a:t>
            </a:r>
            <a:endParaRPr lang="zh-CN" altLang="en-US" dirty="0"/>
          </a:p>
        </p:txBody>
      </p:sp>
      <p:sp>
        <p:nvSpPr>
          <p:cNvPr id="5" name="矩形 4"/>
          <p:cNvSpPr/>
          <p:nvPr/>
        </p:nvSpPr>
        <p:spPr>
          <a:xfrm>
            <a:off x="5220072" y="2258616"/>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1996(W3C)</a:t>
            </a:r>
          </a:p>
          <a:p>
            <a:pPr algn="ctr"/>
            <a:r>
              <a:rPr lang="en-US" altLang="zh-CN" dirty="0" smtClean="0"/>
              <a:t>HTML3.2</a:t>
            </a:r>
            <a:endParaRPr lang="zh-CN" altLang="en-US" dirty="0"/>
          </a:p>
        </p:txBody>
      </p:sp>
      <p:sp>
        <p:nvSpPr>
          <p:cNvPr id="6" name="矩形 5"/>
          <p:cNvSpPr/>
          <p:nvPr/>
        </p:nvSpPr>
        <p:spPr>
          <a:xfrm>
            <a:off x="7242281" y="2258615"/>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1997(W3C)</a:t>
            </a:r>
          </a:p>
          <a:p>
            <a:pPr algn="ctr"/>
            <a:r>
              <a:rPr lang="en-US" altLang="zh-CN" dirty="0" smtClean="0"/>
              <a:t>HTML 4.0</a:t>
            </a:r>
            <a:endParaRPr lang="zh-CN" altLang="en-US" dirty="0"/>
          </a:p>
        </p:txBody>
      </p:sp>
      <p:sp>
        <p:nvSpPr>
          <p:cNvPr id="7" name="矩形 6"/>
          <p:cNvSpPr/>
          <p:nvPr/>
        </p:nvSpPr>
        <p:spPr>
          <a:xfrm>
            <a:off x="2843808" y="3528085"/>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2000(W3C)</a:t>
            </a:r>
          </a:p>
          <a:p>
            <a:pPr algn="ctr"/>
            <a:r>
              <a:rPr lang="en-US" altLang="zh-CN" dirty="0" smtClean="0"/>
              <a:t>XHTML 1.0</a:t>
            </a:r>
            <a:endParaRPr lang="zh-CN" altLang="en-US" dirty="0"/>
          </a:p>
        </p:txBody>
      </p:sp>
      <p:cxnSp>
        <p:nvCxnSpPr>
          <p:cNvPr id="8" name="直接箭头连接符 7"/>
          <p:cNvCxnSpPr>
            <a:stCxn id="3" idx="3"/>
            <a:endCxn id="4" idx="1"/>
          </p:cNvCxnSpPr>
          <p:nvPr/>
        </p:nvCxnSpPr>
        <p:spPr>
          <a:xfrm>
            <a:off x="1907704" y="2581782"/>
            <a:ext cx="9361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直接箭头连接符 8"/>
          <p:cNvCxnSpPr>
            <a:stCxn id="4" idx="3"/>
            <a:endCxn id="5" idx="1"/>
          </p:cNvCxnSpPr>
          <p:nvPr/>
        </p:nvCxnSpPr>
        <p:spPr>
          <a:xfrm>
            <a:off x="4283968" y="2581782"/>
            <a:ext cx="93610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5" idx="3"/>
            <a:endCxn id="6" idx="1"/>
          </p:cNvCxnSpPr>
          <p:nvPr/>
        </p:nvCxnSpPr>
        <p:spPr>
          <a:xfrm flipV="1">
            <a:off x="6660232" y="2581781"/>
            <a:ext cx="58204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肘形连接符 10"/>
          <p:cNvCxnSpPr>
            <a:stCxn id="6" idx="2"/>
          </p:cNvCxnSpPr>
          <p:nvPr/>
        </p:nvCxnSpPr>
        <p:spPr>
          <a:xfrm rot="5400000">
            <a:off x="4260289" y="-167718"/>
            <a:ext cx="629409" cy="6774737"/>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endCxn id="7" idx="1"/>
          </p:cNvCxnSpPr>
          <p:nvPr/>
        </p:nvCxnSpPr>
        <p:spPr>
          <a:xfrm flipV="1">
            <a:off x="1907704" y="3851251"/>
            <a:ext cx="936104" cy="62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矩形 12"/>
          <p:cNvSpPr/>
          <p:nvPr/>
        </p:nvSpPr>
        <p:spPr>
          <a:xfrm>
            <a:off x="5220072" y="3534356"/>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2001(W3C)</a:t>
            </a:r>
          </a:p>
          <a:p>
            <a:pPr algn="ctr"/>
            <a:r>
              <a:rPr lang="en-US" altLang="zh-CN" dirty="0" smtClean="0"/>
              <a:t>XHTML 1.1</a:t>
            </a:r>
            <a:endParaRPr lang="zh-CN" altLang="en-US" dirty="0"/>
          </a:p>
        </p:txBody>
      </p:sp>
      <p:cxnSp>
        <p:nvCxnSpPr>
          <p:cNvPr id="14" name="直接箭头连接符 13"/>
          <p:cNvCxnSpPr>
            <a:stCxn id="7" idx="3"/>
            <a:endCxn id="13" idx="1"/>
          </p:cNvCxnSpPr>
          <p:nvPr/>
        </p:nvCxnSpPr>
        <p:spPr>
          <a:xfrm>
            <a:off x="4283968" y="3851251"/>
            <a:ext cx="936104" cy="62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矩形 14"/>
          <p:cNvSpPr/>
          <p:nvPr/>
        </p:nvSpPr>
        <p:spPr>
          <a:xfrm>
            <a:off x="467544" y="4778896"/>
            <a:ext cx="1440160"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2004</a:t>
            </a:r>
            <a:r>
              <a:rPr lang="zh-CN" altLang="en-US" dirty="0" smtClean="0"/>
              <a:t>年</a:t>
            </a:r>
            <a:r>
              <a:rPr lang="en-US" altLang="zh-CN" dirty="0" smtClean="0"/>
              <a:t>(WHATWG)</a:t>
            </a:r>
          </a:p>
          <a:p>
            <a:pPr algn="ctr"/>
            <a:r>
              <a:rPr lang="en-US" altLang="zh-CN" dirty="0" smtClean="0"/>
              <a:t>HTML5</a:t>
            </a:r>
            <a:r>
              <a:rPr lang="zh-CN" altLang="en-US" dirty="0" smtClean="0"/>
              <a:t>草案</a:t>
            </a:r>
            <a:endParaRPr lang="zh-CN" altLang="en-US" dirty="0"/>
          </a:p>
        </p:txBody>
      </p:sp>
      <p:sp>
        <p:nvSpPr>
          <p:cNvPr id="16" name="矩形 15"/>
          <p:cNvSpPr/>
          <p:nvPr/>
        </p:nvSpPr>
        <p:spPr>
          <a:xfrm>
            <a:off x="7242281" y="3534356"/>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XHTML2.0?</a:t>
            </a:r>
            <a:endParaRPr lang="zh-CN" altLang="en-US" dirty="0"/>
          </a:p>
        </p:txBody>
      </p:sp>
      <p:cxnSp>
        <p:nvCxnSpPr>
          <p:cNvPr id="17" name="直接箭头连接符 16"/>
          <p:cNvCxnSpPr>
            <a:stCxn id="13" idx="3"/>
            <a:endCxn id="16" idx="1"/>
          </p:cNvCxnSpPr>
          <p:nvPr/>
        </p:nvCxnSpPr>
        <p:spPr>
          <a:xfrm>
            <a:off x="6660232" y="3857522"/>
            <a:ext cx="58204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6645186" y="3419708"/>
            <a:ext cx="646331" cy="369332"/>
          </a:xfrm>
          <a:prstGeom prst="rect">
            <a:avLst/>
          </a:prstGeom>
          <a:noFill/>
        </p:spPr>
        <p:txBody>
          <a:bodyPr wrap="none" rtlCol="0">
            <a:spAutoFit/>
          </a:bodyPr>
          <a:lstStyle/>
          <a:p>
            <a:r>
              <a:rPr lang="zh-CN" altLang="en-US" dirty="0" smtClean="0"/>
              <a:t>分歧</a:t>
            </a:r>
            <a:endParaRPr lang="zh-CN" altLang="en-US" dirty="0"/>
          </a:p>
        </p:txBody>
      </p:sp>
      <p:sp>
        <p:nvSpPr>
          <p:cNvPr id="19" name="矩形 18"/>
          <p:cNvSpPr/>
          <p:nvPr/>
        </p:nvSpPr>
        <p:spPr>
          <a:xfrm>
            <a:off x="2843808" y="4778896"/>
            <a:ext cx="1584176"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dirty="0" smtClean="0"/>
              <a:t>2008</a:t>
            </a:r>
            <a:r>
              <a:rPr lang="zh-CN" altLang="en-US" dirty="0" smtClean="0"/>
              <a:t>年</a:t>
            </a:r>
            <a:r>
              <a:rPr lang="en-US" altLang="zh-CN" dirty="0" smtClean="0"/>
              <a:t>(</a:t>
            </a:r>
            <a:r>
              <a:rPr lang="zh-CN" altLang="en-US" dirty="0" smtClean="0"/>
              <a:t>合并</a:t>
            </a:r>
            <a:r>
              <a:rPr lang="en-US" altLang="zh-CN" dirty="0" smtClean="0"/>
              <a:t>)</a:t>
            </a:r>
          </a:p>
          <a:p>
            <a:pPr algn="ctr"/>
            <a:r>
              <a:rPr lang="en-US" altLang="zh-CN" dirty="0" smtClean="0"/>
              <a:t>HTML5</a:t>
            </a:r>
            <a:r>
              <a:rPr lang="zh-CN" altLang="en-US" dirty="0" smtClean="0"/>
              <a:t>正式版</a:t>
            </a:r>
            <a:endParaRPr lang="zh-CN" altLang="en-US" dirty="0"/>
          </a:p>
        </p:txBody>
      </p:sp>
      <p:cxnSp>
        <p:nvCxnSpPr>
          <p:cNvPr id="20" name="直接箭头连接符 19"/>
          <p:cNvCxnSpPr>
            <a:stCxn id="15" idx="3"/>
            <a:endCxn id="19" idx="1"/>
          </p:cNvCxnSpPr>
          <p:nvPr/>
        </p:nvCxnSpPr>
        <p:spPr>
          <a:xfrm>
            <a:off x="1907704" y="5318956"/>
            <a:ext cx="936104"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21" name="肘形连接符 20"/>
          <p:cNvCxnSpPr>
            <a:stCxn id="16" idx="2"/>
            <a:endCxn id="19" idx="0"/>
          </p:cNvCxnSpPr>
          <p:nvPr/>
        </p:nvCxnSpPr>
        <p:spPr>
          <a:xfrm rot="5400000">
            <a:off x="5500025" y="2316559"/>
            <a:ext cx="598209" cy="4326465"/>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矩形 21"/>
          <p:cNvSpPr/>
          <p:nvPr/>
        </p:nvSpPr>
        <p:spPr>
          <a:xfrm>
            <a:off x="5292080" y="4778896"/>
            <a:ext cx="1440160" cy="1080120"/>
          </a:xfrm>
          <a:prstGeom prst="rect">
            <a:avLst/>
          </a:prstGeom>
          <a:solidFill>
            <a:srgbClr val="7030A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HTML5</a:t>
            </a:r>
            <a:r>
              <a:rPr lang="zh-CN" altLang="en-US" dirty="0" smtClean="0"/>
              <a:t>未来</a:t>
            </a:r>
            <a:endParaRPr lang="zh-CN" altLang="en-US" dirty="0"/>
          </a:p>
        </p:txBody>
      </p:sp>
      <p:cxnSp>
        <p:nvCxnSpPr>
          <p:cNvPr id="23" name="直接箭头连接符 22"/>
          <p:cNvCxnSpPr>
            <a:stCxn id="19" idx="3"/>
            <a:endCxn id="22" idx="1"/>
          </p:cNvCxnSpPr>
          <p:nvPr/>
        </p:nvCxnSpPr>
        <p:spPr>
          <a:xfrm>
            <a:off x="4427984" y="5318956"/>
            <a:ext cx="864096"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1187624" y="4288500"/>
            <a:ext cx="877163" cy="369332"/>
          </a:xfrm>
          <a:prstGeom prst="rect">
            <a:avLst/>
          </a:prstGeom>
          <a:noFill/>
        </p:spPr>
        <p:txBody>
          <a:bodyPr wrap="none" rtlCol="0">
            <a:spAutoFit/>
          </a:bodyPr>
          <a:lstStyle/>
          <a:p>
            <a:r>
              <a:rPr lang="zh-CN" altLang="en-US" dirty="0" smtClean="0"/>
              <a:t>分化点</a:t>
            </a:r>
            <a:endParaRPr lang="zh-CN" altLang="en-US" dirty="0"/>
          </a:p>
        </p:txBody>
      </p:sp>
      <p:sp>
        <p:nvSpPr>
          <p:cNvPr id="25" name="矩形 24"/>
          <p:cNvSpPr/>
          <p:nvPr/>
        </p:nvSpPr>
        <p:spPr>
          <a:xfrm>
            <a:off x="467544" y="3534355"/>
            <a:ext cx="144016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dirty="0" smtClean="0"/>
              <a:t>1999(W3C)</a:t>
            </a:r>
          </a:p>
          <a:p>
            <a:r>
              <a:rPr lang="en-US" altLang="zh-CN" dirty="0" smtClean="0"/>
              <a:t>HTML 4.01</a:t>
            </a:r>
            <a:endParaRPr lang="zh-CN" altLang="en-US" dirty="0"/>
          </a:p>
        </p:txBody>
      </p:sp>
      <p:cxnSp>
        <p:nvCxnSpPr>
          <p:cNvPr id="26" name="直接箭头连接符 25"/>
          <p:cNvCxnSpPr/>
          <p:nvPr/>
        </p:nvCxnSpPr>
        <p:spPr>
          <a:xfrm flipH="1">
            <a:off x="1187624" y="4180687"/>
            <a:ext cx="2" cy="59820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211926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325102680"/>
              </p:ext>
            </p:extLst>
          </p:nvPr>
        </p:nvGraphicFramePr>
        <p:xfrm>
          <a:off x="755576" y="2057256"/>
          <a:ext cx="7656512" cy="2595880"/>
        </p:xfrm>
        <a:graphic>
          <a:graphicData uri="http://schemas.openxmlformats.org/drawingml/2006/table">
            <a:tbl>
              <a:tblPr firstRow="1" bandRow="1">
                <a:tableStyleId>{5C22544A-7EE6-4342-B048-85BDC9FD1C3A}</a:tableStyleId>
              </a:tblPr>
              <a:tblGrid>
                <a:gridCol w="2030930"/>
                <a:gridCol w="5625582"/>
              </a:tblGrid>
              <a:tr h="370840">
                <a:tc>
                  <a:txBody>
                    <a:bodyPr/>
                    <a:lstStyle/>
                    <a:p>
                      <a:r>
                        <a:rPr lang="zh-CN" altLang="en-US" dirty="0" smtClean="0"/>
                        <a:t>属性</a:t>
                      </a:r>
                      <a:endParaRPr lang="zh-CN" altLang="en-US" dirty="0"/>
                    </a:p>
                  </a:txBody>
                  <a:tcPr/>
                </a:tc>
                <a:tc>
                  <a:txBody>
                    <a:bodyPr/>
                    <a:lstStyle/>
                    <a:p>
                      <a:r>
                        <a:rPr lang="zh-CN" altLang="en-US" dirty="0" smtClean="0"/>
                        <a:t>说明</a:t>
                      </a:r>
                      <a:endParaRPr lang="zh-CN" altLang="en-US" dirty="0"/>
                    </a:p>
                  </a:txBody>
                  <a:tcPr/>
                </a:tc>
              </a:tr>
              <a:tr h="370840">
                <a:tc>
                  <a:txBody>
                    <a:bodyPr/>
                    <a:lstStyle/>
                    <a:p>
                      <a:pPr fontAlgn="base"/>
                      <a:r>
                        <a:rPr lang="en-US" dirty="0">
                          <a:effectLst/>
                        </a:rPr>
                        <a:t>seeking</a:t>
                      </a:r>
                    </a:p>
                  </a:txBody>
                  <a:tcPr anchor="ctr"/>
                </a:tc>
                <a:tc>
                  <a:txBody>
                    <a:bodyPr/>
                    <a:lstStyle/>
                    <a:p>
                      <a:pPr fontAlgn="base"/>
                      <a:r>
                        <a:rPr lang="zh-CN" altLang="en-US">
                          <a:effectLst/>
                        </a:rPr>
                        <a:t>返回用户是否做了跳转操作</a:t>
                      </a:r>
                    </a:p>
                  </a:txBody>
                  <a:tcPr anchor="ctr"/>
                </a:tc>
              </a:tr>
              <a:tr h="370840">
                <a:tc>
                  <a:txBody>
                    <a:bodyPr/>
                    <a:lstStyle/>
                    <a:p>
                      <a:pPr fontAlgn="base"/>
                      <a:r>
                        <a:rPr lang="en-US">
                          <a:effectLst/>
                        </a:rPr>
                        <a:t>src</a:t>
                      </a:r>
                    </a:p>
                  </a:txBody>
                  <a:tcPr anchor="ctr"/>
                </a:tc>
                <a:tc>
                  <a:txBody>
                    <a:bodyPr/>
                    <a:lstStyle/>
                    <a:p>
                      <a:pPr fontAlgn="base"/>
                      <a:r>
                        <a:rPr lang="zh-CN" altLang="en-US">
                          <a:effectLst/>
                        </a:rPr>
                        <a:t>当前音视频源的</a:t>
                      </a:r>
                      <a:r>
                        <a:rPr lang="en-US" altLang="zh-CN">
                          <a:effectLst/>
                        </a:rPr>
                        <a:t>URL</a:t>
                      </a:r>
                    </a:p>
                  </a:txBody>
                  <a:tcPr anchor="ctr"/>
                </a:tc>
              </a:tr>
              <a:tr h="370840">
                <a:tc>
                  <a:txBody>
                    <a:bodyPr/>
                    <a:lstStyle/>
                    <a:p>
                      <a:pPr fontAlgn="base"/>
                      <a:r>
                        <a:rPr lang="en-US">
                          <a:effectLst/>
                        </a:rPr>
                        <a:t>startOffsetTime</a:t>
                      </a:r>
                    </a:p>
                  </a:txBody>
                  <a:tcPr anchor="ctr"/>
                </a:tc>
                <a:tc>
                  <a:txBody>
                    <a:bodyPr/>
                    <a:lstStyle/>
                    <a:p>
                      <a:pPr fontAlgn="base"/>
                      <a:r>
                        <a:rPr lang="zh-CN" altLang="en-US">
                          <a:effectLst/>
                        </a:rPr>
                        <a:t>返回当前的时间偏移</a:t>
                      </a:r>
                      <a:r>
                        <a:rPr lang="en-US" altLang="zh-CN">
                          <a:effectLst/>
                        </a:rPr>
                        <a:t>(Date</a:t>
                      </a:r>
                      <a:r>
                        <a:rPr lang="zh-CN" altLang="en-US">
                          <a:effectLst/>
                        </a:rPr>
                        <a:t>对象</a:t>
                      </a:r>
                      <a:r>
                        <a:rPr lang="en-US" altLang="zh-CN">
                          <a:effectLst/>
                        </a:rPr>
                        <a:t>)</a:t>
                      </a:r>
                    </a:p>
                  </a:txBody>
                  <a:tcPr anchor="ctr"/>
                </a:tc>
              </a:tr>
              <a:tr h="370840">
                <a:tc>
                  <a:txBody>
                    <a:bodyPr/>
                    <a:lstStyle/>
                    <a:p>
                      <a:pPr fontAlgn="base"/>
                      <a:r>
                        <a:rPr lang="en-US">
                          <a:effectLst/>
                        </a:rPr>
                        <a:t>textTracks</a:t>
                      </a:r>
                    </a:p>
                  </a:txBody>
                  <a:tcPr anchor="ctr"/>
                </a:tc>
                <a:tc>
                  <a:txBody>
                    <a:bodyPr/>
                    <a:lstStyle/>
                    <a:p>
                      <a:pPr fontAlgn="base"/>
                      <a:r>
                        <a:rPr lang="zh-CN" altLang="en-US">
                          <a:effectLst/>
                        </a:rPr>
                        <a:t>返回可用的文本轨迹</a:t>
                      </a:r>
                      <a:r>
                        <a:rPr lang="en-US" altLang="zh-CN">
                          <a:effectLst/>
                        </a:rPr>
                        <a:t>(</a:t>
                      </a:r>
                      <a:r>
                        <a:rPr lang="en-US">
                          <a:effectLst/>
                        </a:rPr>
                        <a:t>TextTrackList</a:t>
                      </a:r>
                      <a:r>
                        <a:rPr lang="zh-CN" altLang="en-US">
                          <a:effectLst/>
                        </a:rPr>
                        <a:t>对象</a:t>
                      </a:r>
                      <a:r>
                        <a:rPr lang="en-US" altLang="zh-CN">
                          <a:effectLst/>
                        </a:rPr>
                        <a:t>)</a:t>
                      </a:r>
                    </a:p>
                  </a:txBody>
                  <a:tcPr anchor="ctr"/>
                </a:tc>
              </a:tr>
              <a:tr h="370840">
                <a:tc>
                  <a:txBody>
                    <a:bodyPr/>
                    <a:lstStyle/>
                    <a:p>
                      <a:pPr fontAlgn="base"/>
                      <a:r>
                        <a:rPr lang="en-US">
                          <a:effectLst/>
                        </a:rPr>
                        <a:t>videoTracks</a:t>
                      </a:r>
                    </a:p>
                  </a:txBody>
                  <a:tcPr anchor="ctr"/>
                </a:tc>
                <a:tc>
                  <a:txBody>
                    <a:bodyPr/>
                    <a:lstStyle/>
                    <a:p>
                      <a:pPr fontAlgn="base"/>
                      <a:r>
                        <a:rPr lang="zh-CN" altLang="en-US">
                          <a:effectLst/>
                        </a:rPr>
                        <a:t>返回可用的视频轨迹</a:t>
                      </a:r>
                      <a:r>
                        <a:rPr lang="en-US" altLang="zh-CN">
                          <a:effectLst/>
                        </a:rPr>
                        <a:t>(VideoTrackList</a:t>
                      </a:r>
                      <a:r>
                        <a:rPr lang="zh-CN" altLang="en-US">
                          <a:effectLst/>
                        </a:rPr>
                        <a:t>对象</a:t>
                      </a:r>
                      <a:r>
                        <a:rPr lang="en-US" altLang="zh-CN">
                          <a:effectLst/>
                        </a:rPr>
                        <a:t>)</a:t>
                      </a:r>
                    </a:p>
                  </a:txBody>
                  <a:tcPr anchor="ctr"/>
                </a:tc>
              </a:tr>
              <a:tr h="370840">
                <a:tc>
                  <a:txBody>
                    <a:bodyPr/>
                    <a:lstStyle/>
                    <a:p>
                      <a:pPr fontAlgn="base"/>
                      <a:r>
                        <a:rPr lang="en-US" dirty="0">
                          <a:solidFill>
                            <a:srgbClr val="FF0000"/>
                          </a:solidFill>
                          <a:effectLst/>
                        </a:rPr>
                        <a:t>volume</a:t>
                      </a:r>
                    </a:p>
                  </a:txBody>
                  <a:tcPr anchor="ctr"/>
                </a:tc>
                <a:tc>
                  <a:txBody>
                    <a:bodyPr/>
                    <a:lstStyle/>
                    <a:p>
                      <a:pPr fontAlgn="base"/>
                      <a:r>
                        <a:rPr lang="zh-CN" altLang="en-US" dirty="0">
                          <a:solidFill>
                            <a:srgbClr val="FF0000"/>
                          </a:solidFill>
                          <a:effectLst/>
                        </a:rPr>
                        <a:t>音量值</a:t>
                      </a:r>
                    </a:p>
                  </a:txBody>
                  <a:tcPr anchor="ctr"/>
                </a:tc>
              </a:tr>
            </a:tbl>
          </a:graphicData>
        </a:graphic>
      </p:graphicFrame>
    </p:spTree>
    <p:extLst>
      <p:ext uri="{BB962C8B-B14F-4D97-AF65-F5344CB8AC3E}">
        <p14:creationId xmlns:p14="http://schemas.microsoft.com/office/powerpoint/2010/main" xmlns="" val="3405105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069848"/>
          </a:xfrm>
        </p:spPr>
        <p:txBody>
          <a:bodyPr/>
          <a:lstStyle/>
          <a:p>
            <a:pPr algn="ctr"/>
            <a:r>
              <a:rPr lang="en-US" altLang="zh-CN" dirty="0" smtClean="0"/>
              <a:t>Video</a:t>
            </a:r>
            <a:r>
              <a:rPr lang="zh-CN" altLang="en-US" dirty="0" smtClean="0"/>
              <a:t>的常用事件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xmlns="" val="2133435101"/>
              </p:ext>
            </p:extLst>
          </p:nvPr>
        </p:nvGraphicFramePr>
        <p:xfrm>
          <a:off x="755577" y="1619592"/>
          <a:ext cx="7920879" cy="4348480"/>
        </p:xfrm>
        <a:graphic>
          <a:graphicData uri="http://schemas.openxmlformats.org/drawingml/2006/table">
            <a:tbl>
              <a:tblPr firstRow="1" bandRow="1">
                <a:tableStyleId>{5C22544A-7EE6-4342-B048-85BDC9FD1C3A}</a:tableStyleId>
              </a:tblPr>
              <a:tblGrid>
                <a:gridCol w="2232247"/>
                <a:gridCol w="5688632"/>
              </a:tblGrid>
              <a:tr h="370840">
                <a:tc>
                  <a:txBody>
                    <a:bodyPr/>
                    <a:lstStyle/>
                    <a:p>
                      <a:pPr algn="l" fontAlgn="base"/>
                      <a:r>
                        <a:rPr lang="zh-CN" altLang="en-US" dirty="0">
                          <a:effectLst/>
                        </a:rPr>
                        <a:t>事件</a:t>
                      </a:r>
                    </a:p>
                  </a:txBody>
                  <a:tcPr anchor="ctr"/>
                </a:tc>
                <a:tc>
                  <a:txBody>
                    <a:bodyPr/>
                    <a:lstStyle/>
                    <a:p>
                      <a:pPr algn="l" fontAlgn="base"/>
                      <a:r>
                        <a:rPr lang="zh-CN" altLang="en-US">
                          <a:effectLst/>
                        </a:rPr>
                        <a:t>描述</a:t>
                      </a:r>
                    </a:p>
                  </a:txBody>
                  <a:tcPr anchor="ctr"/>
                </a:tc>
              </a:tr>
              <a:tr h="370840">
                <a:tc>
                  <a:txBody>
                    <a:bodyPr/>
                    <a:lstStyle/>
                    <a:p>
                      <a:pPr algn="l" fontAlgn="base"/>
                      <a:r>
                        <a:rPr lang="en-US" dirty="0">
                          <a:effectLst/>
                        </a:rPr>
                        <a:t>abort</a:t>
                      </a:r>
                    </a:p>
                  </a:txBody>
                  <a:tcPr anchor="ctr"/>
                </a:tc>
                <a:tc>
                  <a:txBody>
                    <a:bodyPr/>
                    <a:lstStyle/>
                    <a:p>
                      <a:pPr algn="l" fontAlgn="base"/>
                      <a:r>
                        <a:rPr lang="zh-CN" altLang="en-US">
                          <a:effectLst/>
                        </a:rPr>
                        <a:t>当音视频加载被异常终止时产生该事件</a:t>
                      </a:r>
                    </a:p>
                  </a:txBody>
                  <a:tcPr anchor="ctr"/>
                </a:tc>
              </a:tr>
              <a:tr h="370840">
                <a:tc>
                  <a:txBody>
                    <a:bodyPr/>
                    <a:lstStyle/>
                    <a:p>
                      <a:pPr algn="l" fontAlgn="base"/>
                      <a:r>
                        <a:rPr lang="en-US" dirty="0" err="1">
                          <a:effectLst/>
                        </a:rPr>
                        <a:t>canplay</a:t>
                      </a:r>
                      <a:endParaRPr lang="en-US" dirty="0">
                        <a:effectLst/>
                      </a:endParaRPr>
                    </a:p>
                  </a:txBody>
                  <a:tcPr anchor="ctr"/>
                </a:tc>
                <a:tc>
                  <a:txBody>
                    <a:bodyPr/>
                    <a:lstStyle/>
                    <a:p>
                      <a:pPr algn="l" fontAlgn="base"/>
                      <a:r>
                        <a:rPr lang="zh-CN" altLang="en-US">
                          <a:effectLst/>
                        </a:rPr>
                        <a:t>当浏览器可以开始播放该音视频时产生该事件</a:t>
                      </a:r>
                    </a:p>
                  </a:txBody>
                  <a:tcPr anchor="ctr"/>
                </a:tc>
              </a:tr>
              <a:tr h="370840">
                <a:tc>
                  <a:txBody>
                    <a:bodyPr/>
                    <a:lstStyle/>
                    <a:p>
                      <a:pPr algn="l" fontAlgn="base"/>
                      <a:r>
                        <a:rPr lang="en-US">
                          <a:effectLst/>
                        </a:rPr>
                        <a:t>canplaythrough</a:t>
                      </a:r>
                    </a:p>
                  </a:txBody>
                  <a:tcPr anchor="ctr"/>
                </a:tc>
                <a:tc>
                  <a:txBody>
                    <a:bodyPr/>
                    <a:lstStyle/>
                    <a:p>
                      <a:pPr algn="l" fontAlgn="base"/>
                      <a:r>
                        <a:rPr lang="zh-CN" altLang="en-US" dirty="0">
                          <a:effectLst/>
                        </a:rPr>
                        <a:t>当浏览器可以开始播放该音视频到结束而无需因缓冲而停止时产生该事件</a:t>
                      </a:r>
                    </a:p>
                  </a:txBody>
                  <a:tcPr anchor="ctr"/>
                </a:tc>
              </a:tr>
              <a:tr h="370840">
                <a:tc>
                  <a:txBody>
                    <a:bodyPr/>
                    <a:lstStyle/>
                    <a:p>
                      <a:pPr algn="l" fontAlgn="base"/>
                      <a:r>
                        <a:rPr lang="en-US">
                          <a:effectLst/>
                        </a:rPr>
                        <a:t>durationchange</a:t>
                      </a:r>
                    </a:p>
                  </a:txBody>
                  <a:tcPr anchor="ctr"/>
                </a:tc>
                <a:tc>
                  <a:txBody>
                    <a:bodyPr/>
                    <a:lstStyle/>
                    <a:p>
                      <a:pPr algn="l" fontAlgn="base"/>
                      <a:r>
                        <a:rPr lang="zh-CN" altLang="en-US">
                          <a:effectLst/>
                        </a:rPr>
                        <a:t>当媒体的总时长改变时产生该事件</a:t>
                      </a:r>
                    </a:p>
                  </a:txBody>
                  <a:tcPr anchor="ctr"/>
                </a:tc>
              </a:tr>
              <a:tr h="370840">
                <a:tc>
                  <a:txBody>
                    <a:bodyPr/>
                    <a:lstStyle/>
                    <a:p>
                      <a:pPr algn="l" fontAlgn="base"/>
                      <a:r>
                        <a:rPr lang="en-US" dirty="0">
                          <a:effectLst/>
                        </a:rPr>
                        <a:t>emptied</a:t>
                      </a:r>
                    </a:p>
                  </a:txBody>
                  <a:tcPr anchor="ctr"/>
                </a:tc>
                <a:tc>
                  <a:txBody>
                    <a:bodyPr/>
                    <a:lstStyle/>
                    <a:p>
                      <a:pPr algn="l" fontAlgn="base"/>
                      <a:r>
                        <a:rPr lang="zh-CN" altLang="en-US">
                          <a:effectLst/>
                        </a:rPr>
                        <a:t>当前播放列表为空时产生该事件</a:t>
                      </a:r>
                    </a:p>
                  </a:txBody>
                  <a:tcPr anchor="ctr"/>
                </a:tc>
              </a:tr>
              <a:tr h="370840">
                <a:tc>
                  <a:txBody>
                    <a:bodyPr/>
                    <a:lstStyle/>
                    <a:p>
                      <a:pPr algn="l" fontAlgn="base"/>
                      <a:r>
                        <a:rPr lang="en-US" dirty="0">
                          <a:effectLst/>
                        </a:rPr>
                        <a:t>ended</a:t>
                      </a:r>
                    </a:p>
                  </a:txBody>
                  <a:tcPr anchor="ctr"/>
                </a:tc>
                <a:tc>
                  <a:txBody>
                    <a:bodyPr/>
                    <a:lstStyle/>
                    <a:p>
                      <a:pPr algn="l" fontAlgn="base"/>
                      <a:r>
                        <a:rPr lang="zh-CN" altLang="en-US">
                          <a:effectLst/>
                        </a:rPr>
                        <a:t>当前播放列表结束时产生该事件</a:t>
                      </a:r>
                    </a:p>
                  </a:txBody>
                  <a:tcPr anchor="ctr"/>
                </a:tc>
              </a:tr>
              <a:tr h="370840">
                <a:tc>
                  <a:txBody>
                    <a:bodyPr/>
                    <a:lstStyle/>
                    <a:p>
                      <a:pPr algn="l" fontAlgn="base"/>
                      <a:r>
                        <a:rPr lang="en-US" dirty="0">
                          <a:effectLst/>
                        </a:rPr>
                        <a:t>error</a:t>
                      </a:r>
                    </a:p>
                  </a:txBody>
                  <a:tcPr anchor="ctr"/>
                </a:tc>
                <a:tc>
                  <a:txBody>
                    <a:bodyPr/>
                    <a:lstStyle/>
                    <a:p>
                      <a:pPr algn="l" fontAlgn="base"/>
                      <a:r>
                        <a:rPr lang="zh-CN" altLang="en-US">
                          <a:effectLst/>
                        </a:rPr>
                        <a:t>当加载媒体发生错误时产生该事件</a:t>
                      </a:r>
                    </a:p>
                  </a:txBody>
                  <a:tcPr anchor="ctr"/>
                </a:tc>
              </a:tr>
              <a:tr h="370840">
                <a:tc>
                  <a:txBody>
                    <a:bodyPr/>
                    <a:lstStyle/>
                    <a:p>
                      <a:pPr algn="l" fontAlgn="base"/>
                      <a:r>
                        <a:rPr lang="en-US" dirty="0" err="1">
                          <a:effectLst/>
                        </a:rPr>
                        <a:t>loadeddata</a:t>
                      </a:r>
                      <a:endParaRPr lang="en-US" dirty="0">
                        <a:effectLst/>
                      </a:endParaRPr>
                    </a:p>
                  </a:txBody>
                  <a:tcPr anchor="ctr"/>
                </a:tc>
                <a:tc>
                  <a:txBody>
                    <a:bodyPr/>
                    <a:lstStyle/>
                    <a:p>
                      <a:pPr algn="l" fontAlgn="base"/>
                      <a:r>
                        <a:rPr lang="zh-CN" altLang="en-US">
                          <a:effectLst/>
                        </a:rPr>
                        <a:t>当加载媒体数据时产生该事件</a:t>
                      </a:r>
                    </a:p>
                  </a:txBody>
                  <a:tcPr anchor="ctr"/>
                </a:tc>
              </a:tr>
              <a:tr h="370840">
                <a:tc>
                  <a:txBody>
                    <a:bodyPr/>
                    <a:lstStyle/>
                    <a:p>
                      <a:pPr algn="l" fontAlgn="base"/>
                      <a:r>
                        <a:rPr lang="en-US">
                          <a:effectLst/>
                        </a:rPr>
                        <a:t>loadedmetadata</a:t>
                      </a:r>
                    </a:p>
                  </a:txBody>
                  <a:tcPr anchor="ctr"/>
                </a:tc>
                <a:tc>
                  <a:txBody>
                    <a:bodyPr/>
                    <a:lstStyle/>
                    <a:p>
                      <a:pPr algn="l" fontAlgn="base"/>
                      <a:r>
                        <a:rPr lang="zh-CN" altLang="en-US">
                          <a:effectLst/>
                        </a:rPr>
                        <a:t>当收到总时长，分辨率和字轨等</a:t>
                      </a:r>
                      <a:r>
                        <a:rPr lang="en-US" altLang="zh-CN">
                          <a:effectLst/>
                        </a:rPr>
                        <a:t>metadata</a:t>
                      </a:r>
                      <a:r>
                        <a:rPr lang="zh-CN" altLang="en-US">
                          <a:effectLst/>
                        </a:rPr>
                        <a:t>时产生该事件</a:t>
                      </a:r>
                    </a:p>
                  </a:txBody>
                  <a:tcPr anchor="ctr"/>
                </a:tc>
              </a:tr>
              <a:tr h="370840">
                <a:tc>
                  <a:txBody>
                    <a:bodyPr/>
                    <a:lstStyle/>
                    <a:p>
                      <a:pPr algn="l" fontAlgn="base"/>
                      <a:r>
                        <a:rPr lang="en-US">
                          <a:effectLst/>
                        </a:rPr>
                        <a:t>loadstart</a:t>
                      </a:r>
                    </a:p>
                  </a:txBody>
                  <a:tcPr anchor="ctr"/>
                </a:tc>
                <a:tc>
                  <a:txBody>
                    <a:bodyPr/>
                    <a:lstStyle/>
                    <a:p>
                      <a:pPr algn="l" fontAlgn="base"/>
                      <a:r>
                        <a:rPr lang="zh-CN" altLang="en-US" dirty="0">
                          <a:effectLst/>
                        </a:rPr>
                        <a:t>当开始查找媒体数据时产生该事件</a:t>
                      </a:r>
                    </a:p>
                  </a:txBody>
                  <a:tcPr anchor="ctr"/>
                </a:tc>
              </a:tr>
            </a:tbl>
          </a:graphicData>
        </a:graphic>
      </p:graphicFrame>
    </p:spTree>
    <p:extLst>
      <p:ext uri="{BB962C8B-B14F-4D97-AF65-F5344CB8AC3E}">
        <p14:creationId xmlns:p14="http://schemas.microsoft.com/office/powerpoint/2010/main" xmlns="" val="3354488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xmlns="" val="1345172251"/>
              </p:ext>
            </p:extLst>
          </p:nvPr>
        </p:nvGraphicFramePr>
        <p:xfrm>
          <a:off x="683568" y="1196752"/>
          <a:ext cx="7920880" cy="5090160"/>
        </p:xfrm>
        <a:graphic>
          <a:graphicData uri="http://schemas.openxmlformats.org/drawingml/2006/table">
            <a:tbl>
              <a:tblPr firstRow="1" bandRow="1">
                <a:tableStyleId>{5C22544A-7EE6-4342-B048-85BDC9FD1C3A}</a:tableStyleId>
              </a:tblPr>
              <a:tblGrid>
                <a:gridCol w="2304256"/>
                <a:gridCol w="5616624"/>
              </a:tblGrid>
              <a:tr h="370840">
                <a:tc>
                  <a:txBody>
                    <a:bodyPr/>
                    <a:lstStyle/>
                    <a:p>
                      <a:pPr algn="l"/>
                      <a:r>
                        <a:rPr lang="zh-CN" altLang="en-US" dirty="0" smtClean="0"/>
                        <a:t>事件</a:t>
                      </a:r>
                      <a:endParaRPr lang="zh-CN" altLang="en-US" dirty="0"/>
                    </a:p>
                  </a:txBody>
                  <a:tcPr/>
                </a:tc>
                <a:tc>
                  <a:txBody>
                    <a:bodyPr/>
                    <a:lstStyle/>
                    <a:p>
                      <a:pPr algn="l"/>
                      <a:r>
                        <a:rPr lang="zh-CN" altLang="en-US" dirty="0" smtClean="0"/>
                        <a:t>描述</a:t>
                      </a:r>
                      <a:endParaRPr lang="zh-CN" altLang="en-US" dirty="0"/>
                    </a:p>
                  </a:txBody>
                  <a:tcPr/>
                </a:tc>
              </a:tr>
              <a:tr h="370840">
                <a:tc>
                  <a:txBody>
                    <a:bodyPr/>
                    <a:lstStyle/>
                    <a:p>
                      <a:pPr algn="l" fontAlgn="base"/>
                      <a:r>
                        <a:rPr lang="en-US" dirty="0">
                          <a:effectLst/>
                        </a:rPr>
                        <a:t>pause</a:t>
                      </a:r>
                    </a:p>
                  </a:txBody>
                  <a:tcPr anchor="ctr"/>
                </a:tc>
                <a:tc>
                  <a:txBody>
                    <a:bodyPr/>
                    <a:lstStyle/>
                    <a:p>
                      <a:pPr algn="l" fontAlgn="base"/>
                      <a:r>
                        <a:rPr lang="zh-CN" altLang="en-US">
                          <a:effectLst/>
                        </a:rPr>
                        <a:t>当媒体暂停时产生该事件</a:t>
                      </a:r>
                    </a:p>
                  </a:txBody>
                  <a:tcPr anchor="ctr"/>
                </a:tc>
              </a:tr>
              <a:tr h="370840">
                <a:tc>
                  <a:txBody>
                    <a:bodyPr/>
                    <a:lstStyle/>
                    <a:p>
                      <a:pPr algn="l" fontAlgn="base"/>
                      <a:r>
                        <a:rPr lang="en-US" dirty="0" smtClean="0">
                          <a:effectLst/>
                        </a:rPr>
                        <a:t>play</a:t>
                      </a:r>
                      <a:endParaRPr lang="en-US" dirty="0">
                        <a:effectLst/>
                      </a:endParaRPr>
                    </a:p>
                  </a:txBody>
                  <a:tcPr anchor="ctr"/>
                </a:tc>
                <a:tc>
                  <a:txBody>
                    <a:bodyPr/>
                    <a:lstStyle/>
                    <a:p>
                      <a:pPr algn="l" fontAlgn="base"/>
                      <a:r>
                        <a:rPr lang="zh-CN" altLang="en-US" dirty="0">
                          <a:effectLst/>
                        </a:rPr>
                        <a:t>当媒体播放时产生该事件</a:t>
                      </a:r>
                    </a:p>
                  </a:txBody>
                  <a:tcPr anchor="ctr"/>
                </a:tc>
              </a:tr>
              <a:tr h="370840">
                <a:tc>
                  <a:txBody>
                    <a:bodyPr/>
                    <a:lstStyle/>
                    <a:p>
                      <a:pPr algn="l" fontAlgn="base"/>
                      <a:r>
                        <a:rPr lang="en-US">
                          <a:effectLst/>
                        </a:rPr>
                        <a:t>playing</a:t>
                      </a:r>
                    </a:p>
                  </a:txBody>
                  <a:tcPr anchor="ctr"/>
                </a:tc>
                <a:tc>
                  <a:txBody>
                    <a:bodyPr/>
                    <a:lstStyle/>
                    <a:p>
                      <a:pPr algn="l" fontAlgn="base"/>
                      <a:r>
                        <a:rPr lang="zh-CN" altLang="en-US" dirty="0">
                          <a:effectLst/>
                        </a:rPr>
                        <a:t>当媒体从因缓冲而引起的暂停和停止恢复到播放时产生该事件</a:t>
                      </a:r>
                    </a:p>
                  </a:txBody>
                  <a:tcPr anchor="ctr"/>
                </a:tc>
              </a:tr>
              <a:tr h="370840">
                <a:tc>
                  <a:txBody>
                    <a:bodyPr/>
                    <a:lstStyle/>
                    <a:p>
                      <a:pPr algn="l" fontAlgn="base"/>
                      <a:r>
                        <a:rPr lang="en-US">
                          <a:effectLst/>
                        </a:rPr>
                        <a:t>progress</a:t>
                      </a:r>
                    </a:p>
                  </a:txBody>
                  <a:tcPr anchor="ctr"/>
                </a:tc>
                <a:tc>
                  <a:txBody>
                    <a:bodyPr/>
                    <a:lstStyle/>
                    <a:p>
                      <a:pPr algn="l" fontAlgn="base"/>
                      <a:r>
                        <a:rPr lang="zh-CN" altLang="en-US">
                          <a:effectLst/>
                        </a:rPr>
                        <a:t>当获取到媒体数据时产生该事件</a:t>
                      </a:r>
                    </a:p>
                  </a:txBody>
                  <a:tcPr anchor="ctr"/>
                </a:tc>
              </a:tr>
              <a:tr h="370840">
                <a:tc>
                  <a:txBody>
                    <a:bodyPr/>
                    <a:lstStyle/>
                    <a:p>
                      <a:pPr algn="l" fontAlgn="base"/>
                      <a:r>
                        <a:rPr lang="en-US">
                          <a:effectLst/>
                        </a:rPr>
                        <a:t>ratechange</a:t>
                      </a:r>
                    </a:p>
                  </a:txBody>
                  <a:tcPr anchor="ctr"/>
                </a:tc>
                <a:tc>
                  <a:txBody>
                    <a:bodyPr/>
                    <a:lstStyle/>
                    <a:p>
                      <a:pPr algn="l" fontAlgn="base"/>
                      <a:r>
                        <a:rPr lang="zh-CN" altLang="en-US">
                          <a:effectLst/>
                        </a:rPr>
                        <a:t>当播放倍数改变时产生该事件</a:t>
                      </a:r>
                    </a:p>
                  </a:txBody>
                  <a:tcPr anchor="ctr"/>
                </a:tc>
              </a:tr>
              <a:tr h="370840">
                <a:tc>
                  <a:txBody>
                    <a:bodyPr/>
                    <a:lstStyle/>
                    <a:p>
                      <a:pPr algn="l" fontAlgn="base"/>
                      <a:r>
                        <a:rPr lang="en-US">
                          <a:effectLst/>
                        </a:rPr>
                        <a:t>seeked</a:t>
                      </a:r>
                    </a:p>
                  </a:txBody>
                  <a:tcPr anchor="ctr"/>
                </a:tc>
                <a:tc>
                  <a:txBody>
                    <a:bodyPr/>
                    <a:lstStyle/>
                    <a:p>
                      <a:pPr algn="l" fontAlgn="base"/>
                      <a:r>
                        <a:rPr lang="zh-CN" altLang="en-US">
                          <a:effectLst/>
                        </a:rPr>
                        <a:t>当用户完成跳转时产生该事件</a:t>
                      </a:r>
                    </a:p>
                  </a:txBody>
                  <a:tcPr anchor="ctr"/>
                </a:tc>
              </a:tr>
              <a:tr h="370840">
                <a:tc>
                  <a:txBody>
                    <a:bodyPr/>
                    <a:lstStyle/>
                    <a:p>
                      <a:pPr algn="l" fontAlgn="base"/>
                      <a:r>
                        <a:rPr lang="en-US">
                          <a:effectLst/>
                        </a:rPr>
                        <a:t>seeking</a:t>
                      </a:r>
                    </a:p>
                  </a:txBody>
                  <a:tcPr anchor="ctr"/>
                </a:tc>
                <a:tc>
                  <a:txBody>
                    <a:bodyPr/>
                    <a:lstStyle/>
                    <a:p>
                      <a:pPr algn="l" fontAlgn="base"/>
                      <a:r>
                        <a:rPr lang="zh-CN" altLang="en-US">
                          <a:effectLst/>
                        </a:rPr>
                        <a:t>当用户正执行跳转时操作的时候产生该事件</a:t>
                      </a:r>
                    </a:p>
                  </a:txBody>
                  <a:tcPr anchor="ctr"/>
                </a:tc>
              </a:tr>
              <a:tr h="370840">
                <a:tc>
                  <a:txBody>
                    <a:bodyPr/>
                    <a:lstStyle/>
                    <a:p>
                      <a:pPr algn="l" fontAlgn="base"/>
                      <a:r>
                        <a:rPr lang="en-US">
                          <a:effectLst/>
                        </a:rPr>
                        <a:t>stalled</a:t>
                      </a:r>
                    </a:p>
                  </a:txBody>
                  <a:tcPr anchor="ctr"/>
                </a:tc>
                <a:tc>
                  <a:txBody>
                    <a:bodyPr/>
                    <a:lstStyle/>
                    <a:p>
                      <a:pPr algn="l" fontAlgn="base"/>
                      <a:r>
                        <a:rPr lang="zh-CN" altLang="en-US">
                          <a:effectLst/>
                        </a:rPr>
                        <a:t>当试图获取媒体数据，但数据还不可用时产生该事件</a:t>
                      </a:r>
                    </a:p>
                  </a:txBody>
                  <a:tcPr anchor="ctr"/>
                </a:tc>
              </a:tr>
              <a:tr h="370840">
                <a:tc>
                  <a:txBody>
                    <a:bodyPr/>
                    <a:lstStyle/>
                    <a:p>
                      <a:pPr algn="l" fontAlgn="base"/>
                      <a:r>
                        <a:rPr lang="en-US">
                          <a:effectLst/>
                        </a:rPr>
                        <a:t>suspend</a:t>
                      </a:r>
                    </a:p>
                  </a:txBody>
                  <a:tcPr anchor="ctr"/>
                </a:tc>
                <a:tc>
                  <a:txBody>
                    <a:bodyPr/>
                    <a:lstStyle/>
                    <a:p>
                      <a:pPr algn="l" fontAlgn="base"/>
                      <a:r>
                        <a:rPr lang="zh-CN" altLang="en-US">
                          <a:effectLst/>
                        </a:rPr>
                        <a:t>当获取不到数据时产生该事件</a:t>
                      </a:r>
                    </a:p>
                  </a:txBody>
                  <a:tcPr anchor="ctr"/>
                </a:tc>
              </a:tr>
              <a:tr h="370840">
                <a:tc>
                  <a:txBody>
                    <a:bodyPr/>
                    <a:lstStyle/>
                    <a:p>
                      <a:pPr algn="l" fontAlgn="base"/>
                      <a:r>
                        <a:rPr lang="en-US">
                          <a:effectLst/>
                        </a:rPr>
                        <a:t>timeupdate</a:t>
                      </a:r>
                    </a:p>
                  </a:txBody>
                  <a:tcPr anchor="ctr"/>
                </a:tc>
                <a:tc>
                  <a:txBody>
                    <a:bodyPr/>
                    <a:lstStyle/>
                    <a:p>
                      <a:pPr algn="l" fontAlgn="base"/>
                      <a:r>
                        <a:rPr lang="zh-CN" altLang="en-US">
                          <a:effectLst/>
                        </a:rPr>
                        <a:t>当前播放位置发生改变时产生该事件</a:t>
                      </a:r>
                    </a:p>
                  </a:txBody>
                  <a:tcPr anchor="ctr"/>
                </a:tc>
              </a:tr>
              <a:tr h="370840">
                <a:tc>
                  <a:txBody>
                    <a:bodyPr/>
                    <a:lstStyle/>
                    <a:p>
                      <a:pPr algn="l" fontAlgn="base"/>
                      <a:r>
                        <a:rPr lang="en-US">
                          <a:effectLst/>
                        </a:rPr>
                        <a:t>volumechange</a:t>
                      </a:r>
                    </a:p>
                  </a:txBody>
                  <a:tcPr anchor="ctr"/>
                </a:tc>
                <a:tc>
                  <a:txBody>
                    <a:bodyPr/>
                    <a:lstStyle/>
                    <a:p>
                      <a:pPr algn="l" fontAlgn="base"/>
                      <a:r>
                        <a:rPr lang="zh-CN" altLang="en-US">
                          <a:effectLst/>
                        </a:rPr>
                        <a:t>当前音量发生改变时产生该事件</a:t>
                      </a:r>
                    </a:p>
                  </a:txBody>
                  <a:tcPr anchor="ctr"/>
                </a:tc>
              </a:tr>
              <a:tr h="370840">
                <a:tc>
                  <a:txBody>
                    <a:bodyPr/>
                    <a:lstStyle/>
                    <a:p>
                      <a:pPr algn="l" fontAlgn="base"/>
                      <a:r>
                        <a:rPr lang="en-US">
                          <a:effectLst/>
                        </a:rPr>
                        <a:t>waiting</a:t>
                      </a:r>
                    </a:p>
                  </a:txBody>
                  <a:tcPr anchor="ctr"/>
                </a:tc>
                <a:tc>
                  <a:txBody>
                    <a:bodyPr/>
                    <a:lstStyle/>
                    <a:p>
                      <a:pPr algn="l" fontAlgn="base"/>
                      <a:r>
                        <a:rPr lang="zh-CN" altLang="en-US" dirty="0">
                          <a:effectLst/>
                        </a:rPr>
                        <a:t>当视频因缓冲下一帧而停止时产生该事件</a:t>
                      </a:r>
                    </a:p>
                  </a:txBody>
                  <a:tcPr anchor="ctr"/>
                </a:tc>
              </a:tr>
            </a:tbl>
          </a:graphicData>
        </a:graphic>
      </p:graphicFrame>
    </p:spTree>
    <p:extLst>
      <p:ext uri="{BB962C8B-B14F-4D97-AF65-F5344CB8AC3E}">
        <p14:creationId xmlns:p14="http://schemas.microsoft.com/office/powerpoint/2010/main" xmlns="" val="2599335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HTML5</a:t>
            </a:r>
            <a:r>
              <a:rPr lang="zh-CN" altLang="en-US" dirty="0" smtClean="0"/>
              <a:t>支持的音频格式</a:t>
            </a:r>
            <a:endParaRPr lang="zh-CN" altLang="en-US" dirty="0"/>
          </a:p>
        </p:txBody>
      </p:sp>
      <p:sp>
        <p:nvSpPr>
          <p:cNvPr id="3" name="内容占位符 2"/>
          <p:cNvSpPr>
            <a:spLocks noGrp="1"/>
          </p:cNvSpPr>
          <p:nvPr>
            <p:ph idx="1"/>
          </p:nvPr>
        </p:nvSpPr>
        <p:spPr/>
        <p:txBody>
          <a:bodyPr/>
          <a:lstStyle/>
          <a:p>
            <a:pPr marL="109728" indent="0">
              <a:buNone/>
            </a:pPr>
            <a:r>
              <a:rPr lang="en-US" altLang="zh-CN" sz="2400" dirty="0" smtClean="0"/>
              <a:t>HTML5</a:t>
            </a:r>
            <a:r>
              <a:rPr lang="zh-CN" altLang="en-US" sz="2400" dirty="0" smtClean="0"/>
              <a:t>在不使用插件的情况下也可以原生的支持音频格式文件的播放，当然支持格式是有限的</a:t>
            </a:r>
            <a:endParaRPr lang="en-US" altLang="zh-CN" sz="2400" dirty="0" smtClean="0"/>
          </a:p>
          <a:p>
            <a:pPr marL="109728" indent="0">
              <a:buNone/>
            </a:pPr>
            <a:endParaRPr lang="en-US" altLang="zh-CN" sz="2400" dirty="0"/>
          </a:p>
          <a:p>
            <a:pPr marL="109728" indent="0">
              <a:buNone/>
            </a:pPr>
            <a:r>
              <a:rPr lang="en-US" altLang="zh-CN" sz="2400" dirty="0">
                <a:solidFill>
                  <a:srgbClr val="FF0000"/>
                </a:solidFill>
              </a:rPr>
              <a:t>HTML5</a:t>
            </a:r>
            <a:r>
              <a:rPr lang="zh-CN" altLang="en-US" sz="2400" dirty="0">
                <a:solidFill>
                  <a:srgbClr val="FF0000"/>
                </a:solidFill>
              </a:rPr>
              <a:t>支持</a:t>
            </a:r>
            <a:r>
              <a:rPr lang="zh-CN" altLang="en-US" sz="2400" dirty="0" smtClean="0">
                <a:solidFill>
                  <a:srgbClr val="FF0000"/>
                </a:solidFill>
              </a:rPr>
              <a:t>的音频</a:t>
            </a:r>
            <a:r>
              <a:rPr lang="zh-CN" altLang="en-US" sz="2400" dirty="0">
                <a:solidFill>
                  <a:srgbClr val="FF0000"/>
                </a:solidFill>
              </a:rPr>
              <a:t>格式</a:t>
            </a:r>
            <a:r>
              <a:rPr lang="zh-CN" altLang="en-US" sz="2400" dirty="0" smtClean="0">
                <a:solidFill>
                  <a:srgbClr val="FF0000"/>
                </a:solidFill>
              </a:rPr>
              <a:t>：</a:t>
            </a:r>
            <a:endParaRPr lang="en-US" altLang="zh-CN" sz="2400" dirty="0" smtClean="0">
              <a:solidFill>
                <a:srgbClr val="FF0000"/>
              </a:solidFill>
            </a:endParaRPr>
          </a:p>
          <a:p>
            <a:pPr marL="109728" indent="0">
              <a:buNone/>
            </a:pPr>
            <a:endParaRPr lang="en-US" altLang="zh-CN" sz="2400" dirty="0">
              <a:solidFill>
                <a:srgbClr val="FF0000"/>
              </a:solidFill>
            </a:endParaRPr>
          </a:p>
          <a:p>
            <a:pPr marL="109728" indent="0">
              <a:buNone/>
            </a:pPr>
            <a:r>
              <a:rPr lang="en-US" altLang="zh-CN" sz="2400" dirty="0" err="1" smtClean="0"/>
              <a:t>Ogg</a:t>
            </a:r>
            <a:r>
              <a:rPr lang="en-US" altLang="zh-CN" sz="2400" dirty="0"/>
              <a:t>	</a:t>
            </a:r>
            <a:r>
              <a:rPr lang="en-US" altLang="zh-CN" sz="2400" dirty="0" smtClean="0"/>
              <a:t>	   </a:t>
            </a:r>
            <a:r>
              <a:rPr lang="zh-CN" altLang="en-US" sz="2400" dirty="0" smtClean="0"/>
              <a:t>免费</a:t>
            </a:r>
            <a:r>
              <a:rPr lang="en-US" altLang="zh-CN" sz="2400" dirty="0" smtClean="0"/>
              <a:t>	</a:t>
            </a:r>
            <a:r>
              <a:rPr lang="zh-CN" altLang="en-US" sz="2400" dirty="0" smtClean="0"/>
              <a:t>支持的浏览器</a:t>
            </a:r>
            <a:r>
              <a:rPr lang="en-US" altLang="zh-CN" sz="2400" dirty="0" smtClean="0"/>
              <a:t>:C</a:t>
            </a:r>
            <a:r>
              <a:rPr lang="zh-CN" altLang="en-US" sz="2400" dirty="0" smtClean="0"/>
              <a:t>、</a:t>
            </a:r>
            <a:r>
              <a:rPr lang="en-US" altLang="zh-CN" sz="2400" dirty="0" smtClean="0"/>
              <a:t>F</a:t>
            </a:r>
            <a:r>
              <a:rPr lang="zh-CN" altLang="en-US" sz="2400" dirty="0" smtClean="0"/>
              <a:t>、</a:t>
            </a:r>
            <a:r>
              <a:rPr lang="en-US" altLang="zh-CN" sz="2400" dirty="0" smtClean="0"/>
              <a:t>O</a:t>
            </a:r>
            <a:endParaRPr lang="en-US" altLang="zh-CN" sz="2400" dirty="0">
              <a:solidFill>
                <a:srgbClr val="FF0000"/>
              </a:solidFill>
            </a:endParaRPr>
          </a:p>
          <a:p>
            <a:pPr marL="109728" indent="0">
              <a:buNone/>
            </a:pPr>
            <a:r>
              <a:rPr lang="en-US" altLang="zh-CN" sz="2400" dirty="0" smtClean="0"/>
              <a:t>MP3		   </a:t>
            </a:r>
            <a:r>
              <a:rPr lang="zh-CN" altLang="en-US" sz="2400" dirty="0" smtClean="0"/>
              <a:t>收费</a:t>
            </a:r>
            <a:r>
              <a:rPr lang="en-US" altLang="zh-CN" sz="2400" dirty="0" smtClean="0"/>
              <a:t>	</a:t>
            </a:r>
            <a:r>
              <a:rPr lang="zh-CN" altLang="en-US" sz="2400" dirty="0"/>
              <a:t>支持的浏览器</a:t>
            </a:r>
            <a:r>
              <a:rPr lang="en-US" altLang="zh-CN" sz="2400" dirty="0"/>
              <a:t>: </a:t>
            </a:r>
            <a:r>
              <a:rPr lang="en-US" altLang="zh-CN" sz="2400" dirty="0" smtClean="0"/>
              <a:t>I</a:t>
            </a:r>
            <a:r>
              <a:rPr lang="zh-CN" altLang="en-US" sz="2400" dirty="0" smtClean="0"/>
              <a:t>、</a:t>
            </a:r>
            <a:r>
              <a:rPr lang="en-US" altLang="zh-CN" sz="2400" dirty="0" smtClean="0"/>
              <a:t>C</a:t>
            </a:r>
            <a:r>
              <a:rPr lang="zh-CN" altLang="en-US" sz="2400" dirty="0" smtClean="0"/>
              <a:t>、</a:t>
            </a:r>
            <a:r>
              <a:rPr lang="en-US" altLang="zh-CN" sz="2400" dirty="0" smtClean="0"/>
              <a:t>S</a:t>
            </a:r>
          </a:p>
          <a:p>
            <a:pPr marL="109728" indent="0">
              <a:buNone/>
            </a:pPr>
            <a:r>
              <a:rPr lang="en-US" altLang="zh-CN" sz="2400" dirty="0" smtClean="0"/>
              <a:t>Wav		   </a:t>
            </a:r>
            <a:r>
              <a:rPr lang="zh-CN" altLang="en-US" sz="2400" dirty="0" smtClean="0"/>
              <a:t>收费</a:t>
            </a:r>
            <a:r>
              <a:rPr lang="en-US" altLang="zh-CN" sz="2400" dirty="0" smtClean="0"/>
              <a:t>	</a:t>
            </a:r>
            <a:r>
              <a:rPr lang="zh-CN" altLang="en-US" sz="2400" dirty="0"/>
              <a:t>支持的浏览器</a:t>
            </a:r>
            <a:r>
              <a:rPr lang="en-US" altLang="zh-CN" sz="2400" dirty="0"/>
              <a:t>: </a:t>
            </a:r>
            <a:r>
              <a:rPr lang="en-US" altLang="zh-CN" sz="2400" dirty="0" smtClean="0"/>
              <a:t>F</a:t>
            </a:r>
            <a:r>
              <a:rPr lang="zh-CN" altLang="en-US" sz="2400" dirty="0" smtClean="0"/>
              <a:t>、</a:t>
            </a:r>
            <a:r>
              <a:rPr lang="en-US" altLang="zh-CN" sz="2400" dirty="0" smtClean="0"/>
              <a:t>O</a:t>
            </a:r>
            <a:r>
              <a:rPr lang="zh-CN" altLang="en-US" sz="2400" dirty="0" smtClean="0"/>
              <a:t>、</a:t>
            </a:r>
            <a:r>
              <a:rPr lang="en-US" altLang="zh-CN" sz="2400" dirty="0" smtClean="0"/>
              <a:t>S</a:t>
            </a:r>
            <a:endParaRPr lang="zh-CN" altLang="en-US" sz="2400" dirty="0"/>
          </a:p>
        </p:txBody>
      </p:sp>
    </p:spTree>
    <p:extLst>
      <p:ext uri="{BB962C8B-B14F-4D97-AF65-F5344CB8AC3E}">
        <p14:creationId xmlns:p14="http://schemas.microsoft.com/office/powerpoint/2010/main" xmlns="" val="858899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&lt;audio&gt;</a:t>
            </a:r>
            <a:r>
              <a:rPr lang="zh-CN" altLang="en-US" dirty="0" smtClean="0"/>
              <a:t>的使用</a:t>
            </a:r>
            <a:endParaRPr lang="zh-CN" altLang="en-US" dirty="0"/>
          </a:p>
        </p:txBody>
      </p:sp>
      <p:sp>
        <p:nvSpPr>
          <p:cNvPr id="3" name="内容占位符 2"/>
          <p:cNvSpPr>
            <a:spLocks noGrp="1"/>
          </p:cNvSpPr>
          <p:nvPr>
            <p:ph idx="1"/>
          </p:nvPr>
        </p:nvSpPr>
        <p:spPr/>
        <p:txBody>
          <a:bodyPr/>
          <a:lstStyle/>
          <a:p>
            <a:pPr marL="109728" indent="0">
              <a:buNone/>
            </a:pPr>
            <a:endParaRPr lang="en-US" altLang="zh-CN" dirty="0" smtClean="0"/>
          </a:p>
          <a:p>
            <a:pPr marL="109728" indent="0">
              <a:buNone/>
            </a:pPr>
            <a:r>
              <a:rPr lang="en-US" altLang="zh-CN" sz="2000" dirty="0"/>
              <a:t>	</a:t>
            </a:r>
            <a:endParaRPr lang="zh-CN" altLang="en-US" sz="2000" dirty="0"/>
          </a:p>
        </p:txBody>
      </p:sp>
      <p:sp>
        <p:nvSpPr>
          <p:cNvPr id="4" name="矩形 3"/>
          <p:cNvSpPr/>
          <p:nvPr/>
        </p:nvSpPr>
        <p:spPr>
          <a:xfrm>
            <a:off x="1259632" y="2277289"/>
            <a:ext cx="6984776" cy="86409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&lt;audio  </a:t>
            </a:r>
            <a:r>
              <a:rPr lang="en-US" altLang="zh-CN" dirty="0" err="1" smtClean="0"/>
              <a:t>src</a:t>
            </a:r>
            <a:r>
              <a:rPr lang="en-US" altLang="zh-CN" dirty="0" smtClean="0"/>
              <a:t>="</a:t>
            </a:r>
            <a:r>
              <a:rPr lang="zh-CN" altLang="en-US" dirty="0" smtClean="0"/>
              <a:t>文件地址</a:t>
            </a:r>
            <a:r>
              <a:rPr lang="en-US" altLang="zh-CN" dirty="0" smtClean="0"/>
              <a:t>" controls="controls"&gt;&lt;/audio&gt;</a:t>
            </a:r>
            <a:endParaRPr lang="zh-CN" altLang="en-US" dirty="0"/>
          </a:p>
        </p:txBody>
      </p:sp>
      <p:sp>
        <p:nvSpPr>
          <p:cNvPr id="5" name="矩形 4"/>
          <p:cNvSpPr/>
          <p:nvPr/>
        </p:nvSpPr>
        <p:spPr>
          <a:xfrm>
            <a:off x="1259632" y="3429000"/>
            <a:ext cx="6984776" cy="93610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smtClean="0"/>
              <a:t>&lt;</a:t>
            </a:r>
            <a:r>
              <a:rPr lang="en-US" altLang="zh-CN" dirty="0"/>
              <a:t> </a:t>
            </a:r>
            <a:r>
              <a:rPr lang="en-US" altLang="zh-CN" dirty="0" smtClean="0"/>
              <a:t>audio </a:t>
            </a:r>
            <a:r>
              <a:rPr lang="en-US" altLang="zh-CN" dirty="0" err="1" smtClean="0"/>
              <a:t>src</a:t>
            </a:r>
            <a:r>
              <a:rPr lang="en-US" altLang="zh-CN" dirty="0" smtClean="0"/>
              <a:t>="</a:t>
            </a:r>
            <a:r>
              <a:rPr lang="zh-CN" altLang="en-US" dirty="0" smtClean="0"/>
              <a:t>文件地址</a:t>
            </a:r>
            <a:r>
              <a:rPr lang="en-US" altLang="zh-CN" dirty="0" smtClean="0"/>
              <a:t>" controls="controls"&gt;</a:t>
            </a:r>
          </a:p>
          <a:p>
            <a:pPr marL="109728" indent="0">
              <a:buNone/>
            </a:pPr>
            <a:r>
              <a:rPr lang="en-US" altLang="zh-CN" dirty="0" smtClean="0"/>
              <a:t>	</a:t>
            </a:r>
            <a:r>
              <a:rPr lang="zh-CN" altLang="en-US" dirty="0" smtClean="0"/>
              <a:t>您的浏览器暂不支持</a:t>
            </a:r>
            <a:r>
              <a:rPr lang="en-US" altLang="zh-CN" dirty="0"/>
              <a:t>audio</a:t>
            </a:r>
            <a:r>
              <a:rPr lang="zh-CN" altLang="en-US" dirty="0" smtClean="0"/>
              <a:t>标签。播放视频</a:t>
            </a:r>
            <a:endParaRPr lang="en-US" altLang="zh-CN" dirty="0"/>
          </a:p>
          <a:p>
            <a:pPr marL="109728" indent="0">
              <a:buNone/>
            </a:pPr>
            <a:r>
              <a:rPr lang="en-US" altLang="zh-CN" dirty="0" smtClean="0"/>
              <a:t>&lt;/</a:t>
            </a:r>
            <a:r>
              <a:rPr lang="en-US" altLang="zh-CN" dirty="0"/>
              <a:t> video </a:t>
            </a:r>
            <a:r>
              <a:rPr lang="en-US" altLang="zh-CN" dirty="0" smtClean="0"/>
              <a:t>&gt;</a:t>
            </a:r>
            <a:endParaRPr lang="zh-CN" altLang="en-US" dirty="0"/>
          </a:p>
        </p:txBody>
      </p:sp>
      <p:sp>
        <p:nvSpPr>
          <p:cNvPr id="7" name="矩形 6"/>
          <p:cNvSpPr/>
          <p:nvPr/>
        </p:nvSpPr>
        <p:spPr>
          <a:xfrm>
            <a:off x="1259632" y="4653136"/>
            <a:ext cx="6984776" cy="16561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a:t>&lt; </a:t>
            </a:r>
            <a:r>
              <a:rPr lang="en-US" altLang="zh-CN" dirty="0" smtClean="0"/>
              <a:t>audio controls="controls"  &gt;</a:t>
            </a:r>
            <a:endParaRPr lang="en-US" altLang="zh-CN" dirty="0"/>
          </a:p>
          <a:p>
            <a:pPr marL="109728" indent="0">
              <a:buNone/>
            </a:pPr>
            <a:r>
              <a:rPr lang="en-US" altLang="zh-CN" dirty="0"/>
              <a:t>	</a:t>
            </a:r>
            <a:r>
              <a:rPr lang="en-US" altLang="zh-CN" dirty="0" smtClean="0"/>
              <a:t>&lt;source </a:t>
            </a:r>
            <a:r>
              <a:rPr lang="en-US" altLang="zh-CN" dirty="0" err="1" smtClean="0"/>
              <a:t>src</a:t>
            </a:r>
            <a:r>
              <a:rPr lang="en-US" altLang="zh-CN" dirty="0" smtClean="0"/>
              <a:t>="happy.MP3"</a:t>
            </a:r>
            <a:r>
              <a:rPr lang="zh-CN" altLang="en-US" dirty="0" smtClean="0"/>
              <a:t> </a:t>
            </a:r>
            <a:r>
              <a:rPr lang="en-US" altLang="zh-CN" dirty="0" smtClean="0"/>
              <a:t>type="video/mpeg" &gt;</a:t>
            </a:r>
          </a:p>
          <a:p>
            <a:pPr marL="109728"/>
            <a:r>
              <a:rPr lang="en-US" altLang="zh-CN" dirty="0"/>
              <a:t>	&lt;source </a:t>
            </a:r>
            <a:r>
              <a:rPr lang="en-US" altLang="zh-CN" dirty="0" err="1"/>
              <a:t>src</a:t>
            </a:r>
            <a:r>
              <a:rPr lang="en-US" altLang="zh-CN" dirty="0" smtClean="0"/>
              <a:t>="happy.ogg"</a:t>
            </a:r>
            <a:r>
              <a:rPr lang="zh-CN" altLang="en-US" dirty="0" smtClean="0"/>
              <a:t> </a:t>
            </a:r>
            <a:r>
              <a:rPr lang="en-US" altLang="zh-CN" dirty="0"/>
              <a:t>type</a:t>
            </a:r>
            <a:r>
              <a:rPr lang="en-US" altLang="zh-CN" dirty="0" smtClean="0"/>
              <a:t>="video/</a:t>
            </a:r>
            <a:r>
              <a:rPr lang="en-US" altLang="zh-CN" dirty="0" err="1" smtClean="0"/>
              <a:t>ogg</a:t>
            </a:r>
            <a:r>
              <a:rPr lang="en-US" altLang="zh-CN" dirty="0" smtClean="0"/>
              <a:t>" &gt;</a:t>
            </a:r>
          </a:p>
          <a:p>
            <a:pPr marL="109728"/>
            <a:r>
              <a:rPr lang="en-US" altLang="zh-CN" dirty="0"/>
              <a:t>	</a:t>
            </a:r>
            <a:r>
              <a:rPr lang="zh-CN" altLang="en-US" dirty="0"/>
              <a:t>您的浏览器暂不支持</a:t>
            </a:r>
            <a:r>
              <a:rPr lang="en-US" altLang="zh-CN" dirty="0"/>
              <a:t>audio</a:t>
            </a:r>
            <a:r>
              <a:rPr lang="zh-CN" altLang="en-US" dirty="0"/>
              <a:t>标签。播放</a:t>
            </a:r>
            <a:r>
              <a:rPr lang="zh-CN" altLang="en-US" dirty="0" smtClean="0"/>
              <a:t>视频</a:t>
            </a:r>
            <a:endParaRPr lang="en-US" altLang="zh-CN" dirty="0"/>
          </a:p>
          <a:p>
            <a:pPr marL="109728" indent="0">
              <a:buNone/>
            </a:pPr>
            <a:r>
              <a:rPr lang="en-US" altLang="zh-CN" dirty="0"/>
              <a:t>&lt;/ </a:t>
            </a:r>
            <a:r>
              <a:rPr lang="en-US" altLang="zh-CN" dirty="0" smtClean="0"/>
              <a:t>audio&gt;</a:t>
            </a:r>
            <a:endParaRPr lang="zh-CN" altLang="en-US" dirty="0"/>
          </a:p>
        </p:txBody>
      </p:sp>
    </p:spTree>
    <p:extLst>
      <p:ext uri="{BB962C8B-B14F-4D97-AF65-F5344CB8AC3E}">
        <p14:creationId xmlns:p14="http://schemas.microsoft.com/office/powerpoint/2010/main" xmlns="" val="26364351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audio</a:t>
            </a:r>
            <a:r>
              <a:rPr lang="zh-CN" altLang="en-US" dirty="0" smtClean="0"/>
              <a:t>的</a:t>
            </a:r>
            <a:r>
              <a:rPr lang="zh-CN" altLang="en-US" dirty="0"/>
              <a:t>常见属性</a:t>
            </a:r>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78058234"/>
              </p:ext>
            </p:extLst>
          </p:nvPr>
        </p:nvGraphicFramePr>
        <p:xfrm>
          <a:off x="428596" y="2357430"/>
          <a:ext cx="8229600" cy="3307080"/>
        </p:xfrm>
        <a:graphic>
          <a:graphicData uri="http://schemas.openxmlformats.org/drawingml/2006/table">
            <a:tbl>
              <a:tblPr firstRow="1" bandRow="1">
                <a:tableStyleId>{5C22544A-7EE6-4342-B048-85BDC9FD1C3A}</a:tableStyleId>
              </a:tblPr>
              <a:tblGrid>
                <a:gridCol w="1522512"/>
                <a:gridCol w="1512168"/>
                <a:gridCol w="5194920"/>
              </a:tblGrid>
              <a:tr h="370840">
                <a:tc>
                  <a:txBody>
                    <a:bodyPr/>
                    <a:lstStyle/>
                    <a:p>
                      <a:r>
                        <a:rPr lang="zh-CN" altLang="en-US" dirty="0">
                          <a:effectLst/>
                        </a:rPr>
                        <a:t>属性</a:t>
                      </a:r>
                    </a:p>
                  </a:txBody>
                  <a:tcPr anchor="ctr"/>
                </a:tc>
                <a:tc>
                  <a:txBody>
                    <a:bodyPr/>
                    <a:lstStyle/>
                    <a:p>
                      <a:r>
                        <a:rPr lang="zh-CN" altLang="en-US"/>
                        <a:t>值</a:t>
                      </a:r>
                    </a:p>
                  </a:txBody>
                  <a:tcPr anchor="ctr"/>
                </a:tc>
                <a:tc>
                  <a:txBody>
                    <a:bodyPr/>
                    <a:lstStyle/>
                    <a:p>
                      <a:r>
                        <a:rPr lang="zh-CN" altLang="en-US" dirty="0"/>
                        <a:t>描述</a:t>
                      </a:r>
                    </a:p>
                  </a:txBody>
                  <a:tcPr anchor="ctr"/>
                </a:tc>
              </a:tr>
              <a:tr h="370840">
                <a:tc>
                  <a:txBody>
                    <a:bodyPr/>
                    <a:lstStyle/>
                    <a:p>
                      <a:r>
                        <a:rPr kumimoji="0" lang="en-US" altLang="zh-CN" kern="1200" dirty="0" err="1" smtClean="0">
                          <a:solidFill>
                            <a:schemeClr val="dk1"/>
                          </a:solidFill>
                          <a:latin typeface="+mn-lt"/>
                          <a:ea typeface="+mn-ea"/>
                          <a:cs typeface="+mn-cs"/>
                        </a:rPr>
                        <a:t>autoplay</a:t>
                      </a:r>
                      <a:endParaRPr kumimoji="0" lang="en-US" kern="1200" dirty="0">
                        <a:solidFill>
                          <a:schemeClr val="dk1"/>
                        </a:solidFill>
                        <a:latin typeface="+mn-lt"/>
                        <a:ea typeface="+mn-ea"/>
                        <a:cs typeface="+mn-cs"/>
                      </a:endParaRPr>
                    </a:p>
                  </a:txBody>
                  <a:tcPr anchor="ctr"/>
                </a:tc>
                <a:tc>
                  <a:txBody>
                    <a:bodyPr/>
                    <a:lstStyle/>
                    <a:p>
                      <a:r>
                        <a:rPr lang="en-US" dirty="0" err="1"/>
                        <a:t>autoplay</a:t>
                      </a:r>
                      <a:endParaRPr lang="en-US" dirty="0"/>
                    </a:p>
                  </a:txBody>
                  <a:tcPr anchor="ctr"/>
                </a:tc>
                <a:tc>
                  <a:txBody>
                    <a:bodyPr/>
                    <a:lstStyle/>
                    <a:p>
                      <a:r>
                        <a:rPr lang="zh-CN" altLang="en-US" dirty="0"/>
                        <a:t>如果出现该</a:t>
                      </a:r>
                      <a:r>
                        <a:rPr lang="zh-CN" altLang="en-US" dirty="0" smtClean="0"/>
                        <a:t>属性，</a:t>
                      </a:r>
                      <a:r>
                        <a:rPr lang="zh-CN" altLang="en-US" dirty="0"/>
                        <a:t>则音频在就绪后马上播放。</a:t>
                      </a:r>
                    </a:p>
                  </a:txBody>
                  <a:tcPr anchor="ctr"/>
                </a:tc>
              </a:tr>
              <a:tr h="370840">
                <a:tc>
                  <a:txBody>
                    <a:bodyPr/>
                    <a:lstStyle/>
                    <a:p>
                      <a:r>
                        <a:rPr kumimoji="0" lang="en-US" kern="1200" dirty="0">
                          <a:solidFill>
                            <a:schemeClr val="dk1"/>
                          </a:solidFill>
                          <a:latin typeface="+mn-lt"/>
                          <a:ea typeface="+mn-ea"/>
                          <a:cs typeface="+mn-cs"/>
                        </a:rPr>
                        <a:t>controls</a:t>
                      </a:r>
                    </a:p>
                  </a:txBody>
                  <a:tcPr anchor="ctr"/>
                </a:tc>
                <a:tc>
                  <a:txBody>
                    <a:bodyPr/>
                    <a:lstStyle/>
                    <a:p>
                      <a:r>
                        <a:rPr lang="en-US" dirty="0"/>
                        <a:t>controls</a:t>
                      </a:r>
                    </a:p>
                  </a:txBody>
                  <a:tcPr anchor="ctr"/>
                </a:tc>
                <a:tc>
                  <a:txBody>
                    <a:bodyPr/>
                    <a:lstStyle/>
                    <a:p>
                      <a:r>
                        <a:rPr lang="zh-CN" altLang="en-US"/>
                        <a:t>如果出现该属性，则向用户显示控件，比如播放按钮。</a:t>
                      </a:r>
                    </a:p>
                  </a:txBody>
                  <a:tcPr anchor="ctr"/>
                </a:tc>
              </a:tr>
              <a:tr h="370840">
                <a:tc>
                  <a:txBody>
                    <a:bodyPr/>
                    <a:lstStyle/>
                    <a:p>
                      <a:r>
                        <a:rPr kumimoji="0" lang="en-US" kern="1200" dirty="0">
                          <a:solidFill>
                            <a:schemeClr val="dk1"/>
                          </a:solidFill>
                          <a:latin typeface="+mn-lt"/>
                          <a:ea typeface="+mn-ea"/>
                          <a:cs typeface="+mn-cs"/>
                        </a:rPr>
                        <a:t>loop</a:t>
                      </a:r>
                    </a:p>
                  </a:txBody>
                  <a:tcPr anchor="ctr"/>
                </a:tc>
                <a:tc>
                  <a:txBody>
                    <a:bodyPr/>
                    <a:lstStyle/>
                    <a:p>
                      <a:r>
                        <a:rPr lang="en-US"/>
                        <a:t>loop</a:t>
                      </a:r>
                    </a:p>
                  </a:txBody>
                  <a:tcPr anchor="ctr"/>
                </a:tc>
                <a:tc>
                  <a:txBody>
                    <a:bodyPr/>
                    <a:lstStyle/>
                    <a:p>
                      <a:r>
                        <a:rPr lang="zh-CN" altLang="en-US"/>
                        <a:t>如果出现该属性，则每当音频结束时重新开始播放。</a:t>
                      </a:r>
                    </a:p>
                  </a:txBody>
                  <a:tcPr anchor="ctr"/>
                </a:tc>
              </a:tr>
              <a:tr h="370840">
                <a:tc>
                  <a:txBody>
                    <a:bodyPr/>
                    <a:lstStyle/>
                    <a:p>
                      <a:r>
                        <a:rPr kumimoji="0" lang="en-US" kern="1200" dirty="0">
                          <a:solidFill>
                            <a:schemeClr val="dk1"/>
                          </a:solidFill>
                          <a:latin typeface="+mn-lt"/>
                          <a:ea typeface="+mn-ea"/>
                          <a:cs typeface="+mn-cs"/>
                        </a:rPr>
                        <a:t>preload</a:t>
                      </a:r>
                    </a:p>
                  </a:txBody>
                  <a:tcPr anchor="ctr"/>
                </a:tc>
                <a:tc>
                  <a:txBody>
                    <a:bodyPr/>
                    <a:lstStyle/>
                    <a:p>
                      <a:r>
                        <a:rPr lang="en-US"/>
                        <a:t>preload</a:t>
                      </a:r>
                    </a:p>
                  </a:txBody>
                  <a:tcPr anchor="ctr"/>
                </a:tc>
                <a:tc>
                  <a:txBody>
                    <a:bodyPr/>
                    <a:lstStyle/>
                    <a:p>
                      <a:r>
                        <a:rPr lang="zh-CN" altLang="en-US" dirty="0"/>
                        <a:t>如果出现该属性，则音频在页面加载时进行加载，并预备播放。</a:t>
                      </a:r>
                    </a:p>
                    <a:p>
                      <a:r>
                        <a:rPr lang="zh-CN" altLang="en-US" dirty="0"/>
                        <a:t>如果使用 </a:t>
                      </a:r>
                      <a:r>
                        <a:rPr lang="en-US" altLang="zh-CN" dirty="0" smtClean="0"/>
                        <a:t>"</a:t>
                      </a:r>
                      <a:r>
                        <a:rPr lang="en-US" altLang="zh-CN" dirty="0" err="1" smtClean="0"/>
                        <a:t>autoplay</a:t>
                      </a:r>
                      <a:r>
                        <a:rPr lang="en-US" altLang="zh-CN" dirty="0" smtClean="0"/>
                        <a:t>"</a:t>
                      </a:r>
                      <a:r>
                        <a:rPr lang="zh-CN" altLang="en-US" dirty="0" smtClean="0"/>
                        <a:t>，</a:t>
                      </a:r>
                      <a:r>
                        <a:rPr lang="zh-CN" altLang="en-US" dirty="0"/>
                        <a:t>则忽略该属性。</a:t>
                      </a:r>
                    </a:p>
                  </a:txBody>
                  <a:tcPr anchor="ctr"/>
                </a:tc>
              </a:tr>
              <a:tr h="370840">
                <a:tc>
                  <a:txBody>
                    <a:bodyPr/>
                    <a:lstStyle/>
                    <a:p>
                      <a:r>
                        <a:rPr kumimoji="0" lang="en-US" kern="1200" dirty="0" err="1">
                          <a:solidFill>
                            <a:schemeClr val="dk1"/>
                          </a:solidFill>
                          <a:latin typeface="+mn-lt"/>
                          <a:ea typeface="+mn-ea"/>
                          <a:cs typeface="+mn-cs"/>
                        </a:rPr>
                        <a:t>src</a:t>
                      </a:r>
                      <a:endParaRPr kumimoji="0" lang="en-US" kern="1200" dirty="0">
                        <a:solidFill>
                          <a:schemeClr val="dk1"/>
                        </a:solidFill>
                        <a:latin typeface="+mn-lt"/>
                        <a:ea typeface="+mn-ea"/>
                        <a:cs typeface="+mn-cs"/>
                      </a:endParaRPr>
                    </a:p>
                  </a:txBody>
                  <a:tcPr anchor="ctr"/>
                </a:tc>
                <a:tc>
                  <a:txBody>
                    <a:bodyPr/>
                    <a:lstStyle/>
                    <a:p>
                      <a:r>
                        <a:rPr lang="en-US" i="1" dirty="0" err="1"/>
                        <a:t>url</a:t>
                      </a:r>
                      <a:endParaRPr lang="en-US" dirty="0"/>
                    </a:p>
                  </a:txBody>
                  <a:tcPr anchor="ctr"/>
                </a:tc>
                <a:tc>
                  <a:txBody>
                    <a:bodyPr/>
                    <a:lstStyle/>
                    <a:p>
                      <a:r>
                        <a:rPr lang="zh-CN" altLang="en-US" dirty="0"/>
                        <a:t>要播放的音频的 </a:t>
                      </a:r>
                      <a:r>
                        <a:rPr lang="en-US" altLang="zh-CN" dirty="0"/>
                        <a:t>URL</a:t>
                      </a:r>
                      <a:r>
                        <a:rPr lang="zh-CN" altLang="en-US" dirty="0"/>
                        <a:t>。</a:t>
                      </a:r>
                    </a:p>
                  </a:txBody>
                  <a:tcPr anchor="ctr"/>
                </a:tc>
              </a:tr>
            </a:tbl>
          </a:graphicData>
        </a:graphic>
      </p:graphicFrame>
    </p:spTree>
    <p:extLst>
      <p:ext uri="{BB962C8B-B14F-4D97-AF65-F5344CB8AC3E}">
        <p14:creationId xmlns:p14="http://schemas.microsoft.com/office/powerpoint/2010/main" xmlns="" val="180993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609600" y="1772816"/>
            <a:ext cx="7772400" cy="1362075"/>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5000" dirty="0" smtClean="0">
                <a:solidFill>
                  <a:schemeClr val="accent1">
                    <a:lumMod val="60000"/>
                    <a:lumOff val="40000"/>
                  </a:schemeClr>
                </a:solidFill>
                <a:latin typeface="+mj-lt"/>
                <a:ea typeface="+mj-ea"/>
                <a:cs typeface="+mj-cs"/>
              </a:rPr>
              <a:t>四</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a:t>
            </a:r>
            <a:r>
              <a:rPr kumimoji="0" lang="en-US" altLang="zh-CN" sz="5000" b="0" i="0" u="none" strike="noStrike" kern="1200" cap="none" spc="0" normalizeH="0" noProof="0" dirty="0" smtClean="0">
                <a:ln>
                  <a:noFill/>
                </a:ln>
                <a:solidFill>
                  <a:schemeClr val="accent1">
                    <a:lumMod val="60000"/>
                    <a:lumOff val="40000"/>
                  </a:schemeClr>
                </a:solidFill>
                <a:effectLst/>
                <a:uLnTx/>
                <a:uFillTx/>
                <a:latin typeface="+mj-lt"/>
                <a:ea typeface="+mj-ea"/>
                <a:cs typeface="+mj-cs"/>
              </a:rPr>
              <a:t> </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HTML5</a:t>
            </a:r>
            <a:r>
              <a:rPr kumimoji="0" lang="zh-CN" altLang="en-US"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音</a:t>
            </a:r>
            <a:r>
              <a:rPr kumimoji="0" lang="en-US" altLang="zh-CN"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a:t>
            </a:r>
            <a:r>
              <a:rPr kumimoji="0" lang="zh-CN" altLang="en-US" sz="5000" b="0" i="0" u="none" strike="noStrike" kern="1200" cap="none" spc="0" normalizeH="0" baseline="0" noProof="0" dirty="0" smtClean="0">
                <a:ln>
                  <a:noFill/>
                </a:ln>
                <a:solidFill>
                  <a:schemeClr val="accent1">
                    <a:lumMod val="60000"/>
                    <a:lumOff val="40000"/>
                  </a:schemeClr>
                </a:solidFill>
                <a:effectLst/>
                <a:uLnTx/>
                <a:uFillTx/>
                <a:latin typeface="+mj-lt"/>
                <a:ea typeface="+mj-ea"/>
                <a:cs typeface="+mj-cs"/>
              </a:rPr>
              <a:t>视频标签详解</a:t>
            </a:r>
            <a:endParaRPr kumimoji="0" lang="zh-CN" altLang="en-US" sz="5000" b="0" i="0" u="none" strike="noStrike" kern="1200" cap="none" spc="0" normalizeH="0" baseline="0" noProof="0" dirty="0">
              <a:ln>
                <a:noFill/>
              </a:ln>
              <a:solidFill>
                <a:schemeClr val="accent1">
                  <a:lumMod val="60000"/>
                  <a:lumOff val="40000"/>
                </a:schemeClr>
              </a:solidFill>
              <a:effectLst/>
              <a:uLnTx/>
              <a:uFillTx/>
              <a:latin typeface="+mj-lt"/>
              <a:ea typeface="+mj-ea"/>
              <a:cs typeface="+mj-cs"/>
            </a:endParaRPr>
          </a:p>
        </p:txBody>
      </p:sp>
    </p:spTree>
    <p:extLst>
      <p:ext uri="{BB962C8B-B14F-4D97-AF65-F5344CB8AC3E}">
        <p14:creationId xmlns:p14="http://schemas.microsoft.com/office/powerpoint/2010/main" xmlns="" val="211926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en-US" altLang="zh-CN" dirty="0" smtClean="0"/>
              <a:t>Canvas</a:t>
            </a:r>
            <a:r>
              <a:rPr lang="zh-CN" altLang="en-US" dirty="0" smtClean="0"/>
              <a:t>的使用</a:t>
            </a:r>
            <a:endParaRPr lang="zh-CN" altLang="en-US" dirty="0"/>
          </a:p>
        </p:txBody>
      </p:sp>
      <p:sp>
        <p:nvSpPr>
          <p:cNvPr id="9" name="矩形 8"/>
          <p:cNvSpPr/>
          <p:nvPr/>
        </p:nvSpPr>
        <p:spPr>
          <a:xfrm>
            <a:off x="971600" y="2636912"/>
            <a:ext cx="7056784" cy="151216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altLang="zh-CN" dirty="0" smtClean="0"/>
              <a:t>&lt;canvas id="canvas"  height="300" width="300"&gt;</a:t>
            </a:r>
          </a:p>
          <a:p>
            <a:r>
              <a:rPr lang="en-US" altLang="zh-CN" dirty="0"/>
              <a:t>	</a:t>
            </a:r>
            <a:r>
              <a:rPr lang="zh-CN" altLang="en-US" dirty="0" smtClean="0"/>
              <a:t>您的浏览器不支持</a:t>
            </a:r>
            <a:r>
              <a:rPr lang="en-US" altLang="zh-CN" dirty="0" smtClean="0"/>
              <a:t>canvas</a:t>
            </a:r>
            <a:r>
              <a:rPr lang="zh-CN" altLang="en-US" dirty="0" smtClean="0"/>
              <a:t>标签</a:t>
            </a:r>
            <a:endParaRPr lang="en-US" altLang="zh-CN" dirty="0" smtClean="0"/>
          </a:p>
          <a:p>
            <a:r>
              <a:rPr lang="en-US" altLang="zh-CN" dirty="0" smtClean="0"/>
              <a:t>&lt;/canvas&gt;</a:t>
            </a:r>
            <a:endParaRPr lang="en-US" altLang="zh-CN" dirty="0"/>
          </a:p>
        </p:txBody>
      </p:sp>
      <p:sp>
        <p:nvSpPr>
          <p:cNvPr id="10" name="TextBox 9"/>
          <p:cNvSpPr txBox="1"/>
          <p:nvPr/>
        </p:nvSpPr>
        <p:spPr>
          <a:xfrm>
            <a:off x="827584" y="4869160"/>
            <a:ext cx="7568097" cy="923330"/>
          </a:xfrm>
          <a:prstGeom prst="rect">
            <a:avLst/>
          </a:prstGeom>
          <a:noFill/>
        </p:spPr>
        <p:txBody>
          <a:bodyPr wrap="none" rtlCol="0">
            <a:spAutoFit/>
          </a:bodyPr>
          <a:lstStyle/>
          <a:p>
            <a:r>
              <a:rPr lang="en-US" altLang="zh-CN" dirty="0"/>
              <a:t>canvas</a:t>
            </a:r>
            <a:r>
              <a:rPr lang="zh-CN" altLang="en-US" dirty="0" smtClean="0"/>
              <a:t>标签在页面中只显示一个设定背景色的画布，如果要产生新内容或</a:t>
            </a:r>
            <a:endParaRPr lang="en-US" altLang="zh-CN" dirty="0" smtClean="0"/>
          </a:p>
          <a:p>
            <a:r>
              <a:rPr lang="zh-CN" altLang="en-US" dirty="0" smtClean="0"/>
              <a:t>者进行画图操作，需要借助</a:t>
            </a:r>
            <a:r>
              <a:rPr lang="en-US" altLang="zh-CN" dirty="0" smtClean="0"/>
              <a:t>canvas API(HTML5</a:t>
            </a:r>
            <a:r>
              <a:rPr lang="zh-CN" altLang="en-US" dirty="0" smtClean="0"/>
              <a:t>的内置对</a:t>
            </a:r>
            <a:r>
              <a:rPr lang="en-US" altLang="zh-CN" dirty="0" smtClean="0"/>
              <a:t>context </a:t>
            </a:r>
            <a:r>
              <a:rPr lang="zh-CN" altLang="en-US" dirty="0"/>
              <a:t>对象</a:t>
            </a:r>
            <a:r>
              <a:rPr lang="en-US" altLang="zh-CN" dirty="0" smtClean="0"/>
              <a:t>)</a:t>
            </a:r>
            <a:r>
              <a:rPr lang="zh-CN" altLang="en-US" dirty="0" smtClean="0"/>
              <a:t>和</a:t>
            </a:r>
            <a:endParaRPr lang="en-US" altLang="zh-CN" dirty="0" smtClean="0"/>
          </a:p>
          <a:p>
            <a:r>
              <a:rPr lang="en-US" altLang="zh-CN" dirty="0" err="1" smtClean="0"/>
              <a:t>javascript</a:t>
            </a:r>
            <a:r>
              <a:rPr lang="zh-CN" altLang="en-US" dirty="0" smtClean="0"/>
              <a:t>操作实现画图或者其他图像操作</a:t>
            </a:r>
            <a:endParaRPr lang="zh-CN" altLang="en-US" dirty="0"/>
          </a:p>
        </p:txBody>
      </p:sp>
    </p:spTree>
    <p:extLst>
      <p:ext uri="{BB962C8B-B14F-4D97-AF65-F5344CB8AC3E}">
        <p14:creationId xmlns="" xmlns:p14="http://schemas.microsoft.com/office/powerpoint/2010/main" val="3606853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canvas</a:t>
            </a:r>
            <a:r>
              <a:rPr lang="zh-CN" altLang="en-US" dirty="0" smtClean="0"/>
              <a:t>的</a:t>
            </a:r>
            <a:r>
              <a:rPr lang="zh-CN" altLang="en-US" dirty="0"/>
              <a:t>常见属性</a:t>
            </a:r>
          </a:p>
        </p:txBody>
      </p:sp>
      <p:graphicFrame>
        <p:nvGraphicFramePr>
          <p:cNvPr id="4" name="表格 3"/>
          <p:cNvGraphicFramePr>
            <a:graphicFrameLocks noGrp="1"/>
          </p:cNvGraphicFramePr>
          <p:nvPr>
            <p:extLst>
              <p:ext uri="{D42A27DB-BD31-4B8C-83A1-F6EECF244321}">
                <p14:modId xmlns="" xmlns:p14="http://schemas.microsoft.com/office/powerpoint/2010/main" val="2250988162"/>
              </p:ext>
            </p:extLst>
          </p:nvPr>
        </p:nvGraphicFramePr>
        <p:xfrm>
          <a:off x="899592" y="2636912"/>
          <a:ext cx="7416825" cy="1440159"/>
        </p:xfrm>
        <a:graphic>
          <a:graphicData uri="http://schemas.openxmlformats.org/drawingml/2006/table">
            <a:tbl>
              <a:tblPr firstRow="1" bandRow="1">
                <a:tableStyleId>{5C22544A-7EE6-4342-B048-85BDC9FD1C3A}</a:tableStyleId>
              </a:tblPr>
              <a:tblGrid>
                <a:gridCol w="2472275"/>
                <a:gridCol w="2472275"/>
                <a:gridCol w="2472275"/>
              </a:tblGrid>
              <a:tr h="480053">
                <a:tc>
                  <a:txBody>
                    <a:bodyPr/>
                    <a:lstStyle/>
                    <a:p>
                      <a:r>
                        <a:rPr lang="zh-CN" altLang="en-US" dirty="0"/>
                        <a:t>属性</a:t>
                      </a:r>
                    </a:p>
                  </a:txBody>
                  <a:tcPr anchor="ctr"/>
                </a:tc>
                <a:tc>
                  <a:txBody>
                    <a:bodyPr/>
                    <a:lstStyle/>
                    <a:p>
                      <a:r>
                        <a:rPr lang="zh-CN" altLang="en-US" dirty="0"/>
                        <a:t>值</a:t>
                      </a:r>
                    </a:p>
                  </a:txBody>
                  <a:tcPr anchor="ctr"/>
                </a:tc>
                <a:tc>
                  <a:txBody>
                    <a:bodyPr/>
                    <a:lstStyle/>
                    <a:p>
                      <a:r>
                        <a:rPr lang="zh-CN" altLang="en-US"/>
                        <a:t>描述</a:t>
                      </a:r>
                    </a:p>
                  </a:txBody>
                  <a:tcPr anchor="ctr"/>
                </a:tc>
              </a:tr>
              <a:tr h="480053">
                <a:tc>
                  <a:txBody>
                    <a:bodyPr/>
                    <a:lstStyle/>
                    <a:p>
                      <a:r>
                        <a:rPr lang="en-US" dirty="0">
                          <a:hlinkClick r:id="" action="ppaction://hlinkfile"/>
                        </a:rPr>
                        <a:t>height</a:t>
                      </a:r>
                      <a:endParaRPr lang="en-US" dirty="0"/>
                    </a:p>
                  </a:txBody>
                  <a:tcPr anchor="ctr"/>
                </a:tc>
                <a:tc>
                  <a:txBody>
                    <a:bodyPr/>
                    <a:lstStyle/>
                    <a:p>
                      <a:r>
                        <a:rPr lang="en-US" i="1"/>
                        <a:t>pixels</a:t>
                      </a:r>
                      <a:endParaRPr lang="en-US"/>
                    </a:p>
                  </a:txBody>
                  <a:tcPr anchor="ctr"/>
                </a:tc>
                <a:tc>
                  <a:txBody>
                    <a:bodyPr/>
                    <a:lstStyle/>
                    <a:p>
                      <a:r>
                        <a:rPr lang="zh-CN" altLang="en-US"/>
                        <a:t>设置 </a:t>
                      </a:r>
                      <a:r>
                        <a:rPr lang="en-US"/>
                        <a:t>canvas </a:t>
                      </a:r>
                      <a:r>
                        <a:rPr lang="zh-CN" altLang="en-US"/>
                        <a:t>的高度。</a:t>
                      </a:r>
                    </a:p>
                  </a:txBody>
                  <a:tcPr anchor="ctr"/>
                </a:tc>
              </a:tr>
              <a:tr h="480053">
                <a:tc>
                  <a:txBody>
                    <a:bodyPr/>
                    <a:lstStyle/>
                    <a:p>
                      <a:r>
                        <a:rPr lang="en-US" dirty="0">
                          <a:hlinkClick r:id="" action="ppaction://hlinkfile"/>
                        </a:rPr>
                        <a:t>width</a:t>
                      </a:r>
                      <a:endParaRPr lang="en-US" dirty="0"/>
                    </a:p>
                  </a:txBody>
                  <a:tcPr anchor="ctr"/>
                </a:tc>
                <a:tc>
                  <a:txBody>
                    <a:bodyPr/>
                    <a:lstStyle/>
                    <a:p>
                      <a:r>
                        <a:rPr lang="en-US" i="1"/>
                        <a:t>pixels</a:t>
                      </a:r>
                      <a:endParaRPr lang="en-US"/>
                    </a:p>
                  </a:txBody>
                  <a:tcPr anchor="ctr"/>
                </a:tc>
                <a:tc>
                  <a:txBody>
                    <a:bodyPr/>
                    <a:lstStyle/>
                    <a:p>
                      <a:r>
                        <a:rPr lang="zh-CN" altLang="en-US" dirty="0"/>
                        <a:t>设置 </a:t>
                      </a:r>
                      <a:r>
                        <a:rPr lang="en-US" altLang="zh-CN" dirty="0"/>
                        <a:t>canvas </a:t>
                      </a:r>
                      <a:r>
                        <a:rPr lang="zh-CN" altLang="en-US" dirty="0"/>
                        <a:t>的宽度。</a:t>
                      </a:r>
                    </a:p>
                  </a:txBody>
                  <a:tcPr anchor="ctr"/>
                </a:tc>
              </a:tr>
            </a:tbl>
          </a:graphicData>
        </a:graphic>
      </p:graphicFrame>
    </p:spTree>
    <p:extLst>
      <p:ext uri="{BB962C8B-B14F-4D97-AF65-F5344CB8AC3E}">
        <p14:creationId xmlns="" xmlns:p14="http://schemas.microsoft.com/office/powerpoint/2010/main" val="133005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en-US" altLang="zh-CN" dirty="0" smtClean="0">
                <a:solidFill>
                  <a:srgbClr val="FF0000"/>
                </a:solidFill>
              </a:rPr>
              <a:t>canvas</a:t>
            </a:r>
            <a:r>
              <a:rPr lang="zh-CN" altLang="en-US" dirty="0" smtClean="0">
                <a:solidFill>
                  <a:srgbClr val="FF0000"/>
                </a:solidFill>
              </a:rPr>
              <a:t>主要属性和方法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2657308420"/>
              </p:ext>
            </p:extLst>
          </p:nvPr>
        </p:nvGraphicFramePr>
        <p:xfrm>
          <a:off x="683568" y="2654920"/>
          <a:ext cx="7992888" cy="222504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方法</a:t>
                      </a:r>
                    </a:p>
                  </a:txBody>
                  <a:tcPr anchor="ctr"/>
                </a:tc>
                <a:tc>
                  <a:txBody>
                    <a:bodyPr/>
                    <a:lstStyle/>
                    <a:p>
                      <a:r>
                        <a:rPr lang="zh-CN" altLang="en-US">
                          <a:effectLst/>
                        </a:rPr>
                        <a:t>描述</a:t>
                      </a:r>
                    </a:p>
                  </a:txBody>
                  <a:tcPr anchor="ctr"/>
                </a:tc>
              </a:tr>
              <a:tr h="370840">
                <a:tc>
                  <a:txBody>
                    <a:bodyPr/>
                    <a:lstStyle/>
                    <a:p>
                      <a:r>
                        <a:rPr lang="en-US">
                          <a:effectLst/>
                        </a:rPr>
                        <a:t>save()</a:t>
                      </a:r>
                    </a:p>
                  </a:txBody>
                  <a:tcPr anchor="ctr"/>
                </a:tc>
                <a:tc>
                  <a:txBody>
                    <a:bodyPr/>
                    <a:lstStyle/>
                    <a:p>
                      <a:r>
                        <a:rPr lang="zh-CN" altLang="en-US" dirty="0">
                          <a:effectLst/>
                        </a:rPr>
                        <a:t>保存当前环境的状态</a:t>
                      </a:r>
                    </a:p>
                  </a:txBody>
                  <a:tcPr anchor="ctr"/>
                </a:tc>
              </a:tr>
              <a:tr h="370840">
                <a:tc>
                  <a:txBody>
                    <a:bodyPr/>
                    <a:lstStyle/>
                    <a:p>
                      <a:r>
                        <a:rPr lang="en-US" dirty="0">
                          <a:effectLst/>
                        </a:rPr>
                        <a:t>restore()</a:t>
                      </a:r>
                    </a:p>
                  </a:txBody>
                  <a:tcPr anchor="ctr"/>
                </a:tc>
                <a:tc>
                  <a:txBody>
                    <a:bodyPr/>
                    <a:lstStyle/>
                    <a:p>
                      <a:r>
                        <a:rPr lang="zh-CN" altLang="en-US" dirty="0">
                          <a:effectLst/>
                        </a:rPr>
                        <a:t>返回之前保存过的路径状态和属性</a:t>
                      </a:r>
                    </a:p>
                  </a:txBody>
                  <a:tcPr anchor="ctr"/>
                </a:tc>
              </a:tr>
              <a:tr h="370840">
                <a:tc>
                  <a:txBody>
                    <a:bodyPr/>
                    <a:lstStyle/>
                    <a:p>
                      <a:r>
                        <a:rPr lang="en-US">
                          <a:effectLst/>
                        </a:rPr>
                        <a:t>createEvent()</a:t>
                      </a:r>
                    </a:p>
                  </a:txBody>
                  <a:tcPr anchor="ctr"/>
                </a:tc>
                <a:tc>
                  <a:txBody>
                    <a:bodyPr/>
                    <a:lstStyle/>
                    <a:p>
                      <a:endParaRPr lang="zh-CN" altLang="en-US" dirty="0">
                        <a:effectLst/>
                      </a:endParaRPr>
                    </a:p>
                  </a:txBody>
                  <a:tcPr anchor="ctr"/>
                </a:tc>
              </a:tr>
              <a:tr h="370840">
                <a:tc>
                  <a:txBody>
                    <a:bodyPr/>
                    <a:lstStyle/>
                    <a:p>
                      <a:r>
                        <a:rPr lang="en-US" b="1" dirty="0" err="1">
                          <a:solidFill>
                            <a:srgbClr val="FF0000"/>
                          </a:solidFill>
                          <a:effectLst/>
                        </a:rPr>
                        <a:t>getContext</a:t>
                      </a:r>
                      <a:r>
                        <a:rPr lang="en-US" b="1" dirty="0">
                          <a:solidFill>
                            <a:srgbClr val="FF0000"/>
                          </a:solidFill>
                          <a:effectLst/>
                        </a:rPr>
                        <a:t>()</a:t>
                      </a:r>
                    </a:p>
                  </a:txBody>
                  <a:tcPr anchor="ctr"/>
                </a:tc>
                <a:tc>
                  <a:txBody>
                    <a:bodyPr/>
                    <a:lstStyle/>
                    <a:p>
                      <a:r>
                        <a:rPr lang="zh-CN" altLang="en-US" b="1" dirty="0" smtClean="0">
                          <a:solidFill>
                            <a:srgbClr val="FF0000"/>
                          </a:solidFill>
                          <a:effectLst/>
                        </a:rPr>
                        <a:t>返回一个对象，指出访问绘图功能必要的</a:t>
                      </a:r>
                      <a:r>
                        <a:rPr lang="en-US" altLang="zh-CN" b="1" dirty="0" smtClean="0">
                          <a:solidFill>
                            <a:srgbClr val="FF0000"/>
                          </a:solidFill>
                          <a:effectLst/>
                        </a:rPr>
                        <a:t>API</a:t>
                      </a:r>
                      <a:endParaRPr lang="zh-CN" altLang="en-US" b="1" dirty="0">
                        <a:solidFill>
                          <a:srgbClr val="FF0000"/>
                        </a:solidFill>
                        <a:effectLst/>
                      </a:endParaRPr>
                    </a:p>
                  </a:txBody>
                  <a:tcPr anchor="ctr"/>
                </a:tc>
              </a:tr>
              <a:tr h="370840">
                <a:tc>
                  <a:txBody>
                    <a:bodyPr/>
                    <a:lstStyle/>
                    <a:p>
                      <a:r>
                        <a:rPr lang="en-US">
                          <a:effectLst/>
                        </a:rPr>
                        <a:t>toDataURL()</a:t>
                      </a:r>
                    </a:p>
                  </a:txBody>
                  <a:tcPr anchor="ctr"/>
                </a:tc>
                <a:tc>
                  <a:txBody>
                    <a:bodyPr/>
                    <a:lstStyle/>
                    <a:p>
                      <a:r>
                        <a:rPr lang="zh-CN" altLang="en-US" dirty="0" smtClean="0">
                          <a:effectLst/>
                        </a:rPr>
                        <a:t>返回</a:t>
                      </a:r>
                      <a:r>
                        <a:rPr lang="en-US" altLang="zh-CN" dirty="0" smtClean="0">
                          <a:effectLst/>
                        </a:rPr>
                        <a:t>canvas</a:t>
                      </a:r>
                      <a:r>
                        <a:rPr lang="zh-CN" altLang="en-US" dirty="0" smtClean="0">
                          <a:effectLst/>
                        </a:rPr>
                        <a:t>图像的</a:t>
                      </a:r>
                      <a:r>
                        <a:rPr lang="en-US" altLang="zh-CN" dirty="0" smtClean="0">
                          <a:effectLst/>
                        </a:rPr>
                        <a:t>URL</a:t>
                      </a:r>
                      <a:endParaRPr lang="zh-CN" altLang="en-US" dirty="0">
                        <a:effectLst/>
                      </a:endParaRPr>
                    </a:p>
                  </a:txBody>
                  <a:tcPr anchor="ctr"/>
                </a:tc>
              </a:tr>
            </a:tbl>
          </a:graphicData>
        </a:graphic>
      </p:graphicFrame>
    </p:spTree>
    <p:extLst>
      <p:ext uri="{BB962C8B-B14F-4D97-AF65-F5344CB8AC3E}">
        <p14:creationId xmlns="" xmlns:p14="http://schemas.microsoft.com/office/powerpoint/2010/main" val="2867528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109728" indent="0">
              <a:buNone/>
            </a:pPr>
            <a:r>
              <a:rPr lang="en-US" altLang="zh-CN" dirty="0" smtClean="0">
                <a:solidFill>
                  <a:srgbClr val="FF0000"/>
                </a:solidFill>
              </a:rPr>
              <a:t>W3C</a:t>
            </a:r>
            <a:r>
              <a:rPr lang="zh-CN" altLang="en-US" dirty="0" smtClean="0">
                <a:solidFill>
                  <a:srgbClr val="FF0000"/>
                </a:solidFill>
              </a:rPr>
              <a:t>：</a:t>
            </a:r>
            <a:r>
              <a:rPr lang="en-US" altLang="zh-CN" dirty="0">
                <a:solidFill>
                  <a:srgbClr val="FF0000"/>
                </a:solidFill>
                <a:ea typeface="华文新魏" pitchFamily="2" charset="-122"/>
              </a:rPr>
              <a:t> </a:t>
            </a:r>
            <a:r>
              <a:rPr lang="en-US" altLang="zh-CN" sz="2000" dirty="0">
                <a:ea typeface="华文新魏" pitchFamily="2" charset="-122"/>
              </a:rPr>
              <a:t>World Wide Web </a:t>
            </a:r>
            <a:r>
              <a:rPr lang="en-US" altLang="zh-CN" sz="2000" dirty="0" smtClean="0">
                <a:ea typeface="华文新魏" pitchFamily="2" charset="-122"/>
              </a:rPr>
              <a:t>Consortium	</a:t>
            </a:r>
            <a:r>
              <a:rPr lang="zh-CN" altLang="en-US" sz="2000" dirty="0" smtClean="0">
                <a:ea typeface="华文新魏" pitchFamily="2" charset="-122"/>
              </a:rPr>
              <a:t>万维网联盟</a:t>
            </a:r>
            <a:endParaRPr lang="en-US" altLang="zh-CN" sz="2000" dirty="0" smtClean="0">
              <a:ea typeface="华文新魏" pitchFamily="2" charset="-122"/>
            </a:endParaRPr>
          </a:p>
          <a:p>
            <a:pPr marL="109728" indent="0">
              <a:buNone/>
            </a:pPr>
            <a:endParaRPr lang="en-US" altLang="zh-CN" sz="2000" dirty="0" smtClean="0"/>
          </a:p>
          <a:p>
            <a:pPr marL="109728" indent="0">
              <a:buNone/>
            </a:pPr>
            <a:r>
              <a:rPr lang="en-US" altLang="zh-CN" dirty="0"/>
              <a:t>	</a:t>
            </a:r>
            <a:r>
              <a:rPr lang="zh-CN" altLang="en-US" dirty="0" smtClean="0"/>
              <a:t>从</a:t>
            </a:r>
            <a:r>
              <a:rPr lang="en-US" altLang="zh-CN" dirty="0" smtClean="0"/>
              <a:t>HTML1.0</a:t>
            </a:r>
            <a:r>
              <a:rPr lang="zh-CN" altLang="en-US" dirty="0" smtClean="0"/>
              <a:t>到</a:t>
            </a:r>
            <a:r>
              <a:rPr lang="en-US" altLang="zh-CN" dirty="0" smtClean="0"/>
              <a:t>HTML4.01</a:t>
            </a:r>
          </a:p>
          <a:p>
            <a:pPr marL="109728" indent="0">
              <a:buNone/>
            </a:pPr>
            <a:r>
              <a:rPr lang="en-US" altLang="zh-CN" dirty="0"/>
              <a:t>	</a:t>
            </a:r>
            <a:r>
              <a:rPr lang="zh-CN" altLang="en-US" dirty="0" smtClean="0"/>
              <a:t>从</a:t>
            </a:r>
            <a:r>
              <a:rPr lang="en-US" altLang="zh-CN" dirty="0" smtClean="0"/>
              <a:t>XHTML1.0-XHTML2.1</a:t>
            </a:r>
          </a:p>
          <a:p>
            <a:pPr marL="109728" indent="0">
              <a:buNone/>
            </a:pPr>
            <a:endParaRPr lang="en-US" altLang="zh-CN" dirty="0"/>
          </a:p>
          <a:p>
            <a:pPr marL="109728" indent="0">
              <a:buNone/>
            </a:pPr>
            <a:r>
              <a:rPr lang="en-US" altLang="zh-CN" dirty="0" smtClean="0">
                <a:solidFill>
                  <a:srgbClr val="FF0000"/>
                </a:solidFill>
              </a:rPr>
              <a:t>WHATWG:</a:t>
            </a:r>
            <a:r>
              <a:rPr lang="en-US" altLang="zh-CN" sz="1800" dirty="0">
                <a:ea typeface="华文新魏" pitchFamily="2" charset="-122"/>
              </a:rPr>
              <a:t> Web Hypertext Application Technology Working Group </a:t>
            </a:r>
            <a:r>
              <a:rPr lang="en-US" altLang="zh-CN" sz="1800" dirty="0" smtClean="0">
                <a:ea typeface="华文新魏" pitchFamily="2" charset="-122"/>
              </a:rPr>
              <a:t>		</a:t>
            </a:r>
            <a:r>
              <a:rPr lang="zh-CN" altLang="en-US" sz="1800" dirty="0" smtClean="0">
                <a:ea typeface="华文新魏" pitchFamily="2" charset="-122"/>
              </a:rPr>
              <a:t>（</a:t>
            </a:r>
            <a:r>
              <a:rPr lang="en-US" altLang="zh-CN" sz="1800" dirty="0">
                <a:ea typeface="华文新魏" pitchFamily="2" charset="-122"/>
              </a:rPr>
              <a:t>Web </a:t>
            </a:r>
            <a:r>
              <a:rPr lang="zh-CN" altLang="en-US" sz="1800" dirty="0">
                <a:ea typeface="华文新魏" pitchFamily="2" charset="-122"/>
              </a:rPr>
              <a:t>超文本应用技术工作组 </a:t>
            </a:r>
            <a:r>
              <a:rPr lang="en-US" altLang="zh-CN" sz="1800" dirty="0">
                <a:ea typeface="华文新魏" pitchFamily="2" charset="-122"/>
              </a:rPr>
              <a:t>- WHATWG</a:t>
            </a:r>
            <a:r>
              <a:rPr lang="zh-CN" altLang="en-US" sz="1800" dirty="0">
                <a:ea typeface="华文新魏" pitchFamily="2" charset="-122"/>
              </a:rPr>
              <a:t>） </a:t>
            </a:r>
            <a:endParaRPr lang="en-US" altLang="zh-CN" sz="1800" dirty="0" smtClean="0">
              <a:solidFill>
                <a:srgbClr val="FF0000"/>
              </a:solidFill>
            </a:endParaRPr>
          </a:p>
          <a:p>
            <a:pPr marL="109728" indent="0">
              <a:buNone/>
            </a:pPr>
            <a:r>
              <a:rPr lang="en-US" altLang="zh-CN" dirty="0"/>
              <a:t>	</a:t>
            </a:r>
            <a:endParaRPr lang="en-US" altLang="zh-CN" dirty="0" smtClean="0"/>
          </a:p>
          <a:p>
            <a:pPr marL="109728" indent="0">
              <a:buNone/>
            </a:pPr>
            <a:r>
              <a:rPr lang="en-US" altLang="zh-CN" dirty="0"/>
              <a:t>	</a:t>
            </a:r>
            <a:r>
              <a:rPr lang="en-US" altLang="zh-CN" dirty="0" smtClean="0"/>
              <a:t>HTML5</a:t>
            </a:r>
            <a:endParaRPr lang="zh-CN" altLang="en-US" dirty="0"/>
          </a:p>
        </p:txBody>
      </p:sp>
    </p:spTree>
    <p:extLst>
      <p:ext uri="{BB962C8B-B14F-4D97-AF65-F5344CB8AC3E}">
        <p14:creationId xmlns:p14="http://schemas.microsoft.com/office/powerpoint/2010/main" xmlns="" val="1929975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62000"/>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zh-CN" altLang="en-US" sz="3600" b="1" dirty="0" smtClean="0">
                <a:solidFill>
                  <a:srgbClr val="FF0000"/>
                </a:solidFill>
              </a:rPr>
              <a:t>颜色</a:t>
            </a:r>
            <a:r>
              <a:rPr lang="zh-CN" altLang="en-US" sz="3600" b="1" dirty="0">
                <a:solidFill>
                  <a:srgbClr val="FF0000"/>
                </a:solidFill>
              </a:rPr>
              <a:t>、样式和阴影</a:t>
            </a:r>
            <a:r>
              <a:rPr lang="zh-CN" altLang="en-US" sz="3600" dirty="0" smtClean="0">
                <a:solidFill>
                  <a:srgbClr val="FF0000"/>
                </a:solidFill>
              </a:rPr>
              <a:t>属性和方法</a:t>
            </a:r>
            <a:endParaRPr lang="zh-CN" altLang="en-US" sz="3600"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2911306197"/>
              </p:ext>
            </p:extLst>
          </p:nvPr>
        </p:nvGraphicFramePr>
        <p:xfrm>
          <a:off x="683568" y="1628800"/>
          <a:ext cx="7992888" cy="259588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属性</a:t>
                      </a:r>
                    </a:p>
                  </a:txBody>
                  <a:tcPr anchor="ctr"/>
                </a:tc>
                <a:tc>
                  <a:txBody>
                    <a:bodyPr/>
                    <a:lstStyle/>
                    <a:p>
                      <a:r>
                        <a:rPr lang="zh-CN" altLang="en-US" dirty="0">
                          <a:effectLst/>
                        </a:rPr>
                        <a:t>描述</a:t>
                      </a:r>
                    </a:p>
                  </a:txBody>
                  <a:tcPr anchor="ctr"/>
                </a:tc>
              </a:tr>
              <a:tr h="370840">
                <a:tc>
                  <a:txBody>
                    <a:bodyPr/>
                    <a:lstStyle/>
                    <a:p>
                      <a:r>
                        <a:rPr lang="en-US" dirty="0" err="1">
                          <a:solidFill>
                            <a:srgbClr val="FF0000"/>
                          </a:solidFill>
                          <a:effectLst/>
                        </a:rPr>
                        <a:t>fillStyle</a:t>
                      </a:r>
                      <a:endParaRPr lang="en-US" dirty="0">
                        <a:solidFill>
                          <a:srgbClr val="FF0000"/>
                        </a:solidFill>
                        <a:effectLst/>
                      </a:endParaRPr>
                    </a:p>
                  </a:txBody>
                  <a:tcPr anchor="ctr"/>
                </a:tc>
                <a:tc>
                  <a:txBody>
                    <a:bodyPr/>
                    <a:lstStyle/>
                    <a:p>
                      <a:r>
                        <a:rPr lang="zh-CN" altLang="en-US">
                          <a:effectLst/>
                        </a:rPr>
                        <a:t>设置或返回用于填充绘画的颜色、渐变或模式</a:t>
                      </a:r>
                    </a:p>
                  </a:txBody>
                  <a:tcPr anchor="ctr"/>
                </a:tc>
              </a:tr>
              <a:tr h="370840">
                <a:tc>
                  <a:txBody>
                    <a:bodyPr/>
                    <a:lstStyle/>
                    <a:p>
                      <a:r>
                        <a:rPr lang="en-US" dirty="0" err="1">
                          <a:solidFill>
                            <a:srgbClr val="FF0000"/>
                          </a:solidFill>
                          <a:effectLst/>
                        </a:rPr>
                        <a:t>strokeStyle</a:t>
                      </a:r>
                      <a:endParaRPr lang="en-US" dirty="0">
                        <a:solidFill>
                          <a:srgbClr val="FF0000"/>
                        </a:solidFill>
                        <a:effectLst/>
                      </a:endParaRPr>
                    </a:p>
                  </a:txBody>
                  <a:tcPr anchor="ctr"/>
                </a:tc>
                <a:tc>
                  <a:txBody>
                    <a:bodyPr/>
                    <a:lstStyle/>
                    <a:p>
                      <a:r>
                        <a:rPr lang="zh-CN" altLang="en-US">
                          <a:effectLst/>
                        </a:rPr>
                        <a:t>设置或返回用于笔触的颜色、渐变或模式</a:t>
                      </a:r>
                    </a:p>
                  </a:txBody>
                  <a:tcPr anchor="ctr"/>
                </a:tc>
              </a:tr>
              <a:tr h="370840">
                <a:tc>
                  <a:txBody>
                    <a:bodyPr/>
                    <a:lstStyle/>
                    <a:p>
                      <a:r>
                        <a:rPr lang="en-US" dirty="0" err="1">
                          <a:effectLst/>
                        </a:rPr>
                        <a:t>shadowColor</a:t>
                      </a:r>
                      <a:endParaRPr lang="en-US" dirty="0">
                        <a:effectLst/>
                      </a:endParaRPr>
                    </a:p>
                  </a:txBody>
                  <a:tcPr anchor="ctr"/>
                </a:tc>
                <a:tc>
                  <a:txBody>
                    <a:bodyPr/>
                    <a:lstStyle/>
                    <a:p>
                      <a:r>
                        <a:rPr lang="zh-CN" altLang="en-US">
                          <a:effectLst/>
                        </a:rPr>
                        <a:t>设置或返回用于阴影的颜色</a:t>
                      </a:r>
                    </a:p>
                  </a:txBody>
                  <a:tcPr anchor="ctr"/>
                </a:tc>
              </a:tr>
              <a:tr h="370840">
                <a:tc>
                  <a:txBody>
                    <a:bodyPr/>
                    <a:lstStyle/>
                    <a:p>
                      <a:r>
                        <a:rPr lang="en-US" dirty="0" err="1">
                          <a:effectLst/>
                        </a:rPr>
                        <a:t>shadowBlur</a:t>
                      </a:r>
                      <a:endParaRPr lang="en-US" dirty="0">
                        <a:effectLst/>
                      </a:endParaRPr>
                    </a:p>
                  </a:txBody>
                  <a:tcPr anchor="ctr"/>
                </a:tc>
                <a:tc>
                  <a:txBody>
                    <a:bodyPr/>
                    <a:lstStyle/>
                    <a:p>
                      <a:r>
                        <a:rPr lang="zh-CN" altLang="en-US">
                          <a:effectLst/>
                        </a:rPr>
                        <a:t>设置或返回用于阴影的模糊级别</a:t>
                      </a:r>
                    </a:p>
                  </a:txBody>
                  <a:tcPr anchor="ctr"/>
                </a:tc>
              </a:tr>
              <a:tr h="370840">
                <a:tc>
                  <a:txBody>
                    <a:bodyPr/>
                    <a:lstStyle/>
                    <a:p>
                      <a:r>
                        <a:rPr lang="en-US" dirty="0" err="1">
                          <a:effectLst/>
                        </a:rPr>
                        <a:t>shadowOffsetX</a:t>
                      </a:r>
                      <a:endParaRPr lang="en-US" dirty="0">
                        <a:effectLst/>
                      </a:endParaRPr>
                    </a:p>
                  </a:txBody>
                  <a:tcPr anchor="ctr"/>
                </a:tc>
                <a:tc>
                  <a:txBody>
                    <a:bodyPr/>
                    <a:lstStyle/>
                    <a:p>
                      <a:r>
                        <a:rPr lang="zh-CN" altLang="en-US">
                          <a:effectLst/>
                        </a:rPr>
                        <a:t>设置或返回阴影距形状的水平距离</a:t>
                      </a:r>
                    </a:p>
                  </a:txBody>
                  <a:tcPr anchor="ctr"/>
                </a:tc>
              </a:tr>
              <a:tr h="370840">
                <a:tc>
                  <a:txBody>
                    <a:bodyPr/>
                    <a:lstStyle/>
                    <a:p>
                      <a:r>
                        <a:rPr lang="en-US" dirty="0" err="1">
                          <a:effectLst/>
                        </a:rPr>
                        <a:t>shadowOffsetY</a:t>
                      </a:r>
                      <a:endParaRPr lang="en-US" dirty="0">
                        <a:effectLst/>
                      </a:endParaRPr>
                    </a:p>
                  </a:txBody>
                  <a:tcPr anchor="ctr"/>
                </a:tc>
                <a:tc>
                  <a:txBody>
                    <a:bodyPr/>
                    <a:lstStyle/>
                    <a:p>
                      <a:r>
                        <a:rPr lang="zh-CN" altLang="en-US" dirty="0">
                          <a:effectLst/>
                        </a:rPr>
                        <a:t>设置或返回阴影距形状的垂直距离</a:t>
                      </a:r>
                    </a:p>
                  </a:txBody>
                  <a:tcPr anchor="ct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3637340204"/>
              </p:ext>
            </p:extLst>
          </p:nvPr>
        </p:nvGraphicFramePr>
        <p:xfrm>
          <a:off x="683568" y="4437112"/>
          <a:ext cx="7992888" cy="1854200"/>
        </p:xfrm>
        <a:graphic>
          <a:graphicData uri="http://schemas.openxmlformats.org/drawingml/2006/table">
            <a:tbl>
              <a:tblPr firstRow="1" bandRow="1">
                <a:tableStyleId>{5C22544A-7EE6-4342-B048-85BDC9FD1C3A}</a:tableStyleId>
              </a:tblPr>
              <a:tblGrid>
                <a:gridCol w="2880320"/>
                <a:gridCol w="5112568"/>
              </a:tblGrid>
              <a:tr h="370840">
                <a:tc>
                  <a:txBody>
                    <a:bodyPr/>
                    <a:lstStyle/>
                    <a:p>
                      <a:r>
                        <a:rPr lang="zh-CN" altLang="en-US" dirty="0">
                          <a:effectLst/>
                        </a:rPr>
                        <a:t>方法</a:t>
                      </a:r>
                    </a:p>
                  </a:txBody>
                  <a:tcPr anchor="ctr"/>
                </a:tc>
                <a:tc>
                  <a:txBody>
                    <a:bodyPr/>
                    <a:lstStyle/>
                    <a:p>
                      <a:r>
                        <a:rPr lang="zh-CN" altLang="en-US" dirty="0">
                          <a:effectLst/>
                        </a:rPr>
                        <a:t>描述</a:t>
                      </a:r>
                    </a:p>
                  </a:txBody>
                  <a:tcPr anchor="ctr"/>
                </a:tc>
              </a:tr>
              <a:tr h="370840">
                <a:tc>
                  <a:txBody>
                    <a:bodyPr/>
                    <a:lstStyle/>
                    <a:p>
                      <a:r>
                        <a:rPr lang="en-US" dirty="0" err="1">
                          <a:effectLst/>
                        </a:rPr>
                        <a:t>createLinearGradient</a:t>
                      </a:r>
                      <a:r>
                        <a:rPr lang="en-US" dirty="0">
                          <a:effectLst/>
                        </a:rPr>
                        <a:t>()</a:t>
                      </a:r>
                    </a:p>
                  </a:txBody>
                  <a:tcPr anchor="ctr"/>
                </a:tc>
                <a:tc>
                  <a:txBody>
                    <a:bodyPr/>
                    <a:lstStyle/>
                    <a:p>
                      <a:r>
                        <a:rPr lang="zh-CN" altLang="en-US" dirty="0">
                          <a:effectLst/>
                        </a:rPr>
                        <a:t>创建线性渐变（用在画布内容上）</a:t>
                      </a:r>
                    </a:p>
                  </a:txBody>
                  <a:tcPr anchor="ctr"/>
                </a:tc>
              </a:tr>
              <a:tr h="370840">
                <a:tc>
                  <a:txBody>
                    <a:bodyPr/>
                    <a:lstStyle/>
                    <a:p>
                      <a:r>
                        <a:rPr lang="en-US" dirty="0" err="1">
                          <a:effectLst/>
                        </a:rPr>
                        <a:t>createPattern</a:t>
                      </a:r>
                      <a:r>
                        <a:rPr lang="en-US" dirty="0">
                          <a:effectLst/>
                        </a:rPr>
                        <a:t>()</a:t>
                      </a:r>
                    </a:p>
                  </a:txBody>
                  <a:tcPr anchor="ctr"/>
                </a:tc>
                <a:tc>
                  <a:txBody>
                    <a:bodyPr/>
                    <a:lstStyle/>
                    <a:p>
                      <a:r>
                        <a:rPr lang="zh-CN" altLang="en-US">
                          <a:effectLst/>
                        </a:rPr>
                        <a:t>在指定的方向上重复指定的元素</a:t>
                      </a:r>
                    </a:p>
                  </a:txBody>
                  <a:tcPr anchor="ctr"/>
                </a:tc>
              </a:tr>
              <a:tr h="370840">
                <a:tc>
                  <a:txBody>
                    <a:bodyPr/>
                    <a:lstStyle/>
                    <a:p>
                      <a:r>
                        <a:rPr lang="en-US" dirty="0" err="1">
                          <a:effectLst/>
                        </a:rPr>
                        <a:t>createRadialGradient</a:t>
                      </a:r>
                      <a:r>
                        <a:rPr lang="en-US" dirty="0">
                          <a:effectLst/>
                        </a:rPr>
                        <a:t>()</a:t>
                      </a:r>
                    </a:p>
                  </a:txBody>
                  <a:tcPr anchor="ctr"/>
                </a:tc>
                <a:tc>
                  <a:txBody>
                    <a:bodyPr/>
                    <a:lstStyle/>
                    <a:p>
                      <a:r>
                        <a:rPr lang="zh-CN" altLang="en-US" dirty="0">
                          <a:effectLst/>
                        </a:rPr>
                        <a:t>创建放射状</a:t>
                      </a:r>
                      <a:r>
                        <a:rPr lang="en-US" altLang="zh-CN" dirty="0">
                          <a:effectLst/>
                        </a:rPr>
                        <a:t>/</a:t>
                      </a:r>
                      <a:r>
                        <a:rPr lang="zh-CN" altLang="en-US" dirty="0">
                          <a:effectLst/>
                        </a:rPr>
                        <a:t>环形的渐变（用在画布内容上）</a:t>
                      </a:r>
                    </a:p>
                  </a:txBody>
                  <a:tcPr anchor="ctr"/>
                </a:tc>
              </a:tr>
              <a:tr h="370840">
                <a:tc>
                  <a:txBody>
                    <a:bodyPr/>
                    <a:lstStyle/>
                    <a:p>
                      <a:r>
                        <a:rPr lang="en-US">
                          <a:effectLst/>
                        </a:rPr>
                        <a:t>addColorStop()</a:t>
                      </a:r>
                    </a:p>
                  </a:txBody>
                  <a:tcPr anchor="ctr"/>
                </a:tc>
                <a:tc>
                  <a:txBody>
                    <a:bodyPr/>
                    <a:lstStyle/>
                    <a:p>
                      <a:r>
                        <a:rPr lang="zh-CN" altLang="en-US" dirty="0">
                          <a:effectLst/>
                        </a:rPr>
                        <a:t>规定渐变对象中的颜色和停止位置</a:t>
                      </a:r>
                    </a:p>
                  </a:txBody>
                  <a:tcPr anchor="ctr"/>
                </a:tc>
              </a:tr>
            </a:tbl>
          </a:graphicData>
        </a:graphic>
      </p:graphicFrame>
    </p:spTree>
    <p:extLst>
      <p:ext uri="{BB962C8B-B14F-4D97-AF65-F5344CB8AC3E}">
        <p14:creationId xmlns="" xmlns:p14="http://schemas.microsoft.com/office/powerpoint/2010/main" val="4000825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zh-CN" altLang="en-US" b="1" dirty="0">
                <a:solidFill>
                  <a:srgbClr val="FF0000"/>
                </a:solidFill>
              </a:rPr>
              <a:t>线条样式</a:t>
            </a:r>
            <a:r>
              <a:rPr lang="zh-CN" altLang="en-US" dirty="0" smtClean="0">
                <a:solidFill>
                  <a:srgbClr val="FF0000"/>
                </a:solidFill>
              </a:rPr>
              <a:t>属性和方法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1974644956"/>
              </p:ext>
            </p:extLst>
          </p:nvPr>
        </p:nvGraphicFramePr>
        <p:xfrm>
          <a:off x="683568" y="2654920"/>
          <a:ext cx="7992888" cy="185420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属性</a:t>
                      </a:r>
                    </a:p>
                  </a:txBody>
                  <a:tcPr anchor="ctr"/>
                </a:tc>
                <a:tc>
                  <a:txBody>
                    <a:bodyPr/>
                    <a:lstStyle/>
                    <a:p>
                      <a:r>
                        <a:rPr lang="zh-CN" altLang="en-US">
                          <a:effectLst/>
                        </a:rPr>
                        <a:t>描述</a:t>
                      </a:r>
                    </a:p>
                  </a:txBody>
                  <a:tcPr anchor="ctr"/>
                </a:tc>
              </a:tr>
              <a:tr h="370840">
                <a:tc>
                  <a:txBody>
                    <a:bodyPr/>
                    <a:lstStyle/>
                    <a:p>
                      <a:r>
                        <a:rPr lang="en-US">
                          <a:effectLst/>
                        </a:rPr>
                        <a:t>lineCap</a:t>
                      </a:r>
                    </a:p>
                  </a:txBody>
                  <a:tcPr anchor="ctr"/>
                </a:tc>
                <a:tc>
                  <a:txBody>
                    <a:bodyPr/>
                    <a:lstStyle/>
                    <a:p>
                      <a:r>
                        <a:rPr lang="zh-CN" altLang="en-US">
                          <a:effectLst/>
                        </a:rPr>
                        <a:t>设置或返回线条的结束端点样式</a:t>
                      </a:r>
                    </a:p>
                  </a:txBody>
                  <a:tcPr anchor="ctr"/>
                </a:tc>
              </a:tr>
              <a:tr h="370840">
                <a:tc>
                  <a:txBody>
                    <a:bodyPr/>
                    <a:lstStyle/>
                    <a:p>
                      <a:r>
                        <a:rPr lang="en-US" dirty="0" err="1">
                          <a:effectLst/>
                        </a:rPr>
                        <a:t>lineJoin</a:t>
                      </a:r>
                      <a:endParaRPr lang="en-US" dirty="0">
                        <a:effectLst/>
                      </a:endParaRPr>
                    </a:p>
                  </a:txBody>
                  <a:tcPr anchor="ctr"/>
                </a:tc>
                <a:tc>
                  <a:txBody>
                    <a:bodyPr/>
                    <a:lstStyle/>
                    <a:p>
                      <a:r>
                        <a:rPr lang="zh-CN" altLang="en-US">
                          <a:effectLst/>
                        </a:rPr>
                        <a:t>设置或返回两条线相交时，所创建的拐角类型</a:t>
                      </a:r>
                    </a:p>
                  </a:txBody>
                  <a:tcPr anchor="ctr"/>
                </a:tc>
              </a:tr>
              <a:tr h="370840">
                <a:tc>
                  <a:txBody>
                    <a:bodyPr/>
                    <a:lstStyle/>
                    <a:p>
                      <a:r>
                        <a:rPr lang="en-US" dirty="0" err="1">
                          <a:effectLst/>
                        </a:rPr>
                        <a:t>lineWidth</a:t>
                      </a:r>
                      <a:endParaRPr lang="en-US" dirty="0">
                        <a:effectLst/>
                      </a:endParaRPr>
                    </a:p>
                  </a:txBody>
                  <a:tcPr anchor="ctr"/>
                </a:tc>
                <a:tc>
                  <a:txBody>
                    <a:bodyPr/>
                    <a:lstStyle/>
                    <a:p>
                      <a:r>
                        <a:rPr lang="zh-CN" altLang="en-US">
                          <a:effectLst/>
                        </a:rPr>
                        <a:t>设置或返回当前的线条宽度</a:t>
                      </a:r>
                    </a:p>
                  </a:txBody>
                  <a:tcPr anchor="ctr"/>
                </a:tc>
              </a:tr>
              <a:tr h="370840">
                <a:tc>
                  <a:txBody>
                    <a:bodyPr/>
                    <a:lstStyle/>
                    <a:p>
                      <a:r>
                        <a:rPr lang="en-US">
                          <a:effectLst/>
                        </a:rPr>
                        <a:t>miterLimit</a:t>
                      </a:r>
                    </a:p>
                  </a:txBody>
                  <a:tcPr anchor="ctr"/>
                </a:tc>
                <a:tc>
                  <a:txBody>
                    <a:bodyPr/>
                    <a:lstStyle/>
                    <a:p>
                      <a:r>
                        <a:rPr lang="zh-CN" altLang="en-US" dirty="0">
                          <a:effectLst/>
                        </a:rPr>
                        <a:t>设置或返回最大斜接长度</a:t>
                      </a:r>
                    </a:p>
                  </a:txBody>
                  <a:tcPr anchor="ctr"/>
                </a:tc>
              </a:tr>
            </a:tbl>
          </a:graphicData>
        </a:graphic>
      </p:graphicFrame>
    </p:spTree>
    <p:extLst>
      <p:ext uri="{BB962C8B-B14F-4D97-AF65-F5344CB8AC3E}">
        <p14:creationId xmlns="" xmlns:p14="http://schemas.microsoft.com/office/powerpoint/2010/main" val="17709501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zh-CN" altLang="en-US" dirty="0" smtClean="0">
                <a:solidFill>
                  <a:srgbClr val="FF0000"/>
                </a:solidFill>
              </a:rPr>
              <a:t>矩形方法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3522087021"/>
              </p:ext>
            </p:extLst>
          </p:nvPr>
        </p:nvGraphicFramePr>
        <p:xfrm>
          <a:off x="683568" y="2654920"/>
          <a:ext cx="7992888" cy="185420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smtClean="0">
                          <a:effectLst/>
                        </a:rPr>
                        <a:t>方法</a:t>
                      </a:r>
                      <a:endParaRPr lang="zh-CN" altLang="en-US" dirty="0">
                        <a:effectLst/>
                      </a:endParaRPr>
                    </a:p>
                  </a:txBody>
                  <a:tcPr anchor="ctr"/>
                </a:tc>
                <a:tc>
                  <a:txBody>
                    <a:bodyPr/>
                    <a:lstStyle/>
                    <a:p>
                      <a:r>
                        <a:rPr lang="zh-CN" altLang="en-US">
                          <a:effectLst/>
                        </a:rPr>
                        <a:t>描述</a:t>
                      </a:r>
                    </a:p>
                  </a:txBody>
                  <a:tcPr anchor="ctr"/>
                </a:tc>
              </a:tr>
              <a:tr h="370840">
                <a:tc>
                  <a:txBody>
                    <a:bodyPr/>
                    <a:lstStyle/>
                    <a:p>
                      <a:r>
                        <a:rPr lang="en-US" dirty="0" err="1">
                          <a:effectLst/>
                        </a:rPr>
                        <a:t>rect</a:t>
                      </a:r>
                      <a:r>
                        <a:rPr lang="en-US" dirty="0">
                          <a:effectLst/>
                        </a:rPr>
                        <a:t>()</a:t>
                      </a:r>
                    </a:p>
                  </a:txBody>
                  <a:tcPr anchor="ctr"/>
                </a:tc>
                <a:tc>
                  <a:txBody>
                    <a:bodyPr/>
                    <a:lstStyle/>
                    <a:p>
                      <a:r>
                        <a:rPr lang="zh-CN" altLang="en-US">
                          <a:effectLst/>
                        </a:rPr>
                        <a:t>创建矩形</a:t>
                      </a:r>
                    </a:p>
                  </a:txBody>
                  <a:tcPr anchor="ctr"/>
                </a:tc>
              </a:tr>
              <a:tr h="370840">
                <a:tc>
                  <a:txBody>
                    <a:bodyPr/>
                    <a:lstStyle/>
                    <a:p>
                      <a:r>
                        <a:rPr lang="en-US" dirty="0" err="1">
                          <a:effectLst/>
                        </a:rPr>
                        <a:t>fillRect</a:t>
                      </a:r>
                      <a:r>
                        <a:rPr lang="en-US" dirty="0">
                          <a:effectLst/>
                        </a:rPr>
                        <a:t>()</a:t>
                      </a:r>
                    </a:p>
                  </a:txBody>
                  <a:tcPr anchor="ctr"/>
                </a:tc>
                <a:tc>
                  <a:txBody>
                    <a:bodyPr/>
                    <a:lstStyle/>
                    <a:p>
                      <a:r>
                        <a:rPr lang="zh-CN" altLang="en-US" dirty="0" smtClean="0">
                          <a:effectLst/>
                        </a:rPr>
                        <a:t>绘制</a:t>
                      </a:r>
                      <a:r>
                        <a:rPr lang="en-US" altLang="zh-CN" dirty="0" smtClean="0">
                          <a:effectLst/>
                        </a:rPr>
                        <a:t>"</a:t>
                      </a:r>
                      <a:r>
                        <a:rPr lang="zh-CN" altLang="en-US" dirty="0" smtClean="0">
                          <a:effectLst/>
                        </a:rPr>
                        <a:t>被填充</a:t>
                      </a:r>
                      <a:r>
                        <a:rPr lang="en-US" altLang="zh-CN" dirty="0" smtClean="0">
                          <a:effectLst/>
                        </a:rPr>
                        <a:t>"</a:t>
                      </a:r>
                      <a:r>
                        <a:rPr lang="zh-CN" altLang="en-US" dirty="0" smtClean="0">
                          <a:effectLst/>
                        </a:rPr>
                        <a:t>的</a:t>
                      </a:r>
                      <a:r>
                        <a:rPr lang="zh-CN" altLang="en-US" dirty="0">
                          <a:effectLst/>
                        </a:rPr>
                        <a:t>矩形</a:t>
                      </a:r>
                    </a:p>
                  </a:txBody>
                  <a:tcPr anchor="ctr"/>
                </a:tc>
              </a:tr>
              <a:tr h="370840">
                <a:tc>
                  <a:txBody>
                    <a:bodyPr/>
                    <a:lstStyle/>
                    <a:p>
                      <a:r>
                        <a:rPr lang="en-US" dirty="0" err="1">
                          <a:effectLst/>
                        </a:rPr>
                        <a:t>strokeRect</a:t>
                      </a:r>
                      <a:r>
                        <a:rPr lang="en-US" dirty="0">
                          <a:effectLst/>
                        </a:rPr>
                        <a:t>()</a:t>
                      </a:r>
                    </a:p>
                  </a:txBody>
                  <a:tcPr anchor="ctr"/>
                </a:tc>
                <a:tc>
                  <a:txBody>
                    <a:bodyPr/>
                    <a:lstStyle/>
                    <a:p>
                      <a:r>
                        <a:rPr lang="zh-CN" altLang="en-US" dirty="0">
                          <a:effectLst/>
                        </a:rPr>
                        <a:t>绘制矩形（无填充）</a:t>
                      </a:r>
                    </a:p>
                  </a:txBody>
                  <a:tcPr anchor="ctr"/>
                </a:tc>
              </a:tr>
              <a:tr h="370840">
                <a:tc>
                  <a:txBody>
                    <a:bodyPr/>
                    <a:lstStyle/>
                    <a:p>
                      <a:r>
                        <a:rPr lang="en-US">
                          <a:effectLst/>
                        </a:rPr>
                        <a:t>clearRect()</a:t>
                      </a:r>
                    </a:p>
                  </a:txBody>
                  <a:tcPr anchor="ctr"/>
                </a:tc>
                <a:tc>
                  <a:txBody>
                    <a:bodyPr/>
                    <a:lstStyle/>
                    <a:p>
                      <a:r>
                        <a:rPr lang="zh-CN" altLang="en-US" dirty="0">
                          <a:effectLst/>
                        </a:rPr>
                        <a:t>在给定的矩形内清除指定的像素</a:t>
                      </a:r>
                    </a:p>
                  </a:txBody>
                  <a:tcPr anchor="ctr"/>
                </a:tc>
              </a:tr>
            </a:tbl>
          </a:graphicData>
        </a:graphic>
      </p:graphicFrame>
    </p:spTree>
    <p:extLst>
      <p:ext uri="{BB962C8B-B14F-4D97-AF65-F5344CB8AC3E}">
        <p14:creationId xmlns="" xmlns:p14="http://schemas.microsoft.com/office/powerpoint/2010/main" val="1441283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357166"/>
            <a:ext cx="8229600" cy="1066800"/>
          </a:xfrm>
        </p:spPr>
        <p:txBody>
          <a:bodyPr>
            <a:normAutofit/>
          </a:bodyPr>
          <a:lstStyle/>
          <a:p>
            <a:pPr algn="ctr"/>
            <a:r>
              <a:rPr lang="en-US" altLang="zh-CN" dirty="0" smtClean="0"/>
              <a:t>Canvas</a:t>
            </a:r>
            <a:r>
              <a:rPr lang="zh-CN" altLang="en-US" dirty="0" smtClean="0"/>
              <a:t>的</a:t>
            </a:r>
            <a:r>
              <a:rPr lang="en-US" altLang="zh-CN" dirty="0" smtClean="0"/>
              <a:t>API-</a:t>
            </a:r>
            <a:r>
              <a:rPr lang="zh-CN" altLang="en-US" b="1" dirty="0" smtClean="0">
                <a:solidFill>
                  <a:srgbClr val="FF0000"/>
                </a:solidFill>
              </a:rPr>
              <a:t>路径</a:t>
            </a:r>
            <a:r>
              <a:rPr lang="zh-CN" altLang="en-US" dirty="0" smtClean="0">
                <a:solidFill>
                  <a:srgbClr val="FF0000"/>
                </a:solidFill>
              </a:rPr>
              <a:t>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500824384"/>
              </p:ext>
            </p:extLst>
          </p:nvPr>
        </p:nvGraphicFramePr>
        <p:xfrm>
          <a:off x="323528" y="1556792"/>
          <a:ext cx="8496944" cy="4754880"/>
        </p:xfrm>
        <a:graphic>
          <a:graphicData uri="http://schemas.openxmlformats.org/drawingml/2006/table">
            <a:tbl>
              <a:tblPr firstRow="1" bandRow="1">
                <a:tableStyleId>{5C22544A-7EE6-4342-B048-85BDC9FD1C3A}</a:tableStyleId>
              </a:tblPr>
              <a:tblGrid>
                <a:gridCol w="2808312"/>
                <a:gridCol w="5688632"/>
              </a:tblGrid>
              <a:tr h="343423">
                <a:tc>
                  <a:txBody>
                    <a:bodyPr/>
                    <a:lstStyle/>
                    <a:p>
                      <a:r>
                        <a:rPr lang="zh-CN" altLang="en-US" dirty="0" smtClean="0">
                          <a:effectLst/>
                        </a:rPr>
                        <a:t>方法</a:t>
                      </a:r>
                      <a:endParaRPr lang="zh-CN" altLang="en-US" dirty="0">
                        <a:effectLst/>
                      </a:endParaRPr>
                    </a:p>
                  </a:txBody>
                  <a:tcPr anchor="ctr"/>
                </a:tc>
                <a:tc>
                  <a:txBody>
                    <a:bodyPr/>
                    <a:lstStyle/>
                    <a:p>
                      <a:r>
                        <a:rPr lang="zh-CN" altLang="en-US" dirty="0">
                          <a:effectLst/>
                        </a:rPr>
                        <a:t>描述</a:t>
                      </a:r>
                    </a:p>
                  </a:txBody>
                  <a:tcPr anchor="ctr"/>
                </a:tc>
              </a:tr>
              <a:tr h="343423">
                <a:tc>
                  <a:txBody>
                    <a:bodyPr/>
                    <a:lstStyle/>
                    <a:p>
                      <a:r>
                        <a:rPr lang="en-US" dirty="0">
                          <a:effectLst/>
                        </a:rPr>
                        <a:t>fill()</a:t>
                      </a:r>
                    </a:p>
                  </a:txBody>
                  <a:tcPr anchor="ctr"/>
                </a:tc>
                <a:tc>
                  <a:txBody>
                    <a:bodyPr/>
                    <a:lstStyle/>
                    <a:p>
                      <a:r>
                        <a:rPr lang="zh-CN" altLang="en-US">
                          <a:effectLst/>
                        </a:rPr>
                        <a:t>填充当前绘图（路径）</a:t>
                      </a:r>
                    </a:p>
                  </a:txBody>
                  <a:tcPr anchor="ctr"/>
                </a:tc>
              </a:tr>
              <a:tr h="343423">
                <a:tc>
                  <a:txBody>
                    <a:bodyPr/>
                    <a:lstStyle/>
                    <a:p>
                      <a:r>
                        <a:rPr lang="en-US">
                          <a:effectLst/>
                        </a:rPr>
                        <a:t>stroke()</a:t>
                      </a:r>
                    </a:p>
                  </a:txBody>
                  <a:tcPr anchor="ctr"/>
                </a:tc>
                <a:tc>
                  <a:txBody>
                    <a:bodyPr/>
                    <a:lstStyle/>
                    <a:p>
                      <a:r>
                        <a:rPr lang="zh-CN" altLang="en-US">
                          <a:effectLst/>
                        </a:rPr>
                        <a:t>绘制已定义的路径</a:t>
                      </a:r>
                    </a:p>
                  </a:txBody>
                  <a:tcPr anchor="ctr"/>
                </a:tc>
              </a:tr>
              <a:tr h="343423">
                <a:tc>
                  <a:txBody>
                    <a:bodyPr/>
                    <a:lstStyle/>
                    <a:p>
                      <a:r>
                        <a:rPr lang="en-US">
                          <a:effectLst/>
                        </a:rPr>
                        <a:t>beginPath()</a:t>
                      </a:r>
                    </a:p>
                  </a:txBody>
                  <a:tcPr anchor="ctr"/>
                </a:tc>
                <a:tc>
                  <a:txBody>
                    <a:bodyPr/>
                    <a:lstStyle/>
                    <a:p>
                      <a:r>
                        <a:rPr lang="zh-CN" altLang="en-US">
                          <a:effectLst/>
                        </a:rPr>
                        <a:t>起始一条路径，或重置当前路径</a:t>
                      </a:r>
                    </a:p>
                  </a:txBody>
                  <a:tcPr anchor="ctr"/>
                </a:tc>
              </a:tr>
              <a:tr h="343423">
                <a:tc>
                  <a:txBody>
                    <a:bodyPr/>
                    <a:lstStyle/>
                    <a:p>
                      <a:r>
                        <a:rPr lang="en-US">
                          <a:effectLst/>
                        </a:rPr>
                        <a:t>moveTo()</a:t>
                      </a:r>
                    </a:p>
                  </a:txBody>
                  <a:tcPr anchor="ctr"/>
                </a:tc>
                <a:tc>
                  <a:txBody>
                    <a:bodyPr/>
                    <a:lstStyle/>
                    <a:p>
                      <a:r>
                        <a:rPr lang="zh-CN" altLang="en-US">
                          <a:effectLst/>
                        </a:rPr>
                        <a:t>把路径移动到画布中的指定点，不创建线条</a:t>
                      </a:r>
                    </a:p>
                  </a:txBody>
                  <a:tcPr anchor="ctr"/>
                </a:tc>
              </a:tr>
              <a:tr h="343423">
                <a:tc>
                  <a:txBody>
                    <a:bodyPr/>
                    <a:lstStyle/>
                    <a:p>
                      <a:r>
                        <a:rPr lang="en-US">
                          <a:effectLst/>
                        </a:rPr>
                        <a:t>closePath()</a:t>
                      </a:r>
                    </a:p>
                  </a:txBody>
                  <a:tcPr anchor="ctr"/>
                </a:tc>
                <a:tc>
                  <a:txBody>
                    <a:bodyPr/>
                    <a:lstStyle/>
                    <a:p>
                      <a:r>
                        <a:rPr lang="zh-CN" altLang="en-US">
                          <a:effectLst/>
                        </a:rPr>
                        <a:t>创建从当前点回到起始点的路径</a:t>
                      </a:r>
                    </a:p>
                  </a:txBody>
                  <a:tcPr anchor="ctr"/>
                </a:tc>
              </a:tr>
              <a:tr h="343423">
                <a:tc>
                  <a:txBody>
                    <a:bodyPr/>
                    <a:lstStyle/>
                    <a:p>
                      <a:r>
                        <a:rPr lang="en-US">
                          <a:effectLst/>
                        </a:rPr>
                        <a:t>lineTo()</a:t>
                      </a:r>
                    </a:p>
                  </a:txBody>
                  <a:tcPr anchor="ctr"/>
                </a:tc>
                <a:tc>
                  <a:txBody>
                    <a:bodyPr/>
                    <a:lstStyle/>
                    <a:p>
                      <a:r>
                        <a:rPr lang="zh-CN" altLang="en-US" dirty="0">
                          <a:effectLst/>
                        </a:rPr>
                        <a:t>添加一个新点</a:t>
                      </a:r>
                      <a:r>
                        <a:rPr lang="zh-CN" altLang="en-US" dirty="0" smtClean="0">
                          <a:effectLst/>
                        </a:rPr>
                        <a:t>，创建</a:t>
                      </a:r>
                      <a:r>
                        <a:rPr lang="zh-CN" altLang="en-US" dirty="0">
                          <a:effectLst/>
                        </a:rPr>
                        <a:t>从该点到最后指定点的线条</a:t>
                      </a:r>
                    </a:p>
                  </a:txBody>
                  <a:tcPr anchor="ctr"/>
                </a:tc>
              </a:tr>
              <a:tr h="343423">
                <a:tc>
                  <a:txBody>
                    <a:bodyPr/>
                    <a:lstStyle/>
                    <a:p>
                      <a:r>
                        <a:rPr lang="en-US">
                          <a:effectLst/>
                        </a:rPr>
                        <a:t>clip()</a:t>
                      </a:r>
                    </a:p>
                  </a:txBody>
                  <a:tcPr anchor="ctr"/>
                </a:tc>
                <a:tc>
                  <a:txBody>
                    <a:bodyPr/>
                    <a:lstStyle/>
                    <a:p>
                      <a:r>
                        <a:rPr lang="zh-CN" altLang="en-US">
                          <a:effectLst/>
                        </a:rPr>
                        <a:t>从原始画布剪切任意形状和尺寸的区域</a:t>
                      </a:r>
                    </a:p>
                  </a:txBody>
                  <a:tcPr anchor="ctr"/>
                </a:tc>
              </a:tr>
              <a:tr h="343423">
                <a:tc>
                  <a:txBody>
                    <a:bodyPr/>
                    <a:lstStyle/>
                    <a:p>
                      <a:r>
                        <a:rPr lang="en-US">
                          <a:effectLst/>
                        </a:rPr>
                        <a:t>quadraticCurveTo()</a:t>
                      </a:r>
                    </a:p>
                  </a:txBody>
                  <a:tcPr anchor="ctr"/>
                </a:tc>
                <a:tc>
                  <a:txBody>
                    <a:bodyPr/>
                    <a:lstStyle/>
                    <a:p>
                      <a:r>
                        <a:rPr lang="zh-CN" altLang="en-US">
                          <a:effectLst/>
                        </a:rPr>
                        <a:t>创建二次贝塞尔曲线</a:t>
                      </a:r>
                    </a:p>
                  </a:txBody>
                  <a:tcPr anchor="ctr"/>
                </a:tc>
              </a:tr>
              <a:tr h="343423">
                <a:tc>
                  <a:txBody>
                    <a:bodyPr/>
                    <a:lstStyle/>
                    <a:p>
                      <a:r>
                        <a:rPr lang="en-US">
                          <a:effectLst/>
                        </a:rPr>
                        <a:t>bezierCurveTo()</a:t>
                      </a:r>
                    </a:p>
                  </a:txBody>
                  <a:tcPr anchor="ctr"/>
                </a:tc>
                <a:tc>
                  <a:txBody>
                    <a:bodyPr/>
                    <a:lstStyle/>
                    <a:p>
                      <a:r>
                        <a:rPr lang="zh-CN" altLang="en-US">
                          <a:effectLst/>
                        </a:rPr>
                        <a:t>创建三次方贝塞尔曲线</a:t>
                      </a:r>
                    </a:p>
                  </a:txBody>
                  <a:tcPr anchor="ctr"/>
                </a:tc>
              </a:tr>
              <a:tr h="343423">
                <a:tc>
                  <a:txBody>
                    <a:bodyPr/>
                    <a:lstStyle/>
                    <a:p>
                      <a:r>
                        <a:rPr lang="en-US" dirty="0">
                          <a:effectLst/>
                        </a:rPr>
                        <a:t>arc()</a:t>
                      </a:r>
                    </a:p>
                  </a:txBody>
                  <a:tcPr anchor="ctr"/>
                </a:tc>
                <a:tc>
                  <a:txBody>
                    <a:bodyPr/>
                    <a:lstStyle/>
                    <a:p>
                      <a:r>
                        <a:rPr lang="zh-CN" altLang="en-US" dirty="0">
                          <a:effectLst/>
                        </a:rPr>
                        <a:t>创建弧</a:t>
                      </a:r>
                      <a:r>
                        <a:rPr lang="en-US" altLang="zh-CN" dirty="0">
                          <a:effectLst/>
                        </a:rPr>
                        <a:t>/</a:t>
                      </a:r>
                      <a:r>
                        <a:rPr lang="zh-CN" altLang="en-US" dirty="0">
                          <a:effectLst/>
                        </a:rPr>
                        <a:t>曲线（用于创建圆形或部分圆）</a:t>
                      </a:r>
                    </a:p>
                  </a:txBody>
                  <a:tcPr anchor="ctr"/>
                </a:tc>
              </a:tr>
              <a:tr h="343423">
                <a:tc>
                  <a:txBody>
                    <a:bodyPr/>
                    <a:lstStyle/>
                    <a:p>
                      <a:r>
                        <a:rPr lang="en-US">
                          <a:effectLst/>
                        </a:rPr>
                        <a:t>arcTo()</a:t>
                      </a:r>
                    </a:p>
                  </a:txBody>
                  <a:tcPr anchor="ctr"/>
                </a:tc>
                <a:tc>
                  <a:txBody>
                    <a:bodyPr/>
                    <a:lstStyle/>
                    <a:p>
                      <a:r>
                        <a:rPr lang="zh-CN" altLang="en-US">
                          <a:effectLst/>
                        </a:rPr>
                        <a:t>创建两切线之间的弧</a:t>
                      </a:r>
                      <a:r>
                        <a:rPr lang="en-US" altLang="zh-CN">
                          <a:effectLst/>
                        </a:rPr>
                        <a:t>/</a:t>
                      </a:r>
                      <a:r>
                        <a:rPr lang="zh-CN" altLang="en-US">
                          <a:effectLst/>
                        </a:rPr>
                        <a:t>曲线</a:t>
                      </a:r>
                    </a:p>
                  </a:txBody>
                  <a:tcPr anchor="ctr"/>
                </a:tc>
              </a:tr>
              <a:tr h="343423">
                <a:tc>
                  <a:txBody>
                    <a:bodyPr/>
                    <a:lstStyle/>
                    <a:p>
                      <a:r>
                        <a:rPr lang="en-US">
                          <a:effectLst/>
                        </a:rPr>
                        <a:t>isPointInPath()</a:t>
                      </a:r>
                    </a:p>
                  </a:txBody>
                  <a:tcPr anchor="ctr"/>
                </a:tc>
                <a:tc>
                  <a:txBody>
                    <a:bodyPr/>
                    <a:lstStyle/>
                    <a:p>
                      <a:r>
                        <a:rPr lang="zh-CN" altLang="en-US" dirty="0">
                          <a:effectLst/>
                        </a:rPr>
                        <a:t>如果指定的点位于当前路径中</a:t>
                      </a:r>
                      <a:r>
                        <a:rPr lang="zh-CN" altLang="en-US" dirty="0" smtClean="0">
                          <a:effectLst/>
                        </a:rPr>
                        <a:t>，返回布尔值</a:t>
                      </a:r>
                      <a:endParaRPr lang="en-US" altLang="zh-CN" dirty="0">
                        <a:effectLst/>
                      </a:endParaRPr>
                    </a:p>
                  </a:txBody>
                  <a:tcPr anchor="ctr"/>
                </a:tc>
              </a:tr>
            </a:tbl>
          </a:graphicData>
        </a:graphic>
      </p:graphicFrame>
    </p:spTree>
    <p:extLst>
      <p:ext uri="{BB962C8B-B14F-4D97-AF65-F5344CB8AC3E}">
        <p14:creationId xmlns="" xmlns:p14="http://schemas.microsoft.com/office/powerpoint/2010/main" val="20326388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a:bodyPr>
          <a:lstStyle/>
          <a:p>
            <a:pPr algn="ctr"/>
            <a:r>
              <a:rPr lang="en-US" altLang="zh-CN" dirty="0" smtClean="0"/>
              <a:t>Canvas</a:t>
            </a:r>
            <a:r>
              <a:rPr lang="zh-CN" altLang="en-US" dirty="0" smtClean="0"/>
              <a:t>的</a:t>
            </a:r>
            <a:r>
              <a:rPr lang="en-US" altLang="zh-CN" dirty="0" smtClean="0"/>
              <a:t>API-</a:t>
            </a:r>
            <a:r>
              <a:rPr lang="zh-CN" altLang="en-US" dirty="0" smtClean="0">
                <a:solidFill>
                  <a:srgbClr val="FF0000"/>
                </a:solidFill>
              </a:rPr>
              <a:t>变换方法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291116657"/>
              </p:ext>
            </p:extLst>
          </p:nvPr>
        </p:nvGraphicFramePr>
        <p:xfrm>
          <a:off x="683568" y="2654920"/>
          <a:ext cx="7992888" cy="222504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smtClean="0">
                          <a:effectLst/>
                        </a:rPr>
                        <a:t>方法</a:t>
                      </a:r>
                      <a:endParaRPr lang="zh-CN" altLang="en-US" dirty="0">
                        <a:effectLst/>
                      </a:endParaRPr>
                    </a:p>
                  </a:txBody>
                  <a:tcPr anchor="ctr"/>
                </a:tc>
                <a:tc>
                  <a:txBody>
                    <a:bodyPr/>
                    <a:lstStyle/>
                    <a:p>
                      <a:r>
                        <a:rPr lang="zh-CN" altLang="en-US">
                          <a:effectLst/>
                        </a:rPr>
                        <a:t>描述</a:t>
                      </a:r>
                    </a:p>
                  </a:txBody>
                  <a:tcPr anchor="ctr"/>
                </a:tc>
              </a:tr>
              <a:tr h="370840">
                <a:tc>
                  <a:txBody>
                    <a:bodyPr/>
                    <a:lstStyle/>
                    <a:p>
                      <a:r>
                        <a:rPr lang="en-US" dirty="0">
                          <a:effectLst/>
                        </a:rPr>
                        <a:t>scale()</a:t>
                      </a:r>
                    </a:p>
                  </a:txBody>
                  <a:tcPr anchor="ctr"/>
                </a:tc>
                <a:tc>
                  <a:txBody>
                    <a:bodyPr/>
                    <a:lstStyle/>
                    <a:p>
                      <a:r>
                        <a:rPr lang="zh-CN" altLang="en-US">
                          <a:effectLst/>
                        </a:rPr>
                        <a:t>缩放当前绘图至更大或更小</a:t>
                      </a:r>
                    </a:p>
                  </a:txBody>
                  <a:tcPr anchor="ctr"/>
                </a:tc>
              </a:tr>
              <a:tr h="370840">
                <a:tc>
                  <a:txBody>
                    <a:bodyPr/>
                    <a:lstStyle/>
                    <a:p>
                      <a:r>
                        <a:rPr lang="en-US" dirty="0">
                          <a:effectLst/>
                        </a:rPr>
                        <a:t>rotate()</a:t>
                      </a:r>
                    </a:p>
                  </a:txBody>
                  <a:tcPr anchor="ctr"/>
                </a:tc>
                <a:tc>
                  <a:txBody>
                    <a:bodyPr/>
                    <a:lstStyle/>
                    <a:p>
                      <a:r>
                        <a:rPr lang="zh-CN" altLang="en-US">
                          <a:effectLst/>
                        </a:rPr>
                        <a:t>旋转当前绘图</a:t>
                      </a:r>
                    </a:p>
                  </a:txBody>
                  <a:tcPr anchor="ctr"/>
                </a:tc>
              </a:tr>
              <a:tr h="370840">
                <a:tc>
                  <a:txBody>
                    <a:bodyPr/>
                    <a:lstStyle/>
                    <a:p>
                      <a:r>
                        <a:rPr lang="en-US" dirty="0">
                          <a:effectLst/>
                        </a:rPr>
                        <a:t>translate()</a:t>
                      </a:r>
                    </a:p>
                  </a:txBody>
                  <a:tcPr anchor="ctr"/>
                </a:tc>
                <a:tc>
                  <a:txBody>
                    <a:bodyPr/>
                    <a:lstStyle/>
                    <a:p>
                      <a:r>
                        <a:rPr lang="zh-CN" altLang="en-US" dirty="0">
                          <a:effectLst/>
                        </a:rPr>
                        <a:t>重新映射画布上的 </a:t>
                      </a:r>
                      <a:r>
                        <a:rPr lang="en-US" altLang="zh-CN" dirty="0">
                          <a:effectLst/>
                        </a:rPr>
                        <a:t>(0,0) </a:t>
                      </a:r>
                      <a:r>
                        <a:rPr lang="zh-CN" altLang="en-US" dirty="0">
                          <a:effectLst/>
                        </a:rPr>
                        <a:t>位置</a:t>
                      </a:r>
                    </a:p>
                  </a:txBody>
                  <a:tcPr anchor="ctr"/>
                </a:tc>
              </a:tr>
              <a:tr h="370840">
                <a:tc>
                  <a:txBody>
                    <a:bodyPr/>
                    <a:lstStyle/>
                    <a:p>
                      <a:r>
                        <a:rPr lang="en-US">
                          <a:effectLst/>
                        </a:rPr>
                        <a:t>transform()</a:t>
                      </a:r>
                    </a:p>
                  </a:txBody>
                  <a:tcPr anchor="ctr"/>
                </a:tc>
                <a:tc>
                  <a:txBody>
                    <a:bodyPr/>
                    <a:lstStyle/>
                    <a:p>
                      <a:r>
                        <a:rPr lang="zh-CN" altLang="en-US" dirty="0">
                          <a:effectLst/>
                        </a:rPr>
                        <a:t>替换绘图的当前转换</a:t>
                      </a:r>
                      <a:r>
                        <a:rPr lang="zh-CN" altLang="en-US" dirty="0" smtClean="0">
                          <a:effectLst/>
                        </a:rPr>
                        <a:t>矩阵 </a:t>
                      </a:r>
                      <a:endParaRPr lang="zh-CN" altLang="en-US" dirty="0">
                        <a:effectLst/>
                      </a:endParaRPr>
                    </a:p>
                  </a:txBody>
                  <a:tcPr anchor="ctr"/>
                </a:tc>
              </a:tr>
              <a:tr h="370840">
                <a:tc>
                  <a:txBody>
                    <a:bodyPr/>
                    <a:lstStyle/>
                    <a:p>
                      <a:r>
                        <a:rPr lang="en-US">
                          <a:effectLst/>
                        </a:rPr>
                        <a:t>setTransform()</a:t>
                      </a:r>
                    </a:p>
                  </a:txBody>
                  <a:tcPr anchor="ctr"/>
                </a:tc>
                <a:tc>
                  <a:txBody>
                    <a:bodyPr/>
                    <a:lstStyle/>
                    <a:p>
                      <a:r>
                        <a:rPr lang="zh-CN" altLang="en-US" dirty="0">
                          <a:effectLst/>
                        </a:rPr>
                        <a:t>将当前转换重置为单位矩阵。然后运行 </a:t>
                      </a:r>
                      <a:r>
                        <a:rPr lang="en-US" altLang="zh-CN" dirty="0">
                          <a:effectLst/>
                        </a:rPr>
                        <a:t>transform()</a:t>
                      </a:r>
                    </a:p>
                  </a:txBody>
                  <a:tcPr anchor="ctr"/>
                </a:tc>
              </a:tr>
            </a:tbl>
          </a:graphicData>
        </a:graphic>
      </p:graphicFrame>
    </p:spTree>
    <p:extLst>
      <p:ext uri="{BB962C8B-B14F-4D97-AF65-F5344CB8AC3E}">
        <p14:creationId xmlns="" xmlns:p14="http://schemas.microsoft.com/office/powerpoint/2010/main" val="2083928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a:bodyPr>
          <a:lstStyle/>
          <a:p>
            <a:pPr algn="ctr"/>
            <a:r>
              <a:rPr lang="en-US" altLang="zh-CN" dirty="0" smtClean="0"/>
              <a:t>Canvas</a:t>
            </a:r>
            <a:r>
              <a:rPr lang="zh-CN" altLang="en-US" dirty="0" smtClean="0"/>
              <a:t>的</a:t>
            </a:r>
            <a:r>
              <a:rPr lang="en-US" altLang="zh-CN" dirty="0" smtClean="0"/>
              <a:t>API-</a:t>
            </a:r>
            <a:r>
              <a:rPr lang="zh-CN" altLang="en-US" dirty="0" smtClean="0">
                <a:solidFill>
                  <a:srgbClr val="FF0000"/>
                </a:solidFill>
              </a:rPr>
              <a:t>文本属性和方法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2588117219"/>
              </p:ext>
            </p:extLst>
          </p:nvPr>
        </p:nvGraphicFramePr>
        <p:xfrm>
          <a:off x="611560" y="2377688"/>
          <a:ext cx="7992888" cy="148336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属性</a:t>
                      </a:r>
                    </a:p>
                  </a:txBody>
                  <a:tcPr anchor="ctr"/>
                </a:tc>
                <a:tc>
                  <a:txBody>
                    <a:bodyPr/>
                    <a:lstStyle/>
                    <a:p>
                      <a:r>
                        <a:rPr lang="zh-CN" altLang="en-US">
                          <a:effectLst/>
                        </a:rPr>
                        <a:t>描述</a:t>
                      </a:r>
                    </a:p>
                  </a:txBody>
                  <a:tcPr anchor="ctr"/>
                </a:tc>
              </a:tr>
              <a:tr h="370840">
                <a:tc>
                  <a:txBody>
                    <a:bodyPr/>
                    <a:lstStyle/>
                    <a:p>
                      <a:r>
                        <a:rPr lang="en-US" dirty="0">
                          <a:effectLst/>
                        </a:rPr>
                        <a:t>font</a:t>
                      </a:r>
                    </a:p>
                  </a:txBody>
                  <a:tcPr anchor="ctr"/>
                </a:tc>
                <a:tc>
                  <a:txBody>
                    <a:bodyPr/>
                    <a:lstStyle/>
                    <a:p>
                      <a:r>
                        <a:rPr lang="zh-CN" altLang="en-US">
                          <a:effectLst/>
                        </a:rPr>
                        <a:t>设置或返回文本内容的当前字体属性</a:t>
                      </a:r>
                    </a:p>
                  </a:txBody>
                  <a:tcPr anchor="ctr"/>
                </a:tc>
              </a:tr>
              <a:tr h="370840">
                <a:tc>
                  <a:txBody>
                    <a:bodyPr/>
                    <a:lstStyle/>
                    <a:p>
                      <a:r>
                        <a:rPr lang="en-US">
                          <a:effectLst/>
                        </a:rPr>
                        <a:t>textAlign</a:t>
                      </a:r>
                    </a:p>
                  </a:txBody>
                  <a:tcPr anchor="ctr"/>
                </a:tc>
                <a:tc>
                  <a:txBody>
                    <a:bodyPr/>
                    <a:lstStyle/>
                    <a:p>
                      <a:r>
                        <a:rPr lang="zh-CN" altLang="en-US">
                          <a:effectLst/>
                        </a:rPr>
                        <a:t>设置或返回文本内容的当前对齐方式</a:t>
                      </a:r>
                    </a:p>
                  </a:txBody>
                  <a:tcPr anchor="ctr"/>
                </a:tc>
              </a:tr>
              <a:tr h="370840">
                <a:tc>
                  <a:txBody>
                    <a:bodyPr/>
                    <a:lstStyle/>
                    <a:p>
                      <a:r>
                        <a:rPr lang="en-US" dirty="0" err="1">
                          <a:effectLst/>
                        </a:rPr>
                        <a:t>textBaseline</a:t>
                      </a:r>
                      <a:endParaRPr lang="en-US" dirty="0">
                        <a:effectLst/>
                      </a:endParaRPr>
                    </a:p>
                  </a:txBody>
                  <a:tcPr anchor="ctr"/>
                </a:tc>
                <a:tc>
                  <a:txBody>
                    <a:bodyPr/>
                    <a:lstStyle/>
                    <a:p>
                      <a:r>
                        <a:rPr lang="zh-CN" altLang="en-US" dirty="0">
                          <a:effectLst/>
                        </a:rPr>
                        <a:t>设置或返回在绘制文本时使用的当前文本基线</a:t>
                      </a:r>
                    </a:p>
                  </a:txBody>
                  <a:tcPr anchor="ctr"/>
                </a:tc>
              </a:tr>
            </a:tbl>
          </a:graphicData>
        </a:graphic>
      </p:graphicFrame>
      <p:graphicFrame>
        <p:nvGraphicFramePr>
          <p:cNvPr id="3" name="表格 2"/>
          <p:cNvGraphicFramePr>
            <a:graphicFrameLocks noGrp="1"/>
          </p:cNvGraphicFramePr>
          <p:nvPr>
            <p:extLst>
              <p:ext uri="{D42A27DB-BD31-4B8C-83A1-F6EECF244321}">
                <p14:modId xmlns="" xmlns:p14="http://schemas.microsoft.com/office/powerpoint/2010/main" val="1867226804"/>
              </p:ext>
            </p:extLst>
          </p:nvPr>
        </p:nvGraphicFramePr>
        <p:xfrm>
          <a:off x="611560" y="4509120"/>
          <a:ext cx="7992888" cy="148336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方法</a:t>
                      </a:r>
                    </a:p>
                  </a:txBody>
                  <a:tcPr anchor="ctr"/>
                </a:tc>
                <a:tc>
                  <a:txBody>
                    <a:bodyPr/>
                    <a:lstStyle/>
                    <a:p>
                      <a:r>
                        <a:rPr lang="zh-CN" altLang="en-US">
                          <a:effectLst/>
                        </a:rPr>
                        <a:t>描述</a:t>
                      </a:r>
                    </a:p>
                  </a:txBody>
                  <a:tcPr anchor="ctr"/>
                </a:tc>
              </a:tr>
              <a:tr h="370840">
                <a:tc>
                  <a:txBody>
                    <a:bodyPr/>
                    <a:lstStyle/>
                    <a:p>
                      <a:r>
                        <a:rPr lang="en-US" dirty="0" err="1">
                          <a:effectLst/>
                        </a:rPr>
                        <a:t>fillText</a:t>
                      </a:r>
                      <a:r>
                        <a:rPr lang="en-US" dirty="0">
                          <a:effectLst/>
                        </a:rPr>
                        <a:t>()</a:t>
                      </a:r>
                    </a:p>
                  </a:txBody>
                  <a:tcPr anchor="ctr"/>
                </a:tc>
                <a:tc>
                  <a:txBody>
                    <a:bodyPr/>
                    <a:lstStyle/>
                    <a:p>
                      <a:r>
                        <a:rPr lang="zh-CN" altLang="en-US" dirty="0">
                          <a:effectLst/>
                        </a:rPr>
                        <a:t>在画布上</a:t>
                      </a:r>
                      <a:r>
                        <a:rPr lang="zh-CN" altLang="en-US" dirty="0" smtClean="0">
                          <a:effectLst/>
                        </a:rPr>
                        <a:t>绘制</a:t>
                      </a:r>
                      <a:r>
                        <a:rPr lang="en-US" altLang="zh-CN" dirty="0" smtClean="0">
                          <a:effectLst/>
                        </a:rPr>
                        <a:t>"</a:t>
                      </a:r>
                      <a:r>
                        <a:rPr lang="zh-CN" altLang="en-US" dirty="0" smtClean="0">
                          <a:effectLst/>
                        </a:rPr>
                        <a:t>被填充的</a:t>
                      </a:r>
                      <a:r>
                        <a:rPr lang="en-US" altLang="zh-CN" dirty="0" smtClean="0">
                          <a:effectLst/>
                        </a:rPr>
                        <a:t>"</a:t>
                      </a:r>
                      <a:r>
                        <a:rPr lang="zh-CN" altLang="en-US" dirty="0" smtClean="0">
                          <a:effectLst/>
                        </a:rPr>
                        <a:t>文本</a:t>
                      </a:r>
                      <a:endParaRPr lang="zh-CN" altLang="en-US" dirty="0">
                        <a:effectLst/>
                      </a:endParaRPr>
                    </a:p>
                  </a:txBody>
                  <a:tcPr anchor="ctr"/>
                </a:tc>
              </a:tr>
              <a:tr h="370840">
                <a:tc>
                  <a:txBody>
                    <a:bodyPr/>
                    <a:lstStyle/>
                    <a:p>
                      <a:r>
                        <a:rPr lang="en-US" dirty="0" err="1">
                          <a:effectLst/>
                        </a:rPr>
                        <a:t>strokeText</a:t>
                      </a:r>
                      <a:r>
                        <a:rPr lang="en-US" dirty="0">
                          <a:effectLst/>
                        </a:rPr>
                        <a:t>()</a:t>
                      </a:r>
                    </a:p>
                  </a:txBody>
                  <a:tcPr anchor="ctr"/>
                </a:tc>
                <a:tc>
                  <a:txBody>
                    <a:bodyPr/>
                    <a:lstStyle/>
                    <a:p>
                      <a:r>
                        <a:rPr lang="zh-CN" altLang="en-US" dirty="0">
                          <a:effectLst/>
                        </a:rPr>
                        <a:t>在画布上绘制文本（无填充）</a:t>
                      </a:r>
                    </a:p>
                  </a:txBody>
                  <a:tcPr anchor="ctr"/>
                </a:tc>
              </a:tr>
              <a:tr h="370840">
                <a:tc>
                  <a:txBody>
                    <a:bodyPr/>
                    <a:lstStyle/>
                    <a:p>
                      <a:r>
                        <a:rPr lang="en-US" dirty="0" err="1">
                          <a:effectLst/>
                        </a:rPr>
                        <a:t>measureText</a:t>
                      </a:r>
                      <a:r>
                        <a:rPr lang="en-US" dirty="0">
                          <a:effectLst/>
                        </a:rPr>
                        <a:t>()</a:t>
                      </a:r>
                    </a:p>
                  </a:txBody>
                  <a:tcPr anchor="ctr"/>
                </a:tc>
                <a:tc>
                  <a:txBody>
                    <a:bodyPr/>
                    <a:lstStyle/>
                    <a:p>
                      <a:r>
                        <a:rPr lang="zh-CN" altLang="en-US" dirty="0">
                          <a:effectLst/>
                        </a:rPr>
                        <a:t>返回包含指定文本宽度的对象</a:t>
                      </a:r>
                    </a:p>
                  </a:txBody>
                  <a:tcPr anchor="ctr"/>
                </a:tc>
              </a:tr>
            </a:tbl>
          </a:graphicData>
        </a:graphic>
      </p:graphicFrame>
    </p:spTree>
    <p:extLst>
      <p:ext uri="{BB962C8B-B14F-4D97-AF65-F5344CB8AC3E}">
        <p14:creationId xmlns="" xmlns:p14="http://schemas.microsoft.com/office/powerpoint/2010/main" val="132583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a:bodyPr>
          <a:lstStyle/>
          <a:p>
            <a:pPr algn="ctr"/>
            <a:r>
              <a:rPr lang="en-US" altLang="zh-CN" dirty="0" smtClean="0"/>
              <a:t>Canvas</a:t>
            </a:r>
            <a:r>
              <a:rPr lang="zh-CN" altLang="en-US" dirty="0" smtClean="0"/>
              <a:t>的</a:t>
            </a:r>
            <a:r>
              <a:rPr lang="en-US" altLang="zh-CN" dirty="0" smtClean="0"/>
              <a:t>API-</a:t>
            </a:r>
            <a:r>
              <a:rPr lang="zh-CN" altLang="en-US" dirty="0" smtClean="0">
                <a:solidFill>
                  <a:srgbClr val="FF0000"/>
                </a:solidFill>
              </a:rPr>
              <a:t>图像绘制方法</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3696621813"/>
              </p:ext>
            </p:extLst>
          </p:nvPr>
        </p:nvGraphicFramePr>
        <p:xfrm>
          <a:off x="683568" y="2654920"/>
          <a:ext cx="7992888" cy="74168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方法</a:t>
                      </a:r>
                    </a:p>
                  </a:txBody>
                  <a:tcPr anchor="ctr"/>
                </a:tc>
                <a:tc>
                  <a:txBody>
                    <a:bodyPr/>
                    <a:lstStyle/>
                    <a:p>
                      <a:r>
                        <a:rPr lang="zh-CN" altLang="en-US">
                          <a:effectLst/>
                        </a:rPr>
                        <a:t>描述</a:t>
                      </a:r>
                    </a:p>
                  </a:txBody>
                  <a:tcPr anchor="ctr"/>
                </a:tc>
              </a:tr>
              <a:tr h="370840">
                <a:tc>
                  <a:txBody>
                    <a:bodyPr/>
                    <a:lstStyle/>
                    <a:p>
                      <a:r>
                        <a:rPr lang="en-US" dirty="0" err="1">
                          <a:effectLst/>
                        </a:rPr>
                        <a:t>drawImage</a:t>
                      </a:r>
                      <a:r>
                        <a:rPr lang="en-US" dirty="0">
                          <a:effectLst/>
                        </a:rPr>
                        <a:t>()</a:t>
                      </a:r>
                    </a:p>
                  </a:txBody>
                  <a:tcPr anchor="ctr"/>
                </a:tc>
                <a:tc>
                  <a:txBody>
                    <a:bodyPr/>
                    <a:lstStyle/>
                    <a:p>
                      <a:r>
                        <a:rPr lang="zh-CN" altLang="en-US" dirty="0">
                          <a:effectLst/>
                        </a:rPr>
                        <a:t>向画布上绘制图像、画布或</a:t>
                      </a:r>
                      <a:r>
                        <a:rPr lang="zh-CN" altLang="en-US" dirty="0" smtClean="0">
                          <a:effectLst/>
                        </a:rPr>
                        <a:t>视频  </a:t>
                      </a:r>
                      <a:r>
                        <a:rPr lang="en-US" altLang="zh-CN" dirty="0" smtClean="0">
                          <a:effectLst/>
                        </a:rPr>
                        <a:t>chrome</a:t>
                      </a:r>
                      <a:r>
                        <a:rPr lang="zh-CN" altLang="en-US" dirty="0" smtClean="0">
                          <a:effectLst/>
                        </a:rPr>
                        <a:t>不支持</a:t>
                      </a:r>
                      <a:endParaRPr lang="zh-CN" altLang="en-US" dirty="0">
                        <a:effectLst/>
                      </a:endParaRPr>
                    </a:p>
                  </a:txBody>
                  <a:tcPr anchor="ctr"/>
                </a:tc>
              </a:tr>
            </a:tbl>
          </a:graphicData>
        </a:graphic>
      </p:graphicFrame>
    </p:spTree>
    <p:extLst>
      <p:ext uri="{BB962C8B-B14F-4D97-AF65-F5344CB8AC3E}">
        <p14:creationId xmlns="" xmlns:p14="http://schemas.microsoft.com/office/powerpoint/2010/main" val="729763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en-US" altLang="zh-CN" dirty="0" smtClean="0"/>
              <a:t>-</a:t>
            </a:r>
            <a:r>
              <a:rPr lang="zh-CN" altLang="en-US" dirty="0" smtClean="0">
                <a:solidFill>
                  <a:srgbClr val="FF0000"/>
                </a:solidFill>
              </a:rPr>
              <a:t>像素操作方法和属性</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3484948656"/>
              </p:ext>
            </p:extLst>
          </p:nvPr>
        </p:nvGraphicFramePr>
        <p:xfrm>
          <a:off x="683568" y="2132856"/>
          <a:ext cx="7992888" cy="175260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属性</a:t>
                      </a:r>
                    </a:p>
                  </a:txBody>
                  <a:tcPr anchor="ctr"/>
                </a:tc>
                <a:tc>
                  <a:txBody>
                    <a:bodyPr/>
                    <a:lstStyle/>
                    <a:p>
                      <a:r>
                        <a:rPr lang="zh-CN" altLang="en-US">
                          <a:effectLst/>
                        </a:rPr>
                        <a:t>描述</a:t>
                      </a:r>
                    </a:p>
                  </a:txBody>
                  <a:tcPr anchor="ctr"/>
                </a:tc>
              </a:tr>
              <a:tr h="370840">
                <a:tc>
                  <a:txBody>
                    <a:bodyPr/>
                    <a:lstStyle/>
                    <a:p>
                      <a:r>
                        <a:rPr lang="en-US">
                          <a:effectLst/>
                        </a:rPr>
                        <a:t>width</a:t>
                      </a:r>
                    </a:p>
                  </a:txBody>
                  <a:tcPr anchor="ctr"/>
                </a:tc>
                <a:tc>
                  <a:txBody>
                    <a:bodyPr/>
                    <a:lstStyle/>
                    <a:p>
                      <a:r>
                        <a:rPr lang="zh-CN" altLang="en-US" dirty="0">
                          <a:effectLst/>
                        </a:rPr>
                        <a:t>返回 </a:t>
                      </a:r>
                      <a:r>
                        <a:rPr lang="en-US" dirty="0" err="1">
                          <a:effectLst/>
                        </a:rPr>
                        <a:t>ImageData</a:t>
                      </a:r>
                      <a:r>
                        <a:rPr lang="en-US" dirty="0">
                          <a:effectLst/>
                        </a:rPr>
                        <a:t> </a:t>
                      </a:r>
                      <a:r>
                        <a:rPr lang="zh-CN" altLang="en-US" dirty="0">
                          <a:effectLst/>
                        </a:rPr>
                        <a:t>对象的宽度</a:t>
                      </a:r>
                    </a:p>
                  </a:txBody>
                  <a:tcPr anchor="ctr"/>
                </a:tc>
              </a:tr>
              <a:tr h="370840">
                <a:tc>
                  <a:txBody>
                    <a:bodyPr/>
                    <a:lstStyle/>
                    <a:p>
                      <a:r>
                        <a:rPr lang="en-US">
                          <a:effectLst/>
                        </a:rPr>
                        <a:t>height</a:t>
                      </a:r>
                    </a:p>
                  </a:txBody>
                  <a:tcPr anchor="ctr"/>
                </a:tc>
                <a:tc>
                  <a:txBody>
                    <a:bodyPr/>
                    <a:lstStyle/>
                    <a:p>
                      <a:r>
                        <a:rPr lang="zh-CN" altLang="en-US">
                          <a:effectLst/>
                        </a:rPr>
                        <a:t>返回 </a:t>
                      </a:r>
                      <a:r>
                        <a:rPr lang="en-US">
                          <a:effectLst/>
                        </a:rPr>
                        <a:t>ImageData </a:t>
                      </a:r>
                      <a:r>
                        <a:rPr lang="zh-CN" altLang="en-US">
                          <a:effectLst/>
                        </a:rPr>
                        <a:t>对象的高度</a:t>
                      </a:r>
                    </a:p>
                  </a:txBody>
                  <a:tcPr anchor="ctr"/>
                </a:tc>
              </a:tr>
              <a:tr h="370840">
                <a:tc>
                  <a:txBody>
                    <a:bodyPr/>
                    <a:lstStyle/>
                    <a:p>
                      <a:r>
                        <a:rPr lang="en-US">
                          <a:effectLst/>
                        </a:rPr>
                        <a:t>data</a:t>
                      </a:r>
                    </a:p>
                  </a:txBody>
                  <a:tcPr anchor="ctr"/>
                </a:tc>
                <a:tc>
                  <a:txBody>
                    <a:bodyPr/>
                    <a:lstStyle/>
                    <a:p>
                      <a:r>
                        <a:rPr lang="zh-CN" altLang="en-US" dirty="0">
                          <a:effectLst/>
                        </a:rPr>
                        <a:t>返回一个对象，其包含指定的 </a:t>
                      </a:r>
                      <a:r>
                        <a:rPr lang="en-US" altLang="zh-CN" dirty="0" err="1">
                          <a:effectLst/>
                        </a:rPr>
                        <a:t>ImageData</a:t>
                      </a:r>
                      <a:r>
                        <a:rPr lang="en-US" altLang="zh-CN" dirty="0">
                          <a:effectLst/>
                        </a:rPr>
                        <a:t> </a:t>
                      </a:r>
                      <a:r>
                        <a:rPr lang="zh-CN" altLang="en-US" dirty="0">
                          <a:effectLst/>
                        </a:rPr>
                        <a:t>对象的图像数据</a:t>
                      </a:r>
                    </a:p>
                  </a:txBody>
                  <a:tcPr anchor="ctr"/>
                </a:tc>
              </a:tr>
            </a:tbl>
          </a:graphicData>
        </a:graphic>
      </p:graphicFrame>
      <p:graphicFrame>
        <p:nvGraphicFramePr>
          <p:cNvPr id="5" name="表格 4"/>
          <p:cNvGraphicFramePr>
            <a:graphicFrameLocks noGrp="1"/>
          </p:cNvGraphicFramePr>
          <p:nvPr>
            <p:extLst>
              <p:ext uri="{D42A27DB-BD31-4B8C-83A1-F6EECF244321}">
                <p14:modId xmlns="" xmlns:p14="http://schemas.microsoft.com/office/powerpoint/2010/main" val="1301988020"/>
              </p:ext>
            </p:extLst>
          </p:nvPr>
        </p:nvGraphicFramePr>
        <p:xfrm>
          <a:off x="683568" y="4365104"/>
          <a:ext cx="7992888" cy="175260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方法</a:t>
                      </a:r>
                    </a:p>
                  </a:txBody>
                  <a:tcPr anchor="ctr"/>
                </a:tc>
                <a:tc>
                  <a:txBody>
                    <a:bodyPr/>
                    <a:lstStyle/>
                    <a:p>
                      <a:r>
                        <a:rPr lang="zh-CN" altLang="en-US">
                          <a:effectLst/>
                        </a:rPr>
                        <a:t>描述</a:t>
                      </a:r>
                    </a:p>
                  </a:txBody>
                  <a:tcPr anchor="ctr"/>
                </a:tc>
              </a:tr>
              <a:tr h="370840">
                <a:tc>
                  <a:txBody>
                    <a:bodyPr/>
                    <a:lstStyle/>
                    <a:p>
                      <a:r>
                        <a:rPr lang="en-US">
                          <a:effectLst/>
                        </a:rPr>
                        <a:t>createImageData()</a:t>
                      </a:r>
                    </a:p>
                  </a:txBody>
                  <a:tcPr anchor="ctr"/>
                </a:tc>
                <a:tc>
                  <a:txBody>
                    <a:bodyPr/>
                    <a:lstStyle/>
                    <a:p>
                      <a:r>
                        <a:rPr lang="zh-CN" altLang="en-US">
                          <a:effectLst/>
                        </a:rPr>
                        <a:t>创建新的、空白的 </a:t>
                      </a:r>
                      <a:r>
                        <a:rPr lang="en-US">
                          <a:effectLst/>
                        </a:rPr>
                        <a:t>ImageData </a:t>
                      </a:r>
                      <a:r>
                        <a:rPr lang="zh-CN" altLang="en-US">
                          <a:effectLst/>
                        </a:rPr>
                        <a:t>对象</a:t>
                      </a:r>
                    </a:p>
                  </a:txBody>
                  <a:tcPr anchor="ctr"/>
                </a:tc>
              </a:tr>
              <a:tr h="370840">
                <a:tc>
                  <a:txBody>
                    <a:bodyPr/>
                    <a:lstStyle/>
                    <a:p>
                      <a:r>
                        <a:rPr lang="en-US">
                          <a:effectLst/>
                        </a:rPr>
                        <a:t>getImageData()</a:t>
                      </a:r>
                    </a:p>
                  </a:txBody>
                  <a:tcPr anchor="ctr"/>
                </a:tc>
                <a:tc>
                  <a:txBody>
                    <a:bodyPr/>
                    <a:lstStyle/>
                    <a:p>
                      <a:r>
                        <a:rPr lang="zh-CN" altLang="en-US">
                          <a:effectLst/>
                        </a:rPr>
                        <a:t>返回 </a:t>
                      </a:r>
                      <a:r>
                        <a:rPr lang="en-US" altLang="zh-CN">
                          <a:effectLst/>
                        </a:rPr>
                        <a:t>ImageData </a:t>
                      </a:r>
                      <a:r>
                        <a:rPr lang="zh-CN" altLang="en-US">
                          <a:effectLst/>
                        </a:rPr>
                        <a:t>对象，该对象为画布上指定的矩形复制像素数据</a:t>
                      </a:r>
                    </a:p>
                  </a:txBody>
                  <a:tcPr anchor="ctr"/>
                </a:tc>
              </a:tr>
              <a:tr h="370840">
                <a:tc>
                  <a:txBody>
                    <a:bodyPr/>
                    <a:lstStyle/>
                    <a:p>
                      <a:r>
                        <a:rPr lang="en-US">
                          <a:effectLst/>
                        </a:rPr>
                        <a:t>putImageData()</a:t>
                      </a:r>
                    </a:p>
                  </a:txBody>
                  <a:tcPr anchor="ctr"/>
                </a:tc>
                <a:tc>
                  <a:txBody>
                    <a:bodyPr/>
                    <a:lstStyle/>
                    <a:p>
                      <a:r>
                        <a:rPr lang="zh-CN" altLang="en-US" dirty="0">
                          <a:effectLst/>
                        </a:rPr>
                        <a:t>把图像数据（从指定的 </a:t>
                      </a:r>
                      <a:r>
                        <a:rPr lang="en-US" altLang="zh-CN" dirty="0" err="1">
                          <a:effectLst/>
                        </a:rPr>
                        <a:t>ImageData</a:t>
                      </a:r>
                      <a:r>
                        <a:rPr lang="en-US" altLang="zh-CN" dirty="0">
                          <a:effectLst/>
                        </a:rPr>
                        <a:t> </a:t>
                      </a:r>
                      <a:r>
                        <a:rPr lang="zh-CN" altLang="en-US" dirty="0">
                          <a:effectLst/>
                        </a:rPr>
                        <a:t>对象）放回画布上</a:t>
                      </a:r>
                    </a:p>
                  </a:txBody>
                  <a:tcPr anchor="ctr"/>
                </a:tc>
              </a:tr>
            </a:tbl>
          </a:graphicData>
        </a:graphic>
      </p:graphicFrame>
    </p:spTree>
    <p:extLst>
      <p:ext uri="{BB962C8B-B14F-4D97-AF65-F5344CB8AC3E}">
        <p14:creationId xmlns="" xmlns:p14="http://schemas.microsoft.com/office/powerpoint/2010/main" val="2411573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zh-CN" altLang="en-US" dirty="0" smtClean="0">
                <a:solidFill>
                  <a:srgbClr val="FF0000"/>
                </a:solidFill>
              </a:rPr>
              <a:t>图像合成属性</a:t>
            </a:r>
            <a:endParaRPr lang="zh-CN" altLang="en-US" dirty="0">
              <a:solidFill>
                <a:srgbClr val="FF0000"/>
              </a:solidFill>
            </a:endParaRPr>
          </a:p>
        </p:txBody>
      </p:sp>
      <p:graphicFrame>
        <p:nvGraphicFramePr>
          <p:cNvPr id="4" name="表格 3"/>
          <p:cNvGraphicFramePr>
            <a:graphicFrameLocks noGrp="1"/>
          </p:cNvGraphicFramePr>
          <p:nvPr>
            <p:extLst>
              <p:ext uri="{D42A27DB-BD31-4B8C-83A1-F6EECF244321}">
                <p14:modId xmlns="" xmlns:p14="http://schemas.microsoft.com/office/powerpoint/2010/main" val="1382124170"/>
              </p:ext>
            </p:extLst>
          </p:nvPr>
        </p:nvGraphicFramePr>
        <p:xfrm>
          <a:off x="683568" y="2654920"/>
          <a:ext cx="7992888" cy="1381760"/>
        </p:xfrm>
        <a:graphic>
          <a:graphicData uri="http://schemas.openxmlformats.org/drawingml/2006/table">
            <a:tbl>
              <a:tblPr firstRow="1" bandRow="1">
                <a:tableStyleId>{5C22544A-7EE6-4342-B048-85BDC9FD1C3A}</a:tableStyleId>
              </a:tblPr>
              <a:tblGrid>
                <a:gridCol w="2088232"/>
                <a:gridCol w="5904656"/>
              </a:tblGrid>
              <a:tr h="370840">
                <a:tc>
                  <a:txBody>
                    <a:bodyPr/>
                    <a:lstStyle/>
                    <a:p>
                      <a:r>
                        <a:rPr lang="zh-CN" altLang="en-US" dirty="0">
                          <a:effectLst/>
                        </a:rPr>
                        <a:t>属性</a:t>
                      </a:r>
                    </a:p>
                  </a:txBody>
                  <a:tcPr anchor="ctr"/>
                </a:tc>
                <a:tc>
                  <a:txBody>
                    <a:bodyPr/>
                    <a:lstStyle/>
                    <a:p>
                      <a:r>
                        <a:rPr lang="zh-CN" altLang="en-US">
                          <a:effectLst/>
                        </a:rPr>
                        <a:t>描述</a:t>
                      </a:r>
                    </a:p>
                  </a:txBody>
                  <a:tcPr anchor="ctr"/>
                </a:tc>
              </a:tr>
              <a:tr h="370840">
                <a:tc>
                  <a:txBody>
                    <a:bodyPr/>
                    <a:lstStyle/>
                    <a:p>
                      <a:r>
                        <a:rPr lang="en-US">
                          <a:effectLst/>
                        </a:rPr>
                        <a:t>globalAlpha</a:t>
                      </a:r>
                    </a:p>
                  </a:txBody>
                  <a:tcPr anchor="ctr"/>
                </a:tc>
                <a:tc>
                  <a:txBody>
                    <a:bodyPr/>
                    <a:lstStyle/>
                    <a:p>
                      <a:r>
                        <a:rPr lang="zh-CN" altLang="en-US">
                          <a:effectLst/>
                        </a:rPr>
                        <a:t>设置或返回绘图的当前 </a:t>
                      </a:r>
                      <a:r>
                        <a:rPr lang="en-US" altLang="zh-CN">
                          <a:effectLst/>
                        </a:rPr>
                        <a:t>alpha </a:t>
                      </a:r>
                      <a:r>
                        <a:rPr lang="zh-CN" altLang="en-US">
                          <a:effectLst/>
                        </a:rPr>
                        <a:t>或透明值</a:t>
                      </a:r>
                    </a:p>
                  </a:txBody>
                  <a:tcPr anchor="ctr"/>
                </a:tc>
              </a:tr>
              <a:tr h="370840">
                <a:tc>
                  <a:txBody>
                    <a:bodyPr/>
                    <a:lstStyle/>
                    <a:p>
                      <a:r>
                        <a:rPr lang="en-US">
                          <a:effectLst/>
                        </a:rPr>
                        <a:t>globalCompositeOperation</a:t>
                      </a:r>
                    </a:p>
                  </a:txBody>
                  <a:tcPr anchor="ctr"/>
                </a:tc>
                <a:tc>
                  <a:txBody>
                    <a:bodyPr/>
                    <a:lstStyle/>
                    <a:p>
                      <a:r>
                        <a:rPr lang="zh-CN" altLang="en-US" dirty="0">
                          <a:effectLst/>
                        </a:rPr>
                        <a:t>设置或返回新图像如何绘制到已有的图像上</a:t>
                      </a:r>
                    </a:p>
                  </a:txBody>
                  <a:tcPr anchor="ctr"/>
                </a:tc>
              </a:tr>
            </a:tbl>
          </a:graphicData>
        </a:graphic>
      </p:graphicFrame>
    </p:spTree>
    <p:extLst>
      <p:ext uri="{BB962C8B-B14F-4D97-AF65-F5344CB8AC3E}">
        <p14:creationId xmlns="" xmlns:p14="http://schemas.microsoft.com/office/powerpoint/2010/main" val="15961406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066800"/>
          </a:xfrm>
        </p:spPr>
        <p:txBody>
          <a:bodyPr>
            <a:normAutofit fontScale="90000"/>
          </a:bodyPr>
          <a:lstStyle/>
          <a:p>
            <a:pPr algn="ctr"/>
            <a:r>
              <a:rPr lang="en-US" altLang="zh-CN" dirty="0" smtClean="0"/>
              <a:t>Canvas</a:t>
            </a:r>
            <a:r>
              <a:rPr lang="zh-CN" altLang="en-US" dirty="0" smtClean="0"/>
              <a:t>的</a:t>
            </a:r>
            <a:r>
              <a:rPr lang="en-US" altLang="zh-CN" dirty="0" smtClean="0"/>
              <a:t>API</a:t>
            </a:r>
            <a:br>
              <a:rPr lang="en-US" altLang="zh-CN" dirty="0" smtClean="0"/>
            </a:br>
            <a:r>
              <a:rPr lang="zh-CN" altLang="en-US" dirty="0" smtClean="0">
                <a:solidFill>
                  <a:srgbClr val="FF0000"/>
                </a:solidFill>
              </a:rPr>
              <a:t>其他</a:t>
            </a:r>
            <a:r>
              <a:rPr lang="zh-CN" altLang="en-US" dirty="0">
                <a:solidFill>
                  <a:srgbClr val="FF0000"/>
                </a:solidFill>
              </a:rPr>
              <a:t>方法</a:t>
            </a:r>
          </a:p>
        </p:txBody>
      </p:sp>
      <p:graphicFrame>
        <p:nvGraphicFramePr>
          <p:cNvPr id="4" name="表格 3"/>
          <p:cNvGraphicFramePr>
            <a:graphicFrameLocks noGrp="1"/>
          </p:cNvGraphicFramePr>
          <p:nvPr>
            <p:extLst>
              <p:ext uri="{D42A27DB-BD31-4B8C-83A1-F6EECF244321}">
                <p14:modId xmlns="" xmlns:p14="http://schemas.microsoft.com/office/powerpoint/2010/main" val="1438316815"/>
              </p:ext>
            </p:extLst>
          </p:nvPr>
        </p:nvGraphicFramePr>
        <p:xfrm>
          <a:off x="683568" y="2654920"/>
          <a:ext cx="7992888" cy="1112520"/>
        </p:xfrm>
        <a:graphic>
          <a:graphicData uri="http://schemas.openxmlformats.org/drawingml/2006/table">
            <a:tbl>
              <a:tblPr firstRow="1" bandRow="1">
                <a:tableStyleId>{5C22544A-7EE6-4342-B048-85BDC9FD1C3A}</a:tableStyleId>
              </a:tblPr>
              <a:tblGrid>
                <a:gridCol w="3312368"/>
                <a:gridCol w="4680520"/>
              </a:tblGrid>
              <a:tr h="370840">
                <a:tc>
                  <a:txBody>
                    <a:bodyPr/>
                    <a:lstStyle/>
                    <a:p>
                      <a:r>
                        <a:rPr lang="zh-CN" altLang="en-US" dirty="0">
                          <a:effectLst/>
                        </a:rPr>
                        <a:t>属性</a:t>
                      </a:r>
                    </a:p>
                  </a:txBody>
                  <a:tcPr anchor="ctr"/>
                </a:tc>
                <a:tc>
                  <a:txBody>
                    <a:bodyPr/>
                    <a:lstStyle/>
                    <a:p>
                      <a:r>
                        <a:rPr lang="zh-CN" altLang="en-US">
                          <a:effectLst/>
                        </a:rPr>
                        <a:t>描述</a:t>
                      </a:r>
                    </a:p>
                  </a:txBody>
                  <a:tcPr anchor="ctr"/>
                </a:tc>
              </a:tr>
              <a:tr h="370840">
                <a:tc>
                  <a:txBody>
                    <a:bodyPr/>
                    <a:lstStyle/>
                    <a:p>
                      <a:r>
                        <a:rPr lang="en-US">
                          <a:effectLst/>
                        </a:rPr>
                        <a:t>globalAlpha</a:t>
                      </a:r>
                    </a:p>
                  </a:txBody>
                  <a:tcPr anchor="ctr"/>
                </a:tc>
                <a:tc>
                  <a:txBody>
                    <a:bodyPr/>
                    <a:lstStyle/>
                    <a:p>
                      <a:r>
                        <a:rPr lang="zh-CN" altLang="en-US">
                          <a:effectLst/>
                        </a:rPr>
                        <a:t>设置或返回绘图的当前 </a:t>
                      </a:r>
                      <a:r>
                        <a:rPr lang="en-US" altLang="zh-CN">
                          <a:effectLst/>
                        </a:rPr>
                        <a:t>alpha </a:t>
                      </a:r>
                      <a:r>
                        <a:rPr lang="zh-CN" altLang="en-US">
                          <a:effectLst/>
                        </a:rPr>
                        <a:t>或透明值</a:t>
                      </a:r>
                    </a:p>
                  </a:txBody>
                  <a:tcPr anchor="ctr"/>
                </a:tc>
              </a:tr>
              <a:tr h="370840">
                <a:tc>
                  <a:txBody>
                    <a:bodyPr/>
                    <a:lstStyle/>
                    <a:p>
                      <a:r>
                        <a:rPr lang="en-US">
                          <a:effectLst/>
                        </a:rPr>
                        <a:t>globalCompositeOperation</a:t>
                      </a:r>
                    </a:p>
                  </a:txBody>
                  <a:tcPr anchor="ctr"/>
                </a:tc>
                <a:tc>
                  <a:txBody>
                    <a:bodyPr/>
                    <a:lstStyle/>
                    <a:p>
                      <a:r>
                        <a:rPr lang="zh-CN" altLang="en-US" dirty="0">
                          <a:effectLst/>
                        </a:rPr>
                        <a:t>设置或返回新图像如何绘制到已有的图像上</a:t>
                      </a:r>
                    </a:p>
                  </a:txBody>
                  <a:tcPr anchor="ctr"/>
                </a:tc>
              </a:tr>
            </a:tbl>
          </a:graphicData>
        </a:graphic>
      </p:graphicFrame>
    </p:spTree>
    <p:extLst>
      <p:ext uri="{BB962C8B-B14F-4D97-AF65-F5344CB8AC3E}">
        <p14:creationId xmlns="" xmlns:p14="http://schemas.microsoft.com/office/powerpoint/2010/main" val="3029974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 5</a:t>
            </a:r>
            <a:r>
              <a:rPr lang="zh-CN" altLang="en-US" dirty="0"/>
              <a:t>内容</a:t>
            </a:r>
          </a:p>
        </p:txBody>
      </p:sp>
      <p:sp>
        <p:nvSpPr>
          <p:cNvPr id="3" name="内容占位符 2"/>
          <p:cNvSpPr>
            <a:spLocks noGrp="1"/>
          </p:cNvSpPr>
          <p:nvPr>
            <p:ph idx="1"/>
          </p:nvPr>
        </p:nvSpPr>
        <p:spPr>
          <a:xfrm>
            <a:off x="539552" y="1988840"/>
            <a:ext cx="8229600" cy="4389120"/>
          </a:xfrm>
        </p:spPr>
        <p:txBody>
          <a:bodyPr/>
          <a:lstStyle/>
          <a:p>
            <a:pPr marL="109728" indent="0">
              <a:buNone/>
            </a:pPr>
            <a:endParaRPr lang="en-US" altLang="zh-CN" dirty="0"/>
          </a:p>
          <a:p>
            <a:pPr marL="109728" indent="0">
              <a:buNone/>
            </a:pPr>
            <a:endParaRPr lang="en-US" altLang="zh-CN" dirty="0"/>
          </a:p>
          <a:p>
            <a:pPr marL="109728" indent="0">
              <a:buNone/>
            </a:pPr>
            <a:r>
              <a:rPr lang="en-US" altLang="zh-CN" dirty="0" smtClean="0">
                <a:solidFill>
                  <a:srgbClr val="00B050"/>
                </a:solidFill>
              </a:rPr>
              <a:t>HTML 5 </a:t>
            </a:r>
            <a:r>
              <a:rPr lang="zh-CN" altLang="en-US" dirty="0" smtClean="0">
                <a:solidFill>
                  <a:srgbClr val="00B050"/>
                </a:solidFill>
              </a:rPr>
              <a:t>≈ </a:t>
            </a:r>
            <a:r>
              <a:rPr lang="en-US" altLang="zh-CN" dirty="0" smtClean="0">
                <a:solidFill>
                  <a:srgbClr val="00B050"/>
                </a:solidFill>
              </a:rPr>
              <a:t>HTML+CSS 3+Javascript+API</a:t>
            </a:r>
            <a:endParaRPr lang="zh-CN" altLang="en-US" dirty="0">
              <a:solidFill>
                <a:srgbClr val="00B050"/>
              </a:solidFill>
            </a:endParaRPr>
          </a:p>
        </p:txBody>
      </p:sp>
    </p:spTree>
    <p:extLst>
      <p:ext uri="{BB962C8B-B14F-4D97-AF65-F5344CB8AC3E}">
        <p14:creationId xmlns:p14="http://schemas.microsoft.com/office/powerpoint/2010/main" xmlns="" val="1531648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428596" y="264318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From</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表单元素</a:t>
            </a:r>
            <a:endParaRPr kumimoji="0" lang="zh-CN" alt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便于</a:t>
            </a:r>
            <a:r>
              <a:rPr lang="zh-CN" altLang="en-US" dirty="0" smtClean="0"/>
              <a:t>排版的</a:t>
            </a:r>
            <a:r>
              <a:rPr lang="en-US" altLang="zh-CN" dirty="0" smtClean="0"/>
              <a:t>From</a:t>
            </a:r>
            <a:r>
              <a:rPr lang="zh-CN" altLang="en-US" dirty="0" smtClean="0"/>
              <a:t>表单</a:t>
            </a:r>
            <a:endParaRPr lang="zh-CN" altLang="en-US" dirty="0"/>
          </a:p>
        </p:txBody>
      </p:sp>
      <p:sp>
        <p:nvSpPr>
          <p:cNvPr id="5" name="内容占位符 4"/>
          <p:cNvSpPr>
            <a:spLocks noGrp="1"/>
          </p:cNvSpPr>
          <p:nvPr>
            <p:ph idx="1"/>
          </p:nvPr>
        </p:nvSpPr>
        <p:spPr>
          <a:xfrm>
            <a:off x="457200" y="2060848"/>
            <a:ext cx="8229600" cy="4111352"/>
          </a:xfrm>
        </p:spPr>
        <p:txBody>
          <a:bodyPr/>
          <a:lstStyle/>
          <a:p>
            <a:pPr marL="109728" indent="0">
              <a:buNone/>
            </a:pPr>
            <a:r>
              <a:rPr lang="en-US" altLang="zh-CN" sz="2400" dirty="0" smtClean="0"/>
              <a:t>XHTML</a:t>
            </a:r>
            <a:r>
              <a:rPr lang="zh-CN" altLang="en-US" sz="2400" dirty="0" smtClean="0"/>
              <a:t>或者</a:t>
            </a:r>
            <a:r>
              <a:rPr lang="en-US" altLang="zh-CN" sz="2400" dirty="0" smtClean="0"/>
              <a:t>HTML4.01</a:t>
            </a:r>
            <a:r>
              <a:rPr lang="zh-CN" altLang="en-US" sz="2400" dirty="0" smtClean="0"/>
              <a:t>中</a:t>
            </a:r>
            <a:r>
              <a:rPr lang="en-US" altLang="zh-CN" sz="2400" dirty="0" smtClean="0"/>
              <a:t>from</a:t>
            </a:r>
            <a:r>
              <a:rPr lang="zh-CN" altLang="en-US" sz="2400" dirty="0" smtClean="0"/>
              <a:t>和其中的表单标签</a:t>
            </a:r>
            <a:r>
              <a:rPr lang="en-US" altLang="zh-CN" sz="2400" dirty="0" smtClean="0"/>
              <a:t>(input</a:t>
            </a:r>
            <a:r>
              <a:rPr lang="zh-CN" altLang="en-US" sz="2400" dirty="0" smtClean="0"/>
              <a:t>、</a:t>
            </a:r>
            <a:r>
              <a:rPr lang="en-US" altLang="zh-CN" sz="2400" dirty="0" err="1" smtClean="0"/>
              <a:t>textarea</a:t>
            </a:r>
            <a:r>
              <a:rPr lang="zh-CN" altLang="en-US" sz="2400" dirty="0" smtClean="0"/>
              <a:t>、</a:t>
            </a:r>
            <a:r>
              <a:rPr lang="en-US" altLang="zh-CN" sz="2400" dirty="0" smtClean="0"/>
              <a:t>select</a:t>
            </a:r>
            <a:r>
              <a:rPr lang="zh-CN" altLang="en-US" sz="2400" dirty="0" smtClean="0"/>
              <a:t>、</a:t>
            </a:r>
            <a:r>
              <a:rPr lang="en-US" altLang="zh-CN" sz="2400" dirty="0" smtClean="0"/>
              <a:t>button)</a:t>
            </a:r>
            <a:r>
              <a:rPr lang="zh-CN" altLang="en-US" dirty="0" smtClean="0"/>
              <a:t>必须嵌套使用</a:t>
            </a:r>
            <a:endParaRPr lang="zh-CN" altLang="en-US" dirty="0"/>
          </a:p>
        </p:txBody>
      </p:sp>
      <p:sp>
        <p:nvSpPr>
          <p:cNvPr id="6" name="矩形 5"/>
          <p:cNvSpPr/>
          <p:nvPr/>
        </p:nvSpPr>
        <p:spPr>
          <a:xfrm>
            <a:off x="755576" y="3140968"/>
            <a:ext cx="7488832" cy="3240360"/>
          </a:xfrm>
          <a:prstGeom prst="rect">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r>
              <a:rPr lang="en-US" altLang="zh-CN" dirty="0" smtClean="0"/>
              <a:t>&lt;form action="" method="post"&gt;</a:t>
            </a:r>
          </a:p>
          <a:p>
            <a:r>
              <a:rPr lang="en-US" altLang="zh-CN" dirty="0" smtClean="0"/>
              <a:t>	&lt;input  type="text" name="user" /&gt;</a:t>
            </a:r>
          </a:p>
          <a:p>
            <a:r>
              <a:rPr lang="en-US" altLang="zh-CN" dirty="0"/>
              <a:t>	</a:t>
            </a:r>
            <a:r>
              <a:rPr lang="en-US" altLang="zh-CN" dirty="0" smtClean="0"/>
              <a:t>&lt;select name="year"&gt;</a:t>
            </a:r>
          </a:p>
          <a:p>
            <a:r>
              <a:rPr lang="en-US" altLang="zh-CN" dirty="0"/>
              <a:t>	</a:t>
            </a:r>
            <a:r>
              <a:rPr lang="en-US" altLang="zh-CN" dirty="0" smtClean="0"/>
              <a:t>	&lt;option value="1999"&gt;&lt;/option&gt;</a:t>
            </a:r>
          </a:p>
          <a:p>
            <a:r>
              <a:rPr lang="en-US" altLang="zh-CN" dirty="0"/>
              <a:t>	</a:t>
            </a:r>
            <a:r>
              <a:rPr lang="en-US" altLang="zh-CN" dirty="0" smtClean="0"/>
              <a:t>&lt;/select&gt;</a:t>
            </a:r>
          </a:p>
          <a:p>
            <a:r>
              <a:rPr lang="en-US" altLang="zh-CN" dirty="0"/>
              <a:t>	</a:t>
            </a:r>
            <a:r>
              <a:rPr lang="en-US" altLang="zh-CN" dirty="0" smtClean="0"/>
              <a:t>&lt;</a:t>
            </a:r>
            <a:r>
              <a:rPr lang="en-US" altLang="zh-CN" dirty="0" err="1" smtClean="0"/>
              <a:t>textarea</a:t>
            </a:r>
            <a:r>
              <a:rPr lang="en-US" altLang="zh-CN" dirty="0" smtClean="0"/>
              <a:t> name="</a:t>
            </a:r>
            <a:r>
              <a:rPr lang="en-US" altLang="zh-CN" dirty="0" err="1" smtClean="0"/>
              <a:t>ext</a:t>
            </a:r>
            <a:r>
              <a:rPr lang="en-US" altLang="zh-CN" dirty="0" smtClean="0"/>
              <a:t>" &gt;&lt;/</a:t>
            </a:r>
            <a:r>
              <a:rPr lang="en-US" altLang="zh-CN" dirty="0" err="1" smtClean="0"/>
              <a:t>textarea</a:t>
            </a:r>
            <a:r>
              <a:rPr lang="en-US" altLang="zh-CN" dirty="0" smtClean="0"/>
              <a:t>&gt;</a:t>
            </a:r>
          </a:p>
          <a:p>
            <a:r>
              <a:rPr lang="en-US" altLang="zh-CN" dirty="0"/>
              <a:t>	</a:t>
            </a:r>
            <a:r>
              <a:rPr lang="en-US" altLang="zh-CN" dirty="0" smtClean="0"/>
              <a:t>&lt;button type="submit"&gt;</a:t>
            </a:r>
            <a:r>
              <a:rPr lang="zh-CN" altLang="en-US" dirty="0" smtClean="0"/>
              <a:t>提交</a:t>
            </a:r>
            <a:r>
              <a:rPr lang="en-US" altLang="zh-CN" dirty="0" smtClean="0"/>
              <a:t>&lt;/button&gt;</a:t>
            </a:r>
            <a:endParaRPr lang="en-US" altLang="zh-CN" dirty="0"/>
          </a:p>
          <a:p>
            <a:r>
              <a:rPr lang="en-US" altLang="zh-CN" dirty="0" smtClean="0"/>
              <a:t>&lt;/form&gt;</a:t>
            </a:r>
            <a:endParaRPr lang="zh-CN" altLang="en-US" dirty="0"/>
          </a:p>
        </p:txBody>
      </p:sp>
    </p:spTree>
    <p:extLst>
      <p:ext uri="{BB962C8B-B14F-4D97-AF65-F5344CB8AC3E}">
        <p14:creationId xmlns:p14="http://schemas.microsoft.com/office/powerpoint/2010/main" xmlns="" val="567971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268760"/>
            <a:ext cx="8229600" cy="5305776"/>
          </a:xfrm>
        </p:spPr>
        <p:txBody>
          <a:bodyPr/>
          <a:lstStyle/>
          <a:p>
            <a:pPr marL="109728" indent="0">
              <a:buNone/>
            </a:pPr>
            <a:r>
              <a:rPr lang="en-US" altLang="zh-CN" dirty="0" smtClean="0"/>
              <a:t>HTML5</a:t>
            </a:r>
            <a:r>
              <a:rPr lang="zh-CN" altLang="en-US" dirty="0" smtClean="0"/>
              <a:t>中为了方便排版，可以使</a:t>
            </a:r>
            <a:r>
              <a:rPr lang="en-US" altLang="zh-CN" dirty="0" smtClean="0"/>
              <a:t>from</a:t>
            </a:r>
            <a:r>
              <a:rPr lang="zh-CN" altLang="en-US" dirty="0" smtClean="0"/>
              <a:t>中的表单标签脱离</a:t>
            </a:r>
            <a:r>
              <a:rPr lang="en-US" altLang="zh-CN" dirty="0" smtClean="0"/>
              <a:t>from</a:t>
            </a:r>
            <a:r>
              <a:rPr lang="zh-CN" altLang="en-US" dirty="0" smtClean="0"/>
              <a:t>的嵌套。方法</a:t>
            </a:r>
            <a:r>
              <a:rPr lang="en-US" altLang="zh-CN" dirty="0" smtClean="0"/>
              <a:t>:from</a:t>
            </a:r>
            <a:r>
              <a:rPr lang="zh-CN" altLang="en-US" dirty="0" smtClean="0"/>
              <a:t>指定</a:t>
            </a:r>
            <a:r>
              <a:rPr lang="en-US" altLang="zh-CN" dirty="0" smtClean="0"/>
              <a:t>ID</a:t>
            </a:r>
            <a:r>
              <a:rPr lang="zh-CN" altLang="en-US" dirty="0" smtClean="0"/>
              <a:t>，所有表单标签均添加</a:t>
            </a:r>
            <a:r>
              <a:rPr lang="en-US" altLang="zh-CN" dirty="0" smtClean="0"/>
              <a:t>from=id</a:t>
            </a:r>
            <a:r>
              <a:rPr lang="zh-CN" altLang="en-US" dirty="0" smtClean="0"/>
              <a:t>属性。</a:t>
            </a:r>
            <a:endParaRPr lang="zh-CN" altLang="en-US" dirty="0"/>
          </a:p>
        </p:txBody>
      </p:sp>
      <p:sp>
        <p:nvSpPr>
          <p:cNvPr id="6" name="矩形 5"/>
          <p:cNvSpPr/>
          <p:nvPr/>
        </p:nvSpPr>
        <p:spPr>
          <a:xfrm>
            <a:off x="755576" y="2924944"/>
            <a:ext cx="7488832" cy="3240360"/>
          </a:xfrm>
          <a:prstGeom prst="rect">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r>
              <a:rPr lang="en-US" altLang="zh-CN" dirty="0" smtClean="0"/>
              <a:t>&lt;form action="" method="post" </a:t>
            </a:r>
            <a:r>
              <a:rPr lang="en-US" altLang="zh-CN" dirty="0" smtClean="0">
                <a:solidFill>
                  <a:srgbClr val="00B0F0"/>
                </a:solidFill>
              </a:rPr>
              <a:t>id="register" </a:t>
            </a:r>
            <a:r>
              <a:rPr lang="en-US" altLang="zh-CN" dirty="0" smtClean="0"/>
              <a:t>&gt;</a:t>
            </a:r>
          </a:p>
          <a:p>
            <a:r>
              <a:rPr lang="en-US" altLang="zh-CN" dirty="0"/>
              <a:t>&lt;/form&gt;</a:t>
            </a:r>
            <a:endParaRPr lang="zh-CN" altLang="en-US" dirty="0"/>
          </a:p>
          <a:p>
            <a:endParaRPr lang="en-US" altLang="zh-CN" dirty="0" smtClean="0"/>
          </a:p>
          <a:p>
            <a:r>
              <a:rPr lang="en-US" altLang="zh-CN" dirty="0" smtClean="0"/>
              <a:t>	&lt;input  type="text" name="user" </a:t>
            </a:r>
            <a:r>
              <a:rPr lang="en-US" altLang="zh-CN" dirty="0" smtClean="0">
                <a:solidFill>
                  <a:srgbClr val="FFC000"/>
                </a:solidFill>
              </a:rPr>
              <a:t>form="register" </a:t>
            </a:r>
            <a:r>
              <a:rPr lang="en-US" altLang="zh-CN" dirty="0" smtClean="0"/>
              <a:t>/&gt;</a:t>
            </a:r>
          </a:p>
          <a:p>
            <a:r>
              <a:rPr lang="en-US" altLang="zh-CN" dirty="0"/>
              <a:t>	</a:t>
            </a:r>
            <a:r>
              <a:rPr lang="en-US" altLang="zh-CN" dirty="0" smtClean="0"/>
              <a:t>&lt;select name="year" </a:t>
            </a:r>
            <a:r>
              <a:rPr lang="en-US" altLang="zh-CN" dirty="0">
                <a:solidFill>
                  <a:srgbClr val="FFC000"/>
                </a:solidFill>
              </a:rPr>
              <a:t>form</a:t>
            </a:r>
            <a:r>
              <a:rPr lang="en-US" altLang="zh-CN" dirty="0" smtClean="0">
                <a:solidFill>
                  <a:srgbClr val="FFC000"/>
                </a:solidFill>
              </a:rPr>
              <a:t>="register" </a:t>
            </a:r>
            <a:r>
              <a:rPr lang="en-US" altLang="zh-CN" dirty="0" smtClean="0"/>
              <a:t>&gt;</a:t>
            </a:r>
          </a:p>
          <a:p>
            <a:r>
              <a:rPr lang="en-US" altLang="zh-CN" dirty="0"/>
              <a:t>	</a:t>
            </a:r>
            <a:r>
              <a:rPr lang="en-US" altLang="zh-CN" dirty="0" smtClean="0"/>
              <a:t>	&lt;option value="1999"&gt;&lt;/option&gt;</a:t>
            </a:r>
          </a:p>
          <a:p>
            <a:r>
              <a:rPr lang="en-US" altLang="zh-CN" dirty="0"/>
              <a:t>	</a:t>
            </a:r>
            <a:r>
              <a:rPr lang="en-US" altLang="zh-CN" dirty="0" smtClean="0"/>
              <a:t>&lt;/select&gt;</a:t>
            </a:r>
          </a:p>
          <a:p>
            <a:r>
              <a:rPr lang="en-US" altLang="zh-CN" dirty="0"/>
              <a:t>	</a:t>
            </a:r>
            <a:r>
              <a:rPr lang="en-US" altLang="zh-CN" dirty="0" smtClean="0"/>
              <a:t>&lt;</a:t>
            </a:r>
            <a:r>
              <a:rPr lang="en-US" altLang="zh-CN" dirty="0" err="1" smtClean="0"/>
              <a:t>textarea</a:t>
            </a:r>
            <a:r>
              <a:rPr lang="en-US" altLang="zh-CN" dirty="0" smtClean="0"/>
              <a:t> name="</a:t>
            </a:r>
            <a:r>
              <a:rPr lang="en-US" altLang="zh-CN" dirty="0" err="1" smtClean="0"/>
              <a:t>ext</a:t>
            </a:r>
            <a:r>
              <a:rPr lang="en-US" altLang="zh-CN" dirty="0" smtClean="0"/>
              <a:t>" </a:t>
            </a:r>
            <a:r>
              <a:rPr lang="en-US" altLang="zh-CN" dirty="0">
                <a:solidFill>
                  <a:srgbClr val="FFC000"/>
                </a:solidFill>
              </a:rPr>
              <a:t>form</a:t>
            </a:r>
            <a:r>
              <a:rPr lang="en-US" altLang="zh-CN" dirty="0" smtClean="0">
                <a:solidFill>
                  <a:srgbClr val="FFC000"/>
                </a:solidFill>
              </a:rPr>
              <a:t>="register" </a:t>
            </a:r>
            <a:r>
              <a:rPr lang="en-US" altLang="zh-CN" dirty="0" smtClean="0"/>
              <a:t>&gt;&lt;/</a:t>
            </a:r>
            <a:r>
              <a:rPr lang="en-US" altLang="zh-CN" dirty="0" err="1" smtClean="0"/>
              <a:t>textarea</a:t>
            </a:r>
            <a:r>
              <a:rPr lang="en-US" altLang="zh-CN" dirty="0" smtClean="0"/>
              <a:t>&gt;</a:t>
            </a:r>
          </a:p>
          <a:p>
            <a:r>
              <a:rPr lang="en-US" altLang="zh-CN" dirty="0"/>
              <a:t>	</a:t>
            </a:r>
            <a:r>
              <a:rPr lang="en-US" altLang="zh-CN" dirty="0" smtClean="0"/>
              <a:t>&lt;button type="submit" </a:t>
            </a:r>
            <a:r>
              <a:rPr lang="en-US" altLang="zh-CN" dirty="0">
                <a:solidFill>
                  <a:srgbClr val="FFC000"/>
                </a:solidFill>
              </a:rPr>
              <a:t>form</a:t>
            </a:r>
            <a:r>
              <a:rPr lang="en-US" altLang="zh-CN" dirty="0" smtClean="0">
                <a:solidFill>
                  <a:srgbClr val="FFC000"/>
                </a:solidFill>
              </a:rPr>
              <a:t>="register" </a:t>
            </a:r>
            <a:r>
              <a:rPr lang="en-US" altLang="zh-CN" dirty="0" smtClean="0"/>
              <a:t>&gt;</a:t>
            </a:r>
            <a:r>
              <a:rPr lang="zh-CN" altLang="en-US" dirty="0" smtClean="0"/>
              <a:t>提交</a:t>
            </a:r>
            <a:r>
              <a:rPr lang="en-US" altLang="zh-CN" dirty="0" smtClean="0"/>
              <a:t>&lt;/button&gt;</a:t>
            </a:r>
            <a:endParaRPr lang="en-US" altLang="zh-CN" dirty="0"/>
          </a:p>
        </p:txBody>
      </p:sp>
    </p:spTree>
    <p:extLst>
      <p:ext uri="{BB962C8B-B14F-4D97-AF65-F5344CB8AC3E}">
        <p14:creationId xmlns:p14="http://schemas.microsoft.com/office/powerpoint/2010/main" xmlns="" val="1180558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智能表</a:t>
            </a:r>
            <a:r>
              <a:rPr lang="zh-CN" altLang="en-US" dirty="0" smtClean="0"/>
              <a:t>单的使用和规范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863424872"/>
              </p:ext>
            </p:extLst>
          </p:nvPr>
        </p:nvGraphicFramePr>
        <p:xfrm>
          <a:off x="457200" y="2060848"/>
          <a:ext cx="8229600" cy="4085024"/>
        </p:xfrm>
        <a:graphic>
          <a:graphicData uri="http://schemas.openxmlformats.org/drawingml/2006/table">
            <a:tbl>
              <a:tblPr firstRow="1" bandRow="1">
                <a:tableStyleId>{5C22544A-7EE6-4342-B048-85BDC9FD1C3A}</a:tableStyleId>
              </a:tblPr>
              <a:tblGrid>
                <a:gridCol w="2962672"/>
                <a:gridCol w="5266928"/>
              </a:tblGrid>
              <a:tr h="370840">
                <a:tc>
                  <a:txBody>
                    <a:bodyPr/>
                    <a:lstStyle/>
                    <a:p>
                      <a:r>
                        <a:rPr lang="en-US" altLang="zh-CN" dirty="0" smtClean="0"/>
                        <a:t>Input</a:t>
                      </a:r>
                      <a:r>
                        <a:rPr lang="zh-CN" altLang="en-US" dirty="0" smtClean="0"/>
                        <a:t>表单的</a:t>
                      </a:r>
                      <a:r>
                        <a:rPr lang="en-US" altLang="zh-CN" dirty="0" smtClean="0"/>
                        <a:t>type</a:t>
                      </a:r>
                      <a:r>
                        <a:rPr lang="zh-CN" altLang="en-US" dirty="0" smtClean="0"/>
                        <a:t>新属性值</a:t>
                      </a:r>
                      <a:endParaRPr lang="zh-CN" altLang="en-US" dirty="0"/>
                    </a:p>
                  </a:txBody>
                  <a:tcPr/>
                </a:tc>
                <a:tc>
                  <a:txBody>
                    <a:bodyPr/>
                    <a:lstStyle/>
                    <a:p>
                      <a:endParaRPr lang="zh-CN" altLang="en-US" dirty="0"/>
                    </a:p>
                  </a:txBody>
                  <a:tcPr/>
                </a:tc>
              </a:tr>
              <a:tr h="376624">
                <a:tc>
                  <a:txBody>
                    <a:bodyPr/>
                    <a:lstStyle/>
                    <a:p>
                      <a:r>
                        <a:rPr lang="en-US" altLang="zh-CN" dirty="0" smtClean="0"/>
                        <a:t>Type="email"</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a:t>
                      </a:r>
                      <a:r>
                        <a:rPr lang="en-US" altLang="zh-CN" dirty="0" smtClean="0"/>
                        <a:t>Email</a:t>
                      </a:r>
                      <a:r>
                        <a:rPr lang="zh-CN" altLang="en-US" dirty="0" smtClean="0"/>
                        <a:t>类型</a:t>
                      </a:r>
                    </a:p>
                  </a:txBody>
                  <a:tcPr/>
                </a:tc>
              </a:tr>
              <a:tr h="370840">
                <a:tc>
                  <a:txBody>
                    <a:bodyPr/>
                    <a:lstStyle/>
                    <a:p>
                      <a:r>
                        <a:rPr lang="en-US" altLang="zh-CN" dirty="0" smtClean="0"/>
                        <a:t>Type="</a:t>
                      </a:r>
                      <a:r>
                        <a:rPr lang="en-US" altLang="zh-CN" dirty="0" err="1" smtClean="0"/>
                        <a:t>url</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a:t>
                      </a:r>
                      <a:r>
                        <a:rPr lang="en-US" altLang="zh-CN" dirty="0" smtClean="0"/>
                        <a:t>URL</a:t>
                      </a:r>
                      <a:r>
                        <a:rPr lang="zh-CN" altLang="en-US" dirty="0" smtClean="0"/>
                        <a:t>类型</a:t>
                      </a:r>
                    </a:p>
                  </a:txBody>
                  <a:tcPr/>
                </a:tc>
              </a:tr>
              <a:tr h="370840">
                <a:tc>
                  <a:txBody>
                    <a:bodyPr/>
                    <a:lstStyle/>
                    <a:p>
                      <a:r>
                        <a:rPr lang="en-US" altLang="zh-CN" dirty="0" smtClean="0"/>
                        <a:t>Type="date"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限制用户输入必须为日期类型</a:t>
                      </a:r>
                    </a:p>
                  </a:txBody>
                  <a:tcPr/>
                </a:tc>
              </a:tr>
              <a:tr h="370840">
                <a:tc>
                  <a:txBody>
                    <a:bodyPr/>
                    <a:lstStyle/>
                    <a:p>
                      <a:r>
                        <a:rPr lang="en-US" altLang="zh-CN" dirty="0" smtClean="0">
                          <a:solidFill>
                            <a:schemeClr val="tx1"/>
                          </a:solidFill>
                        </a:rPr>
                        <a:t>Type="time"</a:t>
                      </a:r>
                      <a:endParaRPr lang="zh-CN" altLang="en-US" dirty="0">
                        <a:solidFill>
                          <a:schemeClr val="tx1"/>
                        </a:solidFill>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限制用户输入必须为时间</a:t>
                      </a:r>
                      <a:r>
                        <a:rPr lang="zh-CN" altLang="en-US" dirty="0" smtClean="0"/>
                        <a:t>类型</a:t>
                      </a:r>
                      <a:endParaRPr lang="zh-CN" altLang="en-US" dirty="0" smtClean="0"/>
                    </a:p>
                  </a:txBody>
                  <a:tcPr>
                    <a:solidFill>
                      <a:srgbClr val="E7EBF5"/>
                    </a:solidFill>
                  </a:tcPr>
                </a:tc>
              </a:tr>
              <a:tr h="370840">
                <a:tc>
                  <a:txBody>
                    <a:bodyPr/>
                    <a:lstStyle/>
                    <a:p>
                      <a:r>
                        <a:rPr lang="en-US" altLang="zh-CN" dirty="0" smtClean="0"/>
                        <a:t>Type="month"</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限制用户输入必须为月</a:t>
                      </a:r>
                      <a:r>
                        <a:rPr lang="zh-CN" altLang="en-US" dirty="0" smtClean="0"/>
                        <a:t>类型</a:t>
                      </a:r>
                      <a:endParaRPr lang="zh-CN" altLang="en-US" dirty="0" smtClean="0"/>
                    </a:p>
                  </a:txBody>
                  <a:tcPr/>
                </a:tc>
              </a:tr>
              <a:tr h="370840">
                <a:tc>
                  <a:txBody>
                    <a:bodyPr/>
                    <a:lstStyle/>
                    <a:p>
                      <a:r>
                        <a:rPr lang="en-US" altLang="zh-CN" dirty="0" smtClean="0"/>
                        <a:t>Type="week"</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限制用户输入必须为周</a:t>
                      </a:r>
                      <a:r>
                        <a:rPr lang="zh-CN" altLang="en-US" dirty="0" smtClean="0"/>
                        <a:t>类型</a:t>
                      </a:r>
                      <a:endParaRPr lang="zh-CN" altLang="en-US" dirty="0" smtClean="0"/>
                    </a:p>
                  </a:txBody>
                  <a:tcPr/>
                </a:tc>
              </a:tr>
              <a:tr h="370840">
                <a:tc>
                  <a:txBody>
                    <a:bodyPr/>
                    <a:lstStyle/>
                    <a:p>
                      <a:r>
                        <a:rPr lang="en-US" altLang="zh-CN" dirty="0" smtClean="0"/>
                        <a:t>Type="number"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限制用户输入必须为数字类型</a:t>
                      </a:r>
                    </a:p>
                  </a:txBody>
                  <a:tcPr/>
                </a:tc>
              </a:tr>
              <a:tr h="370840">
                <a:tc>
                  <a:txBody>
                    <a:bodyPr/>
                    <a:lstStyle/>
                    <a:p>
                      <a:r>
                        <a:rPr lang="en-US" altLang="zh-CN" dirty="0" smtClean="0"/>
                        <a:t>Type="range"</a:t>
                      </a:r>
                      <a:endParaRPr lang="zh-CN" altLang="en-US" dirty="0"/>
                    </a:p>
                  </a:txBody>
                  <a:tcPr/>
                </a:tc>
                <a:tc>
                  <a:txBody>
                    <a:bodyPr/>
                    <a:lstStyle/>
                    <a:p>
                      <a:r>
                        <a:rPr lang="zh-CN" altLang="en-US" dirty="0" smtClean="0"/>
                        <a:t>产生一个滑动条的表单</a:t>
                      </a:r>
                      <a:endParaRPr lang="zh-CN" altLang="en-US" dirty="0"/>
                    </a:p>
                  </a:txBody>
                  <a:tcPr/>
                </a:tc>
              </a:tr>
              <a:tr h="370840">
                <a:tc>
                  <a:txBody>
                    <a:bodyPr/>
                    <a:lstStyle/>
                    <a:p>
                      <a:r>
                        <a:rPr lang="en-US" altLang="zh-CN" dirty="0" smtClean="0"/>
                        <a:t>Type="search"</a:t>
                      </a:r>
                      <a:endParaRPr lang="zh-CN" altLang="en-US" dirty="0"/>
                    </a:p>
                  </a:txBody>
                  <a:tcPr/>
                </a:tc>
                <a:tc>
                  <a:txBody>
                    <a:bodyPr/>
                    <a:lstStyle/>
                    <a:p>
                      <a:r>
                        <a:rPr lang="zh-CN" altLang="en-US" dirty="0" smtClean="0"/>
                        <a:t>产生一个搜索意义的表单 配合</a:t>
                      </a:r>
                      <a:r>
                        <a:rPr lang="en-US" altLang="zh-CN" dirty="0" smtClean="0"/>
                        <a:t>results="n"</a:t>
                      </a:r>
                      <a:r>
                        <a:rPr lang="zh-CN" altLang="en-US" dirty="0" smtClean="0"/>
                        <a:t>属性 </a:t>
                      </a:r>
                      <a:endParaRPr lang="zh-CN" altLang="en-US" dirty="0"/>
                    </a:p>
                  </a:txBody>
                  <a:tcPr/>
                </a:tc>
              </a:tr>
              <a:tr h="370840">
                <a:tc>
                  <a:txBody>
                    <a:bodyPr/>
                    <a:lstStyle/>
                    <a:p>
                      <a:r>
                        <a:rPr lang="en-US" altLang="zh-CN" dirty="0" smtClean="0"/>
                        <a:t>Type="color"</a:t>
                      </a:r>
                      <a:endParaRPr lang="zh-CN" altLang="en-US" dirty="0"/>
                    </a:p>
                  </a:txBody>
                  <a:tcPr/>
                </a:tc>
                <a:tc>
                  <a:txBody>
                    <a:bodyPr/>
                    <a:lstStyle/>
                    <a:p>
                      <a:r>
                        <a:rPr lang="zh-CN" altLang="en-US" dirty="0" smtClean="0"/>
                        <a:t>生成一个颜色选择表单</a:t>
                      </a:r>
                      <a:endParaRPr lang="zh-CN" altLang="en-US" dirty="0"/>
                    </a:p>
                  </a:txBody>
                  <a:tcPr/>
                </a:tc>
              </a:tr>
            </a:tbl>
          </a:graphicData>
        </a:graphic>
      </p:graphicFrame>
    </p:spTree>
    <p:extLst>
      <p:ext uri="{BB962C8B-B14F-4D97-AF65-F5344CB8AC3E}">
        <p14:creationId xmlns:p14="http://schemas.microsoft.com/office/powerpoint/2010/main" xmlns="" val="39116234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新增的表单属性</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4004147011"/>
              </p:ext>
            </p:extLst>
          </p:nvPr>
        </p:nvGraphicFramePr>
        <p:xfrm>
          <a:off x="457200" y="2362200"/>
          <a:ext cx="8229601" cy="1854200"/>
        </p:xfrm>
        <a:graphic>
          <a:graphicData uri="http://schemas.openxmlformats.org/drawingml/2006/table">
            <a:tbl>
              <a:tblPr firstRow="1" bandRow="1">
                <a:tableStyleId>{5C22544A-7EE6-4342-B048-85BDC9FD1C3A}</a:tableStyleId>
              </a:tblPr>
              <a:tblGrid>
                <a:gridCol w="1522512"/>
                <a:gridCol w="1368152"/>
                <a:gridCol w="5338937"/>
              </a:tblGrid>
              <a:tr h="370840">
                <a:tc>
                  <a:txBody>
                    <a:bodyPr/>
                    <a:lstStyle/>
                    <a:p>
                      <a:r>
                        <a:rPr lang="zh-CN" altLang="en-US" dirty="0" smtClean="0"/>
                        <a:t>属性</a:t>
                      </a:r>
                      <a:endParaRPr lang="zh-CN" altLang="en-US" dirty="0"/>
                    </a:p>
                  </a:txBody>
                  <a:tcPr/>
                </a:tc>
                <a:tc>
                  <a:txBody>
                    <a:bodyPr/>
                    <a:lstStyle/>
                    <a:p>
                      <a:r>
                        <a:rPr lang="zh-CN" altLang="en-US" dirty="0" smtClean="0"/>
                        <a:t>值</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required</a:t>
                      </a:r>
                      <a:endParaRPr lang="zh-CN" altLang="en-US" dirty="0"/>
                    </a:p>
                  </a:txBody>
                  <a:tcPr/>
                </a:tc>
                <a:tc>
                  <a:txBody>
                    <a:bodyPr/>
                    <a:lstStyle/>
                    <a:p>
                      <a:r>
                        <a:rPr lang="en-US" altLang="zh-CN" dirty="0" smtClean="0"/>
                        <a:t>required</a:t>
                      </a:r>
                      <a:endParaRPr lang="zh-CN" altLang="en-US" dirty="0"/>
                    </a:p>
                  </a:txBody>
                  <a:tcPr/>
                </a:tc>
                <a:tc>
                  <a:txBody>
                    <a:bodyPr/>
                    <a:lstStyle/>
                    <a:p>
                      <a:r>
                        <a:rPr lang="zh-CN" altLang="en-US" dirty="0" smtClean="0"/>
                        <a:t>表单拥有该属性表示其内容不能为空，必填</a:t>
                      </a:r>
                      <a:endParaRPr lang="zh-CN" altLang="en-US" dirty="0"/>
                    </a:p>
                  </a:txBody>
                  <a:tcPr/>
                </a:tc>
              </a:tr>
              <a:tr h="370840">
                <a:tc>
                  <a:txBody>
                    <a:bodyPr/>
                    <a:lstStyle/>
                    <a:p>
                      <a:r>
                        <a:rPr lang="en-US" altLang="zh-CN" dirty="0" smtClean="0"/>
                        <a:t>placeholder</a:t>
                      </a:r>
                      <a:endParaRPr lang="zh-CN" altLang="en-US" dirty="0"/>
                    </a:p>
                  </a:txBody>
                  <a:tcPr/>
                </a:tc>
                <a:tc>
                  <a:txBody>
                    <a:bodyPr/>
                    <a:lstStyle/>
                    <a:p>
                      <a:r>
                        <a:rPr lang="zh-CN" altLang="en-US" dirty="0" smtClean="0"/>
                        <a:t>提示文本</a:t>
                      </a:r>
                      <a:endParaRPr lang="zh-CN" altLang="en-US" dirty="0"/>
                    </a:p>
                  </a:txBody>
                  <a:tcPr/>
                </a:tc>
                <a:tc>
                  <a:txBody>
                    <a:bodyPr/>
                    <a:lstStyle/>
                    <a:p>
                      <a:r>
                        <a:rPr lang="zh-CN" altLang="en-US" dirty="0" smtClean="0"/>
                        <a:t>表单的提示信息，存在默认值将不显示</a:t>
                      </a:r>
                      <a:endParaRPr lang="zh-CN" altLang="en-US" dirty="0"/>
                    </a:p>
                  </a:txBody>
                  <a:tcPr/>
                </a:tc>
              </a:tr>
              <a:tr h="370840">
                <a:tc>
                  <a:txBody>
                    <a:bodyPr/>
                    <a:lstStyle/>
                    <a:p>
                      <a:r>
                        <a:rPr lang="en-US" altLang="zh-CN" dirty="0" smtClean="0"/>
                        <a:t>autofocus</a:t>
                      </a:r>
                      <a:endParaRPr lang="zh-CN" altLang="en-US" dirty="0"/>
                    </a:p>
                  </a:txBody>
                  <a:tcPr/>
                </a:tc>
                <a:tc>
                  <a:txBody>
                    <a:bodyPr/>
                    <a:lstStyle/>
                    <a:p>
                      <a:r>
                        <a:rPr lang="en-US" altLang="zh-CN" dirty="0" smtClean="0"/>
                        <a:t>autofocus</a:t>
                      </a:r>
                      <a:endParaRPr lang="zh-CN" altLang="en-US" dirty="0"/>
                    </a:p>
                  </a:txBody>
                  <a:tcPr/>
                </a:tc>
                <a:tc>
                  <a:txBody>
                    <a:bodyPr/>
                    <a:lstStyle/>
                    <a:p>
                      <a:r>
                        <a:rPr lang="zh-CN" altLang="en-US" dirty="0" smtClean="0"/>
                        <a:t>自动聚焦属性，页面加载完成自动聚焦到指定表单</a:t>
                      </a:r>
                      <a:endParaRPr lang="zh-CN" altLang="en-US" dirty="0"/>
                    </a:p>
                  </a:txBody>
                  <a:tcPr/>
                </a:tc>
              </a:tr>
              <a:tr h="370840">
                <a:tc>
                  <a:txBody>
                    <a:bodyPr/>
                    <a:lstStyle/>
                    <a:p>
                      <a:r>
                        <a:rPr lang="en-US" altLang="zh-CN" i="0" dirty="0" smtClean="0"/>
                        <a:t>pattern</a:t>
                      </a:r>
                      <a:endParaRPr lang="zh-CN" altLang="en-US" i="0" dirty="0"/>
                    </a:p>
                  </a:txBody>
                  <a:tcPr/>
                </a:tc>
                <a:tc>
                  <a:txBody>
                    <a:bodyPr/>
                    <a:lstStyle/>
                    <a:p>
                      <a:r>
                        <a:rPr lang="zh-CN" altLang="en-US" dirty="0" smtClean="0"/>
                        <a:t>正则表达式</a:t>
                      </a:r>
                      <a:endParaRPr lang="zh-CN" altLang="en-US" dirty="0"/>
                    </a:p>
                  </a:txBody>
                  <a:tcPr/>
                </a:tc>
                <a:tc>
                  <a:txBody>
                    <a:bodyPr/>
                    <a:lstStyle/>
                    <a:p>
                      <a:r>
                        <a:rPr lang="zh-CN" altLang="en-US" dirty="0" smtClean="0"/>
                        <a:t>输入的内容必须匹配到指定正则</a:t>
                      </a:r>
                      <a:endParaRPr lang="zh-CN" altLang="en-US" dirty="0"/>
                    </a:p>
                  </a:txBody>
                  <a:tcPr/>
                </a:tc>
              </a:tr>
            </a:tbl>
          </a:graphicData>
        </a:graphic>
      </p:graphicFrame>
    </p:spTree>
    <p:extLst>
      <p:ext uri="{BB962C8B-B14F-4D97-AF65-F5344CB8AC3E}">
        <p14:creationId xmlns:p14="http://schemas.microsoft.com/office/powerpoint/2010/main" xmlns="" val="23926286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Autocomplete</a:t>
            </a:r>
            <a:r>
              <a:rPr lang="zh-CN" altLang="en-US" dirty="0" smtClean="0"/>
              <a:t>列表</a:t>
            </a:r>
            <a:endParaRPr lang="zh-CN" altLang="en-US" dirty="0"/>
          </a:p>
        </p:txBody>
      </p:sp>
      <p:sp>
        <p:nvSpPr>
          <p:cNvPr id="3" name="内容占位符 2"/>
          <p:cNvSpPr>
            <a:spLocks noGrp="1"/>
          </p:cNvSpPr>
          <p:nvPr>
            <p:ph idx="1"/>
          </p:nvPr>
        </p:nvSpPr>
        <p:spPr/>
        <p:txBody>
          <a:bodyPr/>
          <a:lstStyle/>
          <a:p>
            <a:pPr marL="109728" indent="0">
              <a:buNone/>
            </a:pPr>
            <a:r>
              <a:rPr lang="en-US" altLang="zh-CN" sz="2400" dirty="0" err="1" smtClean="0"/>
              <a:t>Datalist</a:t>
            </a:r>
            <a:r>
              <a:rPr lang="zh-CN" altLang="en-US" sz="2400" dirty="0" smtClean="0"/>
              <a:t>标签配合</a:t>
            </a:r>
            <a:r>
              <a:rPr lang="en-US" altLang="zh-CN" sz="2400" dirty="0" smtClean="0"/>
              <a:t>option</a:t>
            </a:r>
            <a:r>
              <a:rPr lang="zh-CN" altLang="en-US" sz="2400" dirty="0" smtClean="0"/>
              <a:t>标签实现的自动填充表单功能：</a:t>
            </a:r>
            <a:endParaRPr lang="en-US" altLang="zh-CN" sz="2400" dirty="0" smtClean="0"/>
          </a:p>
        </p:txBody>
      </p:sp>
      <p:sp>
        <p:nvSpPr>
          <p:cNvPr id="4" name="矩形 3"/>
          <p:cNvSpPr/>
          <p:nvPr/>
        </p:nvSpPr>
        <p:spPr>
          <a:xfrm>
            <a:off x="683568" y="2852936"/>
            <a:ext cx="7560840" cy="3393668"/>
          </a:xfrm>
          <a:prstGeom prst="rect">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marL="109728" indent="0">
              <a:buNone/>
            </a:pPr>
            <a:r>
              <a:rPr lang="en-US" altLang="zh-CN" dirty="0"/>
              <a:t>&lt;input type</a:t>
            </a:r>
            <a:r>
              <a:rPr lang="en-US" altLang="zh-CN" dirty="0" smtClean="0"/>
              <a:t>="search" </a:t>
            </a:r>
            <a:r>
              <a:rPr lang="en-US" altLang="zh-CN" dirty="0"/>
              <a:t>name</a:t>
            </a:r>
            <a:r>
              <a:rPr lang="en-US" altLang="zh-CN" dirty="0" smtClean="0"/>
              <a:t>="move" </a:t>
            </a:r>
            <a:r>
              <a:rPr lang="en-US" altLang="zh-CN" dirty="0">
                <a:solidFill>
                  <a:srgbClr val="00B0F0"/>
                </a:solidFill>
              </a:rPr>
              <a:t>list</a:t>
            </a:r>
            <a:r>
              <a:rPr lang="en-US" altLang="zh-CN" dirty="0" smtClean="0">
                <a:solidFill>
                  <a:srgbClr val="00B0F0"/>
                </a:solidFill>
              </a:rPr>
              <a:t>="search" </a:t>
            </a:r>
            <a:r>
              <a:rPr lang="en-US" altLang="zh-CN" dirty="0" smtClean="0"/>
              <a:t>&gt;</a:t>
            </a:r>
            <a:endParaRPr lang="en-US" altLang="zh-CN" dirty="0"/>
          </a:p>
          <a:p>
            <a:pPr marL="109728" indent="0">
              <a:buNone/>
            </a:pPr>
            <a:endParaRPr lang="en-US" altLang="zh-CN" dirty="0"/>
          </a:p>
          <a:p>
            <a:pPr marL="109728" indent="0">
              <a:buNone/>
            </a:pPr>
            <a:r>
              <a:rPr lang="en-US" altLang="zh-CN" dirty="0"/>
              <a:t>&lt;</a:t>
            </a:r>
            <a:r>
              <a:rPr lang="en-US" altLang="zh-CN" dirty="0" err="1"/>
              <a:t>datalist</a:t>
            </a:r>
            <a:r>
              <a:rPr lang="en-US" altLang="zh-CN" dirty="0"/>
              <a:t> </a:t>
            </a:r>
            <a:r>
              <a:rPr lang="en-US" altLang="zh-CN" dirty="0">
                <a:solidFill>
                  <a:srgbClr val="FFC000"/>
                </a:solidFill>
              </a:rPr>
              <a:t>id</a:t>
            </a:r>
            <a:r>
              <a:rPr lang="en-US" altLang="zh-CN" dirty="0" smtClean="0">
                <a:solidFill>
                  <a:srgbClr val="FFC000"/>
                </a:solidFill>
              </a:rPr>
              <a:t>="search" </a:t>
            </a:r>
            <a:r>
              <a:rPr lang="en-US" altLang="zh-CN" dirty="0" smtClean="0"/>
              <a:t>&gt;</a:t>
            </a:r>
            <a:endParaRPr lang="en-US" altLang="zh-CN" dirty="0"/>
          </a:p>
          <a:p>
            <a:pPr marL="109728" indent="0">
              <a:buNone/>
            </a:pPr>
            <a:r>
              <a:rPr lang="en-US" altLang="zh-CN" dirty="0"/>
              <a:t>	&lt;option</a:t>
            </a:r>
            <a:r>
              <a:rPr lang="en-US" altLang="zh-CN" dirty="0" smtClean="0"/>
              <a:t>&gt;</a:t>
            </a:r>
            <a:r>
              <a:rPr lang="zh-CN" altLang="en-US" dirty="0" smtClean="0"/>
              <a:t>呵呵</a:t>
            </a:r>
            <a:r>
              <a:rPr lang="en-US" altLang="zh-CN" dirty="0" smtClean="0"/>
              <a:t>&lt;/</a:t>
            </a:r>
            <a:r>
              <a:rPr lang="en-US" altLang="zh-CN" dirty="0"/>
              <a:t>option</a:t>
            </a:r>
            <a:r>
              <a:rPr lang="en-US" altLang="zh-CN" dirty="0" smtClean="0"/>
              <a:t>&gt;</a:t>
            </a:r>
          </a:p>
          <a:p>
            <a:pPr marL="109728"/>
            <a:r>
              <a:rPr lang="en-US" altLang="zh-CN" dirty="0"/>
              <a:t>	&lt;option</a:t>
            </a:r>
            <a:r>
              <a:rPr lang="en-US" altLang="zh-CN" dirty="0" smtClean="0"/>
              <a:t>&gt;</a:t>
            </a:r>
            <a:r>
              <a:rPr lang="zh-CN" altLang="en-US" dirty="0" smtClean="0"/>
              <a:t>嘻嘻</a:t>
            </a:r>
            <a:r>
              <a:rPr lang="en-US" altLang="zh-CN" dirty="0" smtClean="0"/>
              <a:t>&lt;/</a:t>
            </a:r>
            <a:r>
              <a:rPr lang="en-US" altLang="zh-CN" dirty="0"/>
              <a:t>option&gt;</a:t>
            </a:r>
          </a:p>
          <a:p>
            <a:pPr marL="109728"/>
            <a:r>
              <a:rPr lang="en-US" altLang="zh-CN" dirty="0" smtClean="0"/>
              <a:t>	</a:t>
            </a:r>
            <a:r>
              <a:rPr lang="en-US" altLang="zh-CN" dirty="0"/>
              <a:t>&lt;option</a:t>
            </a:r>
            <a:r>
              <a:rPr lang="en-US" altLang="zh-CN" dirty="0" smtClean="0"/>
              <a:t>&gt;</a:t>
            </a:r>
            <a:r>
              <a:rPr lang="zh-CN" altLang="en-US" dirty="0" smtClean="0"/>
              <a:t>哈哈</a:t>
            </a:r>
            <a:r>
              <a:rPr lang="en-US" altLang="zh-CN" dirty="0" smtClean="0"/>
              <a:t>&lt;/</a:t>
            </a:r>
            <a:r>
              <a:rPr lang="en-US" altLang="zh-CN" dirty="0"/>
              <a:t>option</a:t>
            </a:r>
            <a:r>
              <a:rPr lang="en-US" altLang="zh-CN" dirty="0" smtClean="0"/>
              <a:t>&gt;</a:t>
            </a:r>
            <a:endParaRPr lang="en-US" altLang="zh-CN" dirty="0"/>
          </a:p>
          <a:p>
            <a:pPr marL="109728" indent="0">
              <a:buNone/>
            </a:pPr>
            <a:r>
              <a:rPr lang="en-US" altLang="zh-CN" dirty="0"/>
              <a:t>&lt;/</a:t>
            </a:r>
            <a:r>
              <a:rPr lang="en-US" altLang="zh-CN" dirty="0" err="1"/>
              <a:t>datalist</a:t>
            </a:r>
            <a:r>
              <a:rPr lang="en-US" altLang="zh-CN" dirty="0" smtClean="0"/>
              <a:t>&gt;</a:t>
            </a:r>
          </a:p>
          <a:p>
            <a:pPr marL="109728" indent="0">
              <a:buNone/>
            </a:pPr>
            <a:endParaRPr lang="en-US" altLang="zh-CN" dirty="0"/>
          </a:p>
          <a:p>
            <a:pPr marL="109728" indent="0">
              <a:buNone/>
            </a:pPr>
            <a:endParaRPr lang="en-US" altLang="zh-CN" dirty="0" smtClean="0"/>
          </a:p>
          <a:p>
            <a:pPr marL="109728" indent="0">
              <a:buNone/>
            </a:pPr>
            <a:endParaRPr lang="en-US" altLang="zh-CN" dirty="0"/>
          </a:p>
          <a:p>
            <a:pPr marL="109728" indent="0">
              <a:buNone/>
            </a:pPr>
            <a:endParaRPr lang="en-US" altLang="zh-CN" dirty="0" smtClean="0"/>
          </a:p>
          <a:p>
            <a:pPr marL="109728" indent="0">
              <a:buNone/>
            </a:pPr>
            <a:endParaRPr lang="zh-CN" altLang="en-US" dirty="0"/>
          </a:p>
        </p:txBody>
      </p:sp>
    </p:spTree>
    <p:extLst>
      <p:ext uri="{BB962C8B-B14F-4D97-AF65-F5344CB8AC3E}">
        <p14:creationId xmlns:p14="http://schemas.microsoft.com/office/powerpoint/2010/main" xmlns="" val="513597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output</a:t>
            </a:r>
            <a:r>
              <a:rPr lang="zh-CN" altLang="en-US" dirty="0" smtClean="0"/>
              <a:t>的使用</a:t>
            </a:r>
            <a:endParaRPr lang="zh-CN" altLang="en-US" dirty="0"/>
          </a:p>
        </p:txBody>
      </p:sp>
      <p:sp>
        <p:nvSpPr>
          <p:cNvPr id="4" name="矩形 3"/>
          <p:cNvSpPr/>
          <p:nvPr/>
        </p:nvSpPr>
        <p:spPr>
          <a:xfrm>
            <a:off x="683568" y="2492896"/>
            <a:ext cx="7848872" cy="3744416"/>
          </a:xfrm>
          <a:prstGeom prst="rect">
            <a:avLst/>
          </a:prstGeom>
          <a:solidFill>
            <a:schemeClr val="accent1">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r>
              <a:rPr lang="en-US" altLang="zh-CN" dirty="0"/>
              <a:t>&lt;form </a:t>
            </a:r>
            <a:r>
              <a:rPr lang="en-US" altLang="zh-CN" dirty="0" err="1">
                <a:solidFill>
                  <a:srgbClr val="FFC000"/>
                </a:solidFill>
              </a:rPr>
              <a:t>oninput</a:t>
            </a:r>
            <a:r>
              <a:rPr lang="en-US" altLang="zh-CN" dirty="0">
                <a:solidFill>
                  <a:srgbClr val="FFC000"/>
                </a:solidFill>
              </a:rPr>
              <a:t>="</a:t>
            </a:r>
            <a:r>
              <a:rPr lang="en-US" altLang="zh-CN" dirty="0" err="1" smtClean="0">
                <a:solidFill>
                  <a:srgbClr val="FFC000"/>
                </a:solidFill>
              </a:rPr>
              <a:t>res.value</a:t>
            </a:r>
            <a:r>
              <a:rPr lang="en-US" altLang="zh-CN" dirty="0" smtClean="0">
                <a:solidFill>
                  <a:srgbClr val="FFC000"/>
                </a:solidFill>
              </a:rPr>
              <a:t>=no1.value*no2.value“ </a:t>
            </a:r>
            <a:r>
              <a:rPr lang="en-US" altLang="zh-CN" dirty="0" smtClean="0">
                <a:solidFill>
                  <a:schemeClr val="bg1"/>
                </a:solidFill>
              </a:rPr>
              <a:t>&gt;</a:t>
            </a:r>
            <a:endParaRPr lang="en-US" altLang="zh-CN" dirty="0">
              <a:solidFill>
                <a:schemeClr val="bg1"/>
              </a:solidFill>
            </a:endParaRPr>
          </a:p>
          <a:p>
            <a:r>
              <a:rPr lang="en-US" altLang="zh-CN" dirty="0"/>
              <a:t>	&lt;input type="text" name="no1"&gt;</a:t>
            </a:r>
          </a:p>
          <a:p>
            <a:r>
              <a:rPr lang="en-US" altLang="zh-CN" dirty="0"/>
              <a:t>	&lt;input type="text" name="no2"&gt;</a:t>
            </a:r>
          </a:p>
          <a:p>
            <a:r>
              <a:rPr lang="en-US" altLang="zh-CN" dirty="0"/>
              <a:t>	</a:t>
            </a:r>
            <a:r>
              <a:rPr lang="en-US" altLang="zh-CN" dirty="0">
                <a:solidFill>
                  <a:srgbClr val="FFC000"/>
                </a:solidFill>
              </a:rPr>
              <a:t>&lt;output name="res"&gt;&lt;/output&gt;</a:t>
            </a:r>
          </a:p>
          <a:p>
            <a:r>
              <a:rPr lang="en-US" altLang="zh-CN" dirty="0"/>
              <a:t>&lt;/form&gt;</a:t>
            </a:r>
            <a:endParaRPr lang="zh-CN" altLang="en-US" dirty="0"/>
          </a:p>
        </p:txBody>
      </p:sp>
    </p:spTree>
    <p:extLst>
      <p:ext uri="{BB962C8B-B14F-4D97-AF65-F5344CB8AC3E}">
        <p14:creationId xmlns:p14="http://schemas.microsoft.com/office/powerpoint/2010/main" xmlns="" val="3787097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标准的</a:t>
            </a:r>
            <a:r>
              <a:rPr lang="zh-CN" altLang="en-US" b="1" dirty="0" smtClean="0"/>
              <a:t>改变</a:t>
            </a:r>
            <a:endParaRPr lang="zh-CN" altLang="en-US" dirty="0"/>
          </a:p>
        </p:txBody>
      </p:sp>
      <p:sp>
        <p:nvSpPr>
          <p:cNvPr id="3" name="内容占位符 2"/>
          <p:cNvSpPr>
            <a:spLocks noGrp="1"/>
          </p:cNvSpPr>
          <p:nvPr>
            <p:ph idx="1"/>
          </p:nvPr>
        </p:nvSpPr>
        <p:spPr/>
        <p:txBody>
          <a:bodyPr>
            <a:normAutofit lnSpcReduction="10000"/>
          </a:bodyPr>
          <a:lstStyle/>
          <a:p>
            <a:pPr marL="109728" indent="0">
              <a:buNone/>
            </a:pPr>
            <a:endParaRPr lang="en-US" altLang="zh-CN" dirty="0" smtClean="0"/>
          </a:p>
          <a:p>
            <a:pPr marL="109728" indent="0">
              <a:buNone/>
            </a:pPr>
            <a:r>
              <a:rPr lang="en-US" altLang="zh-CN" b="1" dirty="0" smtClean="0">
                <a:effectLst>
                  <a:outerShdw blurRad="38100" dist="38100" dir="2700000" algn="tl">
                    <a:srgbClr val="000000">
                      <a:alpha val="43137"/>
                    </a:srgbClr>
                  </a:outerShdw>
                </a:effectLst>
              </a:rPr>
              <a:t>HTML5</a:t>
            </a:r>
            <a:r>
              <a:rPr lang="zh-CN" altLang="en-US" b="1" dirty="0" smtClean="0">
                <a:effectLst>
                  <a:outerShdw blurRad="38100" dist="38100" dir="2700000" algn="tl">
                    <a:srgbClr val="000000">
                      <a:alpha val="43137"/>
                    </a:srgbClr>
                  </a:outerShdw>
                </a:effectLst>
              </a:rPr>
              <a:t>支持松散的语法。</a:t>
            </a:r>
            <a:endParaRPr lang="en-US" altLang="zh-CN" b="1" dirty="0" smtClean="0">
              <a:effectLst>
                <a:outerShdw blurRad="38100" dist="38100" dir="2700000" algn="tl">
                  <a:srgbClr val="000000">
                    <a:alpha val="43137"/>
                  </a:srgbClr>
                </a:outerShdw>
              </a:effectLst>
            </a:endParaRPr>
          </a:p>
          <a:p>
            <a:pPr marL="109728" indent="0">
              <a:buNone/>
            </a:pPr>
            <a:r>
              <a:rPr lang="en-US" altLang="zh-CN" dirty="0" smtClean="0"/>
              <a:t>	</a:t>
            </a:r>
            <a:r>
              <a:rPr lang="zh-CN" altLang="en-US" sz="2000" dirty="0" smtClean="0"/>
              <a:t>这种语法极大地兼容了编程人员的不规范代码，同时保证渲染的效果不会改变。</a:t>
            </a:r>
            <a:endParaRPr lang="en-US" altLang="zh-CN" sz="2000" dirty="0" smtClean="0"/>
          </a:p>
          <a:p>
            <a:pPr marL="109728" indent="0">
              <a:buNone/>
            </a:pPr>
            <a:r>
              <a:rPr lang="en-US" altLang="zh-CN" sz="2000" dirty="0"/>
              <a:t>	</a:t>
            </a:r>
            <a:r>
              <a:rPr lang="en-US" altLang="zh-CN" sz="2000" dirty="0" smtClean="0">
                <a:solidFill>
                  <a:srgbClr val="FF0000"/>
                </a:solidFill>
              </a:rPr>
              <a:t>HTML4.01</a:t>
            </a:r>
            <a:r>
              <a:rPr lang="zh-CN" altLang="en-US" sz="2000" dirty="0" smtClean="0">
                <a:solidFill>
                  <a:srgbClr val="FF0000"/>
                </a:solidFill>
              </a:rPr>
              <a:t>版本及语法依然有效。</a:t>
            </a:r>
            <a:endParaRPr lang="en-US" altLang="zh-CN" sz="2000" dirty="0" smtClean="0">
              <a:solidFill>
                <a:srgbClr val="FF0000"/>
              </a:solidFill>
            </a:endParaRPr>
          </a:p>
          <a:p>
            <a:pPr marL="109728" indent="0">
              <a:buNone/>
            </a:pPr>
            <a:endParaRPr lang="en-US" altLang="zh-CN" sz="2000" dirty="0" smtClean="0">
              <a:solidFill>
                <a:srgbClr val="FF0000"/>
              </a:solidFill>
            </a:endParaRPr>
          </a:p>
          <a:p>
            <a:pPr marL="109728" indent="0">
              <a:buNone/>
            </a:pPr>
            <a:r>
              <a:rPr lang="en-US" altLang="zh-CN" b="1" dirty="0" smtClean="0">
                <a:effectLst>
                  <a:outerShdw blurRad="38100" dist="38100" dir="2700000" algn="tl">
                    <a:srgbClr val="000000">
                      <a:alpha val="43137"/>
                    </a:srgbClr>
                  </a:outerShdw>
                </a:effectLst>
              </a:rPr>
              <a:t>HTML5</a:t>
            </a:r>
            <a:r>
              <a:rPr lang="zh-CN" altLang="en-US" b="1" dirty="0" smtClean="0">
                <a:effectLst>
                  <a:outerShdw blurRad="38100" dist="38100" dir="2700000" algn="tl">
                    <a:srgbClr val="000000">
                      <a:alpha val="43137"/>
                    </a:srgbClr>
                  </a:outerShdw>
                </a:effectLst>
              </a:rPr>
              <a:t>也没有认为</a:t>
            </a:r>
            <a:r>
              <a:rPr lang="en-US" altLang="zh-CN" b="1" dirty="0" smtClean="0">
                <a:effectLst>
                  <a:outerShdw blurRad="38100" dist="38100" dir="2700000" algn="tl">
                    <a:srgbClr val="000000">
                      <a:alpha val="43137"/>
                    </a:srgbClr>
                  </a:outerShdw>
                </a:effectLst>
              </a:rPr>
              <a:t>XHTML</a:t>
            </a:r>
            <a:r>
              <a:rPr lang="zh-CN" altLang="en-US" b="1" dirty="0" smtClean="0">
                <a:effectLst>
                  <a:outerShdw blurRad="38100" dist="38100" dir="2700000" algn="tl">
                    <a:srgbClr val="000000">
                      <a:alpha val="43137"/>
                    </a:srgbClr>
                  </a:outerShdw>
                </a:effectLst>
              </a:rPr>
              <a:t>是错误的。</a:t>
            </a:r>
            <a:endParaRPr lang="en-US" altLang="zh-CN" b="1" dirty="0" smtClean="0">
              <a:effectLst>
                <a:outerShdw blurRad="38100" dist="38100" dir="2700000" algn="tl">
                  <a:srgbClr val="000000">
                    <a:alpha val="43137"/>
                  </a:srgbClr>
                </a:outerShdw>
              </a:effectLst>
            </a:endParaRPr>
          </a:p>
          <a:p>
            <a:pPr marL="109728" indent="0">
              <a:buNone/>
            </a:pPr>
            <a:r>
              <a:rPr lang="en-US" altLang="zh-CN" b="1" dirty="0" smtClean="0">
                <a:effectLst>
                  <a:outerShdw blurRad="38100" dist="38100" dir="2700000" algn="tl">
                    <a:srgbClr val="000000">
                      <a:alpha val="43137"/>
                    </a:srgbClr>
                  </a:outerShdw>
                </a:effectLst>
              </a:rPr>
              <a:t>	</a:t>
            </a:r>
            <a:r>
              <a:rPr lang="zh-CN" altLang="en-US" sz="2100" dirty="0" smtClean="0"/>
              <a:t>这种</a:t>
            </a:r>
            <a:r>
              <a:rPr lang="zh-CN" altLang="en-US" sz="2100" dirty="0"/>
              <a:t>语法既支持</a:t>
            </a:r>
            <a:r>
              <a:rPr lang="en-US" altLang="zh-CN" sz="2100" dirty="0"/>
              <a:t>XML</a:t>
            </a:r>
            <a:r>
              <a:rPr lang="zh-CN" altLang="en-US" sz="2100" dirty="0"/>
              <a:t>的简洁标记，也认为</a:t>
            </a:r>
            <a:r>
              <a:rPr lang="en-US" altLang="zh-CN" sz="2100" dirty="0"/>
              <a:t>XML</a:t>
            </a:r>
            <a:r>
              <a:rPr lang="zh-CN" altLang="en-US" sz="2100" dirty="0"/>
              <a:t>的编写方式是正确</a:t>
            </a:r>
            <a:r>
              <a:rPr lang="zh-CN" altLang="en-US" sz="2100" dirty="0" smtClean="0"/>
              <a:t>的</a:t>
            </a:r>
            <a:endParaRPr lang="en-US" altLang="zh-CN" sz="2100" dirty="0" smtClean="0"/>
          </a:p>
          <a:p>
            <a:pPr marL="109728" indent="0">
              <a:buNone/>
            </a:pPr>
            <a:r>
              <a:rPr lang="en-US" altLang="zh-CN" sz="2100" dirty="0"/>
              <a:t>	</a:t>
            </a:r>
            <a:r>
              <a:rPr lang="en-US" altLang="zh-CN" sz="2100" dirty="0" smtClean="0">
                <a:solidFill>
                  <a:srgbClr val="FF0000"/>
                </a:solidFill>
              </a:rPr>
              <a:t>XHTML</a:t>
            </a:r>
            <a:r>
              <a:rPr lang="zh-CN" altLang="en-US" sz="2100" dirty="0" smtClean="0">
                <a:solidFill>
                  <a:srgbClr val="FF0000"/>
                </a:solidFill>
              </a:rPr>
              <a:t>版本及严格的</a:t>
            </a:r>
            <a:r>
              <a:rPr lang="en-US" altLang="zh-CN" sz="2100" dirty="0" smtClean="0">
                <a:solidFill>
                  <a:srgbClr val="FF0000"/>
                </a:solidFill>
              </a:rPr>
              <a:t>XML</a:t>
            </a:r>
            <a:r>
              <a:rPr lang="zh-CN" altLang="en-US" sz="2100" dirty="0" smtClean="0">
                <a:solidFill>
                  <a:srgbClr val="FF0000"/>
                </a:solidFill>
              </a:rPr>
              <a:t>编写都是有效的。</a:t>
            </a:r>
            <a:endParaRPr lang="en-US" altLang="zh-CN" sz="2100" dirty="0">
              <a:solidFill>
                <a:srgbClr val="FF0000"/>
              </a:solidFill>
            </a:endParaRPr>
          </a:p>
          <a:p>
            <a:pPr marL="109728" indent="0">
              <a:buNone/>
            </a:pPr>
            <a:r>
              <a:rPr lang="en-US" altLang="zh-CN" b="1" dirty="0">
                <a:effectLst>
                  <a:outerShdw blurRad="38100" dist="38100" dir="2700000" algn="tl">
                    <a:srgbClr val="000000">
                      <a:alpha val="43137"/>
                    </a:srgbClr>
                  </a:outerShdw>
                </a:effectLst>
              </a:rPr>
              <a:t>	</a:t>
            </a:r>
            <a:endParaRPr lang="en-US" altLang="zh-CN" b="1"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04397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HTML5</a:t>
            </a:r>
            <a:r>
              <a:rPr lang="zh-CN" altLang="en-US" dirty="0" smtClean="0"/>
              <a:t>的推广网站</a:t>
            </a:r>
            <a:endParaRPr lang="zh-CN" altLang="en-US" dirty="0"/>
          </a:p>
        </p:txBody>
      </p:sp>
      <p:sp>
        <p:nvSpPr>
          <p:cNvPr id="3" name="内容占位符 2"/>
          <p:cNvSpPr>
            <a:spLocks noGrp="1"/>
          </p:cNvSpPr>
          <p:nvPr>
            <p:ph idx="1"/>
          </p:nvPr>
        </p:nvSpPr>
        <p:spPr>
          <a:xfrm>
            <a:off x="395536" y="2204864"/>
            <a:ext cx="8229600" cy="3810000"/>
          </a:xfrm>
        </p:spPr>
        <p:txBody>
          <a:bodyPr/>
          <a:lstStyle/>
          <a:p>
            <a:pPr marL="109728" indent="0">
              <a:buNone/>
            </a:pPr>
            <a:endParaRPr lang="en-US" altLang="zh-CN" dirty="0">
              <a:ea typeface="华文新魏" pitchFamily="2" charset="-122"/>
              <a:hlinkClick r:id="rId2"/>
            </a:endParaRPr>
          </a:p>
          <a:p>
            <a:pPr marL="109728" indent="0">
              <a:buNone/>
            </a:pPr>
            <a:r>
              <a:rPr lang="en-US" altLang="zh-CN" dirty="0" smtClean="0">
                <a:ea typeface="华文新魏" pitchFamily="2" charset="-122"/>
                <a:hlinkClick r:id="rId2"/>
              </a:rPr>
              <a:t>http</a:t>
            </a:r>
            <a:r>
              <a:rPr lang="en-US" altLang="zh-CN" dirty="0">
                <a:ea typeface="华文新魏" pitchFamily="2" charset="-122"/>
                <a:hlinkClick r:id="rId2"/>
              </a:rPr>
              <a:t>://www.html5cn.org</a:t>
            </a:r>
            <a:r>
              <a:rPr lang="en-US" altLang="zh-CN" dirty="0" smtClean="0">
                <a:ea typeface="华文新魏" pitchFamily="2" charset="-122"/>
                <a:hlinkClick r:id="rId2"/>
              </a:rPr>
              <a:t>/</a:t>
            </a:r>
            <a:endParaRPr lang="en-US" altLang="zh-CN" dirty="0" smtClean="0">
              <a:ea typeface="华文新魏" pitchFamily="2" charset="-122"/>
            </a:endParaRPr>
          </a:p>
          <a:p>
            <a:pPr marL="109728" indent="0">
              <a:buNone/>
            </a:pPr>
            <a:endParaRPr lang="zh-CN" altLang="en-US" dirty="0">
              <a:ea typeface="华文新魏" pitchFamily="2" charset="-122"/>
            </a:endParaRPr>
          </a:p>
          <a:p>
            <a:pPr marL="109728" indent="0">
              <a:buNone/>
            </a:pPr>
            <a:r>
              <a:rPr lang="en-US" altLang="zh-CN" dirty="0">
                <a:ea typeface="华文新魏" pitchFamily="2" charset="-122"/>
                <a:hlinkClick r:id="rId3"/>
              </a:rPr>
              <a:t>http://www.html5china.com</a:t>
            </a:r>
            <a:r>
              <a:rPr lang="en-US" altLang="zh-CN" dirty="0" smtClean="0">
                <a:ea typeface="华文新魏" pitchFamily="2" charset="-122"/>
                <a:hlinkClick r:id="rId3"/>
              </a:rPr>
              <a:t>/</a:t>
            </a:r>
            <a:endParaRPr lang="en-US" altLang="zh-CN" dirty="0" smtClean="0">
              <a:ea typeface="华文新魏" pitchFamily="2" charset="-122"/>
            </a:endParaRPr>
          </a:p>
          <a:p>
            <a:pPr marL="109728" indent="0">
              <a:buNone/>
            </a:pPr>
            <a:endParaRPr lang="zh-CN" altLang="en-US" dirty="0">
              <a:ea typeface="华文新魏" pitchFamily="2" charset="-122"/>
            </a:endParaRPr>
          </a:p>
          <a:p>
            <a:pPr marL="109728" indent="0">
              <a:buNone/>
            </a:pPr>
            <a:r>
              <a:rPr lang="en-US" altLang="zh-CN" dirty="0">
                <a:ea typeface="华文新魏" pitchFamily="2" charset="-122"/>
                <a:hlinkClick r:id="rId4"/>
              </a:rPr>
              <a:t>http://www.mhtml5.com</a:t>
            </a:r>
            <a:r>
              <a:rPr lang="en-US" altLang="zh-CN" dirty="0" smtClean="0">
                <a:ea typeface="华文新魏" pitchFamily="2" charset="-122"/>
                <a:hlinkClick r:id="rId4"/>
              </a:rPr>
              <a:t>/</a:t>
            </a:r>
            <a:endParaRPr lang="en-US" altLang="zh-CN" dirty="0" smtClean="0">
              <a:ea typeface="华文新魏" pitchFamily="2" charset="-122"/>
            </a:endParaRPr>
          </a:p>
          <a:p>
            <a:pPr marL="109728" indent="0">
              <a:buNone/>
            </a:pPr>
            <a:endParaRPr lang="zh-CN" altLang="en-US" dirty="0">
              <a:ea typeface="华文新魏" pitchFamily="2" charset="-122"/>
            </a:endParaRPr>
          </a:p>
          <a:p>
            <a:pPr marL="109728" indent="0">
              <a:buNone/>
            </a:pPr>
            <a:endParaRPr lang="zh-CN" altLang="en-US" dirty="0">
              <a:ea typeface="华文新魏" pitchFamily="2" charset="-122"/>
            </a:endParaRPr>
          </a:p>
        </p:txBody>
      </p:sp>
      <p:pic>
        <p:nvPicPr>
          <p:cNvPr id="4" name="Picture 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489127" y="2533813"/>
            <a:ext cx="1924050" cy="800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矩形 5"/>
          <p:cNvSpPr/>
          <p:nvPr/>
        </p:nvSpPr>
        <p:spPr>
          <a:xfrm>
            <a:off x="683568" y="3281444"/>
            <a:ext cx="357790" cy="369332"/>
          </a:xfrm>
          <a:prstGeom prst="rect">
            <a:avLst/>
          </a:prstGeom>
        </p:spPr>
        <p:txBody>
          <a:bodyPr wrap="none">
            <a:spAutoFit/>
          </a:bodyPr>
          <a:lstStyle/>
          <a:p>
            <a:pPr>
              <a:buFont typeface="Wingdings" pitchFamily="2" charset="2"/>
              <a:buChar char="n"/>
            </a:pPr>
            <a:endParaRPr lang="zh-CN" altLang="en-US" dirty="0">
              <a:ea typeface="华文新魏" pitchFamily="2" charset="-122"/>
            </a:endParaRPr>
          </a:p>
        </p:txBody>
      </p:sp>
      <p:pic>
        <p:nvPicPr>
          <p:cNvPr id="7" name="Picture 11"/>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489127" y="3466110"/>
            <a:ext cx="2000250" cy="66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矩形 7"/>
          <p:cNvSpPr/>
          <p:nvPr/>
        </p:nvSpPr>
        <p:spPr>
          <a:xfrm>
            <a:off x="861501" y="4293096"/>
            <a:ext cx="357790" cy="369332"/>
          </a:xfrm>
          <a:prstGeom prst="rect">
            <a:avLst/>
          </a:prstGeom>
        </p:spPr>
        <p:txBody>
          <a:bodyPr wrap="none">
            <a:spAutoFit/>
          </a:bodyPr>
          <a:lstStyle/>
          <a:p>
            <a:pPr>
              <a:buFont typeface="Wingdings" pitchFamily="2" charset="2"/>
              <a:buChar char="n"/>
            </a:pPr>
            <a:endParaRPr lang="zh-CN" altLang="en-US" dirty="0">
              <a:ea typeface="华文新魏" pitchFamily="2" charset="-122"/>
            </a:endParaRPr>
          </a:p>
        </p:txBody>
      </p:sp>
      <p:pic>
        <p:nvPicPr>
          <p:cNvPr id="9" name="Picture 13"/>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489127" y="4263925"/>
            <a:ext cx="1859855" cy="733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51083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二</a:t>
            </a:r>
            <a:r>
              <a:rPr lang="en-US" altLang="zh-CN" dirty="0" smtClean="0"/>
              <a:t>. HTML5</a:t>
            </a:r>
            <a:r>
              <a:rPr lang="zh-CN" altLang="en-US" dirty="0" smtClean="0"/>
              <a:t>标签</a:t>
            </a:r>
            <a:endParaRPr lang="zh-CN" altLang="en-US" dirty="0"/>
          </a:p>
        </p:txBody>
      </p:sp>
      <p:sp>
        <p:nvSpPr>
          <p:cNvPr id="6" name="内容占位符 2"/>
          <p:cNvSpPr txBox="1">
            <a:spLocks/>
          </p:cNvSpPr>
          <p:nvPr/>
        </p:nvSpPr>
        <p:spPr>
          <a:xfrm>
            <a:off x="457200" y="2276872"/>
            <a:ext cx="8229600" cy="38100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624078" indent="-514350">
              <a:buFont typeface="+mj-lt"/>
              <a:buAutoNum type="arabicPeriod"/>
            </a:pPr>
            <a:r>
              <a:rPr lang="zh-CN" altLang="en-US" dirty="0" smtClean="0"/>
              <a:t>新的文档类型声明</a:t>
            </a:r>
            <a:r>
              <a:rPr lang="en-US" altLang="zh-CN" dirty="0" smtClean="0"/>
              <a:t>(DTD)</a:t>
            </a:r>
          </a:p>
          <a:p>
            <a:pPr marL="624078" indent="-514350">
              <a:buFont typeface="+mj-lt"/>
              <a:buAutoNum type="arabicPeriod"/>
            </a:pPr>
            <a:r>
              <a:rPr lang="zh-CN" altLang="en-US" dirty="0" smtClean="0"/>
              <a:t>新增的</a:t>
            </a:r>
            <a:r>
              <a:rPr lang="en-US" altLang="zh-CN" dirty="0" smtClean="0"/>
              <a:t>HTML5</a:t>
            </a:r>
            <a:r>
              <a:rPr lang="zh-CN" altLang="en-US" dirty="0" smtClean="0"/>
              <a:t>标签</a:t>
            </a:r>
            <a:endParaRPr lang="en-US" altLang="zh-CN" dirty="0" smtClean="0"/>
          </a:p>
          <a:p>
            <a:pPr marL="624078" indent="-514350">
              <a:buFont typeface="+mj-lt"/>
              <a:buAutoNum type="arabicPeriod"/>
            </a:pPr>
            <a:r>
              <a:rPr lang="zh-CN" altLang="en-US" dirty="0" smtClean="0"/>
              <a:t>删除的</a:t>
            </a:r>
            <a:r>
              <a:rPr lang="en-US" altLang="zh-CN" dirty="0" smtClean="0"/>
              <a:t>HTML</a:t>
            </a:r>
            <a:r>
              <a:rPr lang="zh-CN" altLang="en-US" dirty="0" smtClean="0"/>
              <a:t>标签</a:t>
            </a:r>
            <a:endParaRPr lang="en-US" altLang="zh-CN" dirty="0" smtClean="0"/>
          </a:p>
          <a:p>
            <a:pPr marL="624078" indent="-514350">
              <a:buFont typeface="+mj-lt"/>
              <a:buAutoNum type="arabicPeriod"/>
            </a:pPr>
            <a:r>
              <a:rPr lang="zh-CN" altLang="en-US" dirty="0" smtClean="0"/>
              <a:t>重新定义的</a:t>
            </a:r>
            <a:r>
              <a:rPr lang="en-US" altLang="zh-CN" dirty="0" smtClean="0"/>
              <a:t>HTML</a:t>
            </a:r>
            <a:r>
              <a:rPr lang="zh-CN" altLang="en-US" dirty="0" smtClean="0"/>
              <a:t>标签</a:t>
            </a:r>
            <a:endParaRPr lang="en-US" altLang="zh-CN" dirty="0" smtClean="0"/>
          </a:p>
          <a:p>
            <a:pPr marL="624078" indent="-514350">
              <a:buFont typeface="+mj-lt"/>
              <a:buAutoNum type="arabicPeriod"/>
            </a:pPr>
            <a:r>
              <a:rPr lang="zh-CN" altLang="en-US" dirty="0" smtClean="0"/>
              <a:t>崭新新的页面布局</a:t>
            </a:r>
            <a:endParaRPr lang="en-US" altLang="zh-CN" dirty="0" smtClean="0"/>
          </a:p>
        </p:txBody>
      </p:sp>
    </p:spTree>
    <p:extLst>
      <p:ext uri="{BB962C8B-B14F-4D97-AF65-F5344CB8AC3E}">
        <p14:creationId xmlns:p14="http://schemas.microsoft.com/office/powerpoint/2010/main" xmlns="" val="193822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624078" indent="-514350" algn="ctr"/>
            <a:r>
              <a:rPr lang="zh-CN" altLang="en-US" dirty="0" smtClean="0"/>
              <a:t>新</a:t>
            </a:r>
            <a:r>
              <a:rPr lang="zh-CN" altLang="en-US" dirty="0"/>
              <a:t>的文档类型声明</a:t>
            </a:r>
            <a:r>
              <a:rPr lang="en-US" altLang="zh-CN" dirty="0"/>
              <a:t>(DTD)</a:t>
            </a:r>
          </a:p>
        </p:txBody>
      </p:sp>
      <p:sp>
        <p:nvSpPr>
          <p:cNvPr id="3" name="内容占位符 2"/>
          <p:cNvSpPr>
            <a:spLocks noGrp="1"/>
          </p:cNvSpPr>
          <p:nvPr>
            <p:ph idx="1"/>
          </p:nvPr>
        </p:nvSpPr>
        <p:spPr>
          <a:xfrm>
            <a:off x="457200" y="2132856"/>
            <a:ext cx="8229600" cy="4039344"/>
          </a:xfrm>
        </p:spPr>
        <p:txBody>
          <a:bodyPr/>
          <a:lstStyle/>
          <a:p>
            <a:pPr marL="109728" indent="0">
              <a:buNone/>
            </a:pPr>
            <a:r>
              <a:rPr lang="zh-CN" altLang="en-US" dirty="0" smtClean="0"/>
              <a:t>文档类型声明</a:t>
            </a:r>
            <a:endParaRPr lang="en-US" altLang="zh-CN" dirty="0"/>
          </a:p>
          <a:p>
            <a:pPr marL="109728" indent="0">
              <a:buNone/>
            </a:pPr>
            <a:r>
              <a:rPr lang="en-US" altLang="zh-CN" dirty="0" smtClean="0"/>
              <a:t>HTML 5</a:t>
            </a:r>
            <a:r>
              <a:rPr lang="zh-CN" altLang="en-US" dirty="0" smtClean="0"/>
              <a:t>的</a:t>
            </a:r>
            <a:r>
              <a:rPr lang="en-US" altLang="zh-CN" dirty="0" smtClean="0"/>
              <a:t>DTD</a:t>
            </a:r>
            <a:r>
              <a:rPr lang="zh-CN" altLang="en-US" dirty="0" smtClean="0"/>
              <a:t>声明为</a:t>
            </a:r>
            <a:r>
              <a:rPr lang="en-US" altLang="zh-CN" dirty="0" smtClean="0"/>
              <a:t>:</a:t>
            </a:r>
          </a:p>
          <a:p>
            <a:pPr marL="109728" indent="0">
              <a:buNone/>
            </a:pPr>
            <a:endParaRPr lang="en-US" altLang="zh-CN" dirty="0" smtClean="0"/>
          </a:p>
          <a:p>
            <a:pPr marL="109728" indent="0">
              <a:buNone/>
            </a:pPr>
            <a:r>
              <a:rPr lang="en-US" altLang="zh-CN" dirty="0" smtClean="0"/>
              <a:t>    &lt;!</a:t>
            </a:r>
            <a:r>
              <a:rPr lang="en-US" altLang="zh-CN" dirty="0" err="1" smtClean="0"/>
              <a:t>doctype</a:t>
            </a:r>
            <a:r>
              <a:rPr lang="en-US" altLang="zh-CN" dirty="0" smtClean="0"/>
              <a:t> html&gt;</a:t>
            </a:r>
          </a:p>
          <a:p>
            <a:pPr marL="109728" indent="0">
              <a:buNone/>
            </a:pPr>
            <a:r>
              <a:rPr lang="en-US" altLang="zh-CN" dirty="0"/>
              <a:t> </a:t>
            </a:r>
            <a:r>
              <a:rPr lang="en-US" altLang="zh-CN" dirty="0" smtClean="0"/>
              <a:t>   </a:t>
            </a:r>
            <a:r>
              <a:rPr lang="en-US" altLang="zh-CN" sz="1800" dirty="0" smtClean="0"/>
              <a:t>&lt;!DOCTYPE html&gt;</a:t>
            </a:r>
            <a:r>
              <a:rPr lang="zh-CN" altLang="en-US" sz="1800" dirty="0" smtClean="0"/>
              <a:t>等也是正确的，因为</a:t>
            </a:r>
            <a:r>
              <a:rPr lang="en-US" altLang="zh-CN" sz="1800" dirty="0" smtClean="0"/>
              <a:t>HTML</a:t>
            </a:r>
            <a:r>
              <a:rPr lang="zh-CN" altLang="en-US" sz="1800" dirty="0" smtClean="0"/>
              <a:t>语法是不区分大小写的。</a:t>
            </a:r>
            <a:endParaRPr lang="en-US" altLang="zh-CN" sz="1800" dirty="0" smtClean="0"/>
          </a:p>
          <a:p>
            <a:pPr marL="109728" indent="0">
              <a:buNone/>
            </a:pPr>
            <a:endParaRPr lang="en-US" altLang="zh-CN" sz="1800" dirty="0"/>
          </a:p>
          <a:p>
            <a:pPr marL="109728" indent="0">
              <a:buNone/>
            </a:pPr>
            <a:r>
              <a:rPr lang="zh-CN" altLang="en-US" sz="1800" dirty="0" smtClean="0">
                <a:solidFill>
                  <a:srgbClr val="00B050"/>
                </a:solidFill>
              </a:rPr>
              <a:t>在编写</a:t>
            </a:r>
            <a:r>
              <a:rPr lang="en-US" altLang="zh-CN" sz="1800" dirty="0" smtClean="0">
                <a:solidFill>
                  <a:srgbClr val="00B050"/>
                </a:solidFill>
              </a:rPr>
              <a:t>HTML5</a:t>
            </a:r>
            <a:r>
              <a:rPr lang="zh-CN" altLang="en-US" sz="1800" dirty="0" smtClean="0">
                <a:solidFill>
                  <a:srgbClr val="00B050"/>
                </a:solidFill>
              </a:rPr>
              <a:t>文档时，要求指定文档类型，以确保浏览器能在</a:t>
            </a:r>
            <a:r>
              <a:rPr lang="en-US" altLang="zh-CN" sz="1800" dirty="0" smtClean="0">
                <a:solidFill>
                  <a:srgbClr val="00B050"/>
                </a:solidFill>
              </a:rPr>
              <a:t>HTML5</a:t>
            </a:r>
            <a:r>
              <a:rPr lang="zh-CN" altLang="en-US" sz="1800" dirty="0" smtClean="0">
                <a:solidFill>
                  <a:srgbClr val="00B050"/>
                </a:solidFill>
              </a:rPr>
              <a:t>的标准模式下进行渲染。（</a:t>
            </a:r>
            <a:r>
              <a:rPr lang="zh-CN" altLang="en-US" sz="1800" dirty="0" smtClean="0">
                <a:solidFill>
                  <a:srgbClr val="FF0000"/>
                </a:solidFill>
              </a:rPr>
              <a:t>关于浏览器的渲染模式</a:t>
            </a:r>
            <a:r>
              <a:rPr lang="zh-CN" altLang="en-US" sz="1800" dirty="0" smtClean="0">
                <a:solidFill>
                  <a:srgbClr val="00B050"/>
                </a:solidFill>
              </a:rPr>
              <a:t>）</a:t>
            </a:r>
            <a:endParaRPr lang="zh-CN" altLang="en-US" sz="1800" dirty="0">
              <a:solidFill>
                <a:srgbClr val="00B050"/>
              </a:solidFill>
            </a:endParaRPr>
          </a:p>
        </p:txBody>
      </p:sp>
    </p:spTree>
    <p:extLst>
      <p:ext uri="{BB962C8B-B14F-4D97-AF65-F5344CB8AC3E}">
        <p14:creationId xmlns:p14="http://schemas.microsoft.com/office/powerpoint/2010/main" xmlns="" val="548614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TotalTime>
  <Words>3022</Words>
  <Application>Microsoft Office PowerPoint</Application>
  <PresentationFormat>全屏显示(4:3)</PresentationFormat>
  <Paragraphs>794</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流畅</vt:lpstr>
      <vt:lpstr>HTML5讲解</vt:lpstr>
      <vt:lpstr>一. HTML5的发展情况</vt:lpstr>
      <vt:lpstr>幻灯片 3</vt:lpstr>
      <vt:lpstr>幻灯片 4</vt:lpstr>
      <vt:lpstr>HTML 5内容</vt:lpstr>
      <vt:lpstr>标准的改变</vt:lpstr>
      <vt:lpstr>HTML5的推广网站</vt:lpstr>
      <vt:lpstr>二. HTML5标签</vt:lpstr>
      <vt:lpstr>新的文档类型声明(DTD)</vt:lpstr>
      <vt:lpstr>新增的标签</vt:lpstr>
      <vt:lpstr>新增的HTML5标签-结构标签</vt:lpstr>
      <vt:lpstr>新增的HTML5标签-多媒体标签</vt:lpstr>
      <vt:lpstr>新增的HTML5标签-Web应用标签</vt:lpstr>
      <vt:lpstr>新增的HTML5标签-其他标签</vt:lpstr>
      <vt:lpstr>删除的HTML标签(不建议使用)</vt:lpstr>
      <vt:lpstr>重新定义的HTML标签</vt:lpstr>
      <vt:lpstr>幻灯片 17</vt:lpstr>
      <vt:lpstr>幻灯片 18</vt:lpstr>
      <vt:lpstr>幻灯片 19</vt:lpstr>
      <vt:lpstr>幻灯片 20</vt:lpstr>
      <vt:lpstr>幻灯片 21</vt:lpstr>
      <vt:lpstr>音视频的发展史</vt:lpstr>
      <vt:lpstr>视频格式的简单介绍</vt:lpstr>
      <vt:lpstr>HTML5支持的格式</vt:lpstr>
      <vt:lpstr>&lt;Video&gt;的使用</vt:lpstr>
      <vt:lpstr>Video的常见属性</vt:lpstr>
      <vt:lpstr>Video的API方法</vt:lpstr>
      <vt:lpstr>Video的API属性</vt:lpstr>
      <vt:lpstr>幻灯片 29</vt:lpstr>
      <vt:lpstr>幻灯片 30</vt:lpstr>
      <vt:lpstr>Video的常用事件</vt:lpstr>
      <vt:lpstr>幻灯片 32</vt:lpstr>
      <vt:lpstr>HTML5支持的音频格式</vt:lpstr>
      <vt:lpstr>&lt;audio&gt;的使用</vt:lpstr>
      <vt:lpstr>audio的常见属性</vt:lpstr>
      <vt:lpstr>幻灯片 36</vt:lpstr>
      <vt:lpstr>Canvas的使用</vt:lpstr>
      <vt:lpstr>canvas的常见属性</vt:lpstr>
      <vt:lpstr>Canvas的API canvas主要属性和方法</vt:lpstr>
      <vt:lpstr>Canvas的API 颜色、样式和阴影属性和方法</vt:lpstr>
      <vt:lpstr>Canvas的API 线条样式属性和方法</vt:lpstr>
      <vt:lpstr>Canvas的API 矩形方法</vt:lpstr>
      <vt:lpstr>Canvas的API-路径方法</vt:lpstr>
      <vt:lpstr>Canvas的API-变换方法</vt:lpstr>
      <vt:lpstr>Canvas的API-文本属性和方法</vt:lpstr>
      <vt:lpstr>Canvas的API-图像绘制方法</vt:lpstr>
      <vt:lpstr>Canvas的API -像素操作方法和属性</vt:lpstr>
      <vt:lpstr>Canvas的API 图像合成属性</vt:lpstr>
      <vt:lpstr>Canvas的API 其他方法</vt:lpstr>
      <vt:lpstr>幻灯片 50</vt:lpstr>
      <vt:lpstr>便于排版的From表单</vt:lpstr>
      <vt:lpstr>幻灯片 52</vt:lpstr>
      <vt:lpstr>智能表单的使用和规范</vt:lpstr>
      <vt:lpstr>新增的表单属性</vt:lpstr>
      <vt:lpstr>Autocomplete列表</vt:lpstr>
      <vt:lpstr>output的使用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HTML5介绍</dc:title>
  <dc:creator>zwj</dc:creator>
  <cp:lastModifiedBy>Windows 用户</cp:lastModifiedBy>
  <cp:revision>22</cp:revision>
  <dcterms:created xsi:type="dcterms:W3CDTF">2013-07-20T06:10:16Z</dcterms:created>
  <dcterms:modified xsi:type="dcterms:W3CDTF">2013-08-06T06:11:30Z</dcterms:modified>
</cp:coreProperties>
</file>