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维杰" initials="张维杰" lastIdx="1" clrIdx="0">
    <p:extLst>
      <p:ext uri="{19B8F6BF-5375-455C-9EA6-DF929625EA0E}">
        <p15:presenceInfo xmlns:p15="http://schemas.microsoft.com/office/powerpoint/2012/main" userId="张维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23" autoAdjust="0"/>
  </p:normalViewPr>
  <p:slideViewPr>
    <p:cSldViewPr snapToGrid="0">
      <p:cViewPr varScale="1">
        <p:scale>
          <a:sx n="63" d="100"/>
          <a:sy n="63" d="100"/>
        </p:scale>
        <p:origin x="14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DE522-E050-4502-8416-0B7F27EC51FD}" type="datetimeFigureOut">
              <a:rPr lang="zh-CN" altLang="en-US" smtClean="0"/>
              <a:t>2019/3/19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390F6-C520-495A-96F4-601891619350}" type="slidenum">
              <a:rPr lang="zh-CN" altLang="en-US" smtClean="0"/>
              <a:t>‹#›</a:t>
            </a:fld>
            <a:endParaRPr lang="zh-CN" altLang="en-US"/>
          </a:p>
        </p:txBody>
      </p:sp>
    </p:spTree>
    <p:extLst>
      <p:ext uri="{BB962C8B-B14F-4D97-AF65-F5344CB8AC3E}">
        <p14:creationId xmlns:p14="http://schemas.microsoft.com/office/powerpoint/2010/main" val="2127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7</a:t>
            </a:fld>
            <a:endParaRPr lang="zh-CN" altLang="en-US"/>
          </a:p>
        </p:txBody>
      </p:sp>
    </p:spTree>
    <p:extLst>
      <p:ext uri="{BB962C8B-B14F-4D97-AF65-F5344CB8AC3E}">
        <p14:creationId xmlns:p14="http://schemas.microsoft.com/office/powerpoint/2010/main" val="368669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Arrays differ from generic types in two important ways. First, arrays are covariant. This scary-sounding word means simply that if Sub is a subtype of Super, then the array type Sub[] is a subtype of the array type Super[]. Generics, by contrast, are invariant: for any two distinct types Type1 and Type2, List&lt;Type1&gt; is neither a subtype nor a </a:t>
            </a:r>
            <a:r>
              <a:rPr lang="en-US" altLang="zh-CN" dirty="0" err="1" smtClean="0"/>
              <a:t>supertype</a:t>
            </a:r>
            <a:r>
              <a:rPr lang="en-US" altLang="zh-CN" dirty="0" smtClean="0"/>
              <a:t> of List&lt;Type2&gt; [JLS, 4.10; Naftalin07, 2.5]. You might think this means that generics are deficient, but arguably it is arrays that are deficient. This code fragment is legal: </a:t>
            </a:r>
            <a:r>
              <a:rPr lang="zh-CN" altLang="en-US" dirty="0" smtClean="0"/>
              <a:t>数组与泛型类型的不同体现在两个方面。首先，数组是协变的（</a:t>
            </a:r>
            <a:r>
              <a:rPr lang="en-US" altLang="zh-CN" dirty="0" smtClean="0"/>
              <a:t>covariant</a:t>
            </a:r>
            <a:r>
              <a:rPr lang="zh-CN" altLang="en-US" dirty="0" smtClean="0"/>
              <a:t>）。这个词看起来有点吓人，不过它也只是意味着，如果</a:t>
            </a:r>
            <a:r>
              <a:rPr lang="en-US" altLang="zh-CN" dirty="0" smtClean="0"/>
              <a:t>Sub</a:t>
            </a:r>
            <a:r>
              <a:rPr lang="zh-CN" altLang="en-US" dirty="0" smtClean="0"/>
              <a:t>是</a:t>
            </a:r>
            <a:r>
              <a:rPr lang="en-US" altLang="zh-CN" dirty="0" smtClean="0"/>
              <a:t>Super</a:t>
            </a:r>
            <a:r>
              <a:rPr lang="zh-CN" altLang="en-US" dirty="0" smtClean="0"/>
              <a:t>的一个子类型，那么数组类型</a:t>
            </a:r>
            <a:r>
              <a:rPr lang="en-US" altLang="zh-CN" dirty="0" smtClean="0"/>
              <a:t>Sub[]</a:t>
            </a:r>
            <a:r>
              <a:rPr lang="zh-CN" altLang="en-US" dirty="0" smtClean="0"/>
              <a:t>也是数组类型</a:t>
            </a:r>
            <a:r>
              <a:rPr lang="en-US" altLang="zh-CN" dirty="0" smtClean="0"/>
              <a:t>Super[]</a:t>
            </a:r>
            <a:r>
              <a:rPr lang="zh-CN" altLang="en-US" dirty="0" smtClean="0"/>
              <a:t>的子类型。相反，泛型是有约束的：对于任意的两个不同的类型</a:t>
            </a:r>
            <a:r>
              <a:rPr lang="en-US" altLang="zh-CN" dirty="0" smtClean="0"/>
              <a:t>Type1</a:t>
            </a:r>
            <a:r>
              <a:rPr lang="zh-CN" altLang="en-US" dirty="0" smtClean="0"/>
              <a:t>和</a:t>
            </a:r>
            <a:r>
              <a:rPr lang="en-US" altLang="zh-CN" dirty="0" smtClean="0"/>
              <a:t>Type2</a:t>
            </a:r>
            <a:r>
              <a:rPr lang="zh-CN" altLang="en-US" dirty="0" smtClean="0"/>
              <a:t>，</a:t>
            </a:r>
            <a:r>
              <a:rPr lang="en-US" altLang="zh-CN" dirty="0" smtClean="0"/>
              <a:t>List&lt;Type1&gt;</a:t>
            </a:r>
            <a:r>
              <a:rPr lang="zh-CN" altLang="en-US" dirty="0" smtClean="0"/>
              <a:t>既不是</a:t>
            </a:r>
            <a:r>
              <a:rPr lang="en-US" altLang="zh-CN" dirty="0" smtClean="0"/>
              <a:t>List&lt;Type2&gt;</a:t>
            </a:r>
            <a:r>
              <a:rPr lang="zh-CN" altLang="en-US" dirty="0" smtClean="0"/>
              <a:t>的子类也不是它的父类</a:t>
            </a:r>
            <a:r>
              <a:rPr lang="en-US" altLang="zh-CN" dirty="0" smtClean="0"/>
              <a:t>[JLS, 4.10; Naftalin07, 2.5]</a:t>
            </a:r>
            <a:r>
              <a:rPr lang="zh-CN" altLang="en-US" dirty="0" smtClean="0"/>
              <a:t>。你可能想，这是不是意味着泛型是有缺陷的，但实际上，可以说数组才是有缺陷的。下面的代码片段是合法的：</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14</a:t>
            </a:fld>
            <a:endParaRPr lang="zh-CN" altLang="en-US"/>
          </a:p>
        </p:txBody>
      </p:sp>
    </p:spTree>
    <p:extLst>
      <p:ext uri="{BB962C8B-B14F-4D97-AF65-F5344CB8AC3E}">
        <p14:creationId xmlns:p14="http://schemas.microsoft.com/office/powerpoint/2010/main" val="25843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pretend that line 1, which creates a generic array, is legal. Line 2 creates and initializes a List&lt;Integer&gt; containing a single element. Line 3 stores the List&lt;String&gt; array into an Object array variable, which is legal because arrays are covariant. Line 4 stores the List&lt;Integer&gt; into the sole element of the Object array, which succeeds because generics are implemented by erasure: the runtime type of a List&lt;Integer&gt; instance is simply List, and the runtime type of a List&lt;String&gt;[] instance is List[], so this assignment doesn’t generate an </a:t>
            </a:r>
            <a:r>
              <a:rPr lang="en-US" altLang="zh-CN" dirty="0" err="1" smtClean="0"/>
              <a:t>ArrayStoreException</a:t>
            </a:r>
            <a:r>
              <a:rPr lang="en-US" altLang="zh-CN" dirty="0" smtClean="0"/>
              <a:t>. Now we’re in trouble. We’ve stored a List&lt;Integer&gt; instance into an array that is declared to hold only List&lt;String&gt; instances. In line 5, we retrieve the sole element from the sole list in this array. The compiler automatically casts the retrieved element to String, but it’s an Integer, so we get a </a:t>
            </a:r>
            <a:r>
              <a:rPr lang="en-US" altLang="zh-CN" dirty="0" err="1" smtClean="0"/>
              <a:t>ClassCastException</a:t>
            </a:r>
            <a:r>
              <a:rPr lang="en-US" altLang="zh-CN" dirty="0" smtClean="0"/>
              <a:t> at runtime. In order to prevent this from happening, line 1 (which creates a generic array) must generate a compile-time error.</a:t>
            </a:r>
          </a:p>
          <a:p>
            <a:r>
              <a:rPr lang="zh-CN" altLang="en-US" dirty="0" smtClean="0"/>
              <a:t>第一行创建了一个泛型数组，我们假设它是合法的。第二行创建并初始化了一个</a:t>
            </a:r>
            <a:r>
              <a:rPr lang="en-US" altLang="zh-CN" dirty="0" smtClean="0"/>
              <a:t>List&lt;Integer&gt;</a:t>
            </a:r>
            <a:r>
              <a:rPr lang="zh-CN" altLang="en-US" dirty="0" smtClean="0"/>
              <a:t>，它只包含了一个元素。第三行将</a:t>
            </a:r>
            <a:r>
              <a:rPr lang="en-US" altLang="zh-CN" dirty="0" smtClean="0"/>
              <a:t>List&lt;String&gt;</a:t>
            </a:r>
            <a:r>
              <a:rPr lang="zh-CN" altLang="en-US" dirty="0" smtClean="0"/>
              <a:t>数组存储到</a:t>
            </a:r>
            <a:r>
              <a:rPr lang="en-US" altLang="zh-CN" dirty="0" smtClean="0"/>
              <a:t>Object</a:t>
            </a:r>
            <a:r>
              <a:rPr lang="zh-CN" altLang="en-US" dirty="0" smtClean="0"/>
              <a:t>数组里，这么做是可以的，因为泛型使用通过擦除来实现的：</a:t>
            </a:r>
            <a:r>
              <a:rPr lang="en-US" altLang="zh-CN" dirty="0" smtClean="0"/>
              <a:t>List&lt;Integer&gt;</a:t>
            </a:r>
            <a:r>
              <a:rPr lang="zh-CN" altLang="en-US" dirty="0" smtClean="0"/>
              <a:t>实例的运行时类型实际上是</a:t>
            </a:r>
            <a:r>
              <a:rPr lang="en-US" altLang="zh-CN" dirty="0" smtClean="0"/>
              <a:t>List</a:t>
            </a:r>
            <a:r>
              <a:rPr lang="zh-CN" altLang="en-US" dirty="0" smtClean="0"/>
              <a:t>，</a:t>
            </a:r>
            <a:r>
              <a:rPr lang="en-US" altLang="zh-CN" dirty="0" smtClean="0"/>
              <a:t>List&lt;String&gt;[]</a:t>
            </a:r>
            <a:r>
              <a:rPr lang="zh-CN" altLang="en-US" dirty="0" smtClean="0"/>
              <a:t>实例的运行时类型实际上是</a:t>
            </a:r>
            <a:r>
              <a:rPr lang="en-US" altLang="zh-CN" dirty="0" smtClean="0"/>
              <a:t>List[]</a:t>
            </a:r>
            <a:r>
              <a:rPr lang="zh-CN" altLang="en-US" dirty="0" smtClean="0"/>
              <a:t>，所以这条赋值语句不会生成</a:t>
            </a:r>
            <a:r>
              <a:rPr lang="en-US" altLang="zh-CN" dirty="0" err="1" smtClean="0"/>
              <a:t>ArrayStoreException</a:t>
            </a:r>
            <a:r>
              <a:rPr lang="zh-CN" altLang="en-US" dirty="0" smtClean="0"/>
              <a:t>异常。现在我们遇到一个麻烦。我们在一个声明仅包含</a:t>
            </a:r>
            <a:r>
              <a:rPr lang="en-US" altLang="zh-CN" dirty="0" smtClean="0"/>
              <a:t>List&lt;String&gt;</a:t>
            </a:r>
            <a:r>
              <a:rPr lang="zh-CN" altLang="en-US" dirty="0" smtClean="0"/>
              <a:t>实例的数组里存储了一个</a:t>
            </a:r>
            <a:r>
              <a:rPr lang="en-US" altLang="zh-CN" dirty="0" smtClean="0"/>
              <a:t>List&lt;Integer&gt;</a:t>
            </a:r>
            <a:r>
              <a:rPr lang="zh-CN" altLang="en-US" dirty="0" smtClean="0"/>
              <a:t>实例。在第</a:t>
            </a:r>
            <a:r>
              <a:rPr lang="en-US" altLang="zh-CN" dirty="0" smtClean="0"/>
              <a:t>5</a:t>
            </a:r>
            <a:r>
              <a:rPr lang="zh-CN" altLang="en-US" dirty="0" smtClean="0"/>
              <a:t>行，我们从数组里唯一的列表里取出唯一的元素。编译器自动地将获取到的元素强转为</a:t>
            </a:r>
            <a:r>
              <a:rPr lang="en-US" altLang="zh-CN" dirty="0" smtClean="0"/>
              <a:t>String</a:t>
            </a:r>
            <a:r>
              <a:rPr lang="zh-CN" altLang="en-US" dirty="0" smtClean="0"/>
              <a:t>，但它是个</a:t>
            </a:r>
            <a:r>
              <a:rPr lang="en-US" altLang="zh-CN" dirty="0" smtClean="0"/>
              <a:t>Integer</a:t>
            </a:r>
            <a:r>
              <a:rPr lang="zh-CN" altLang="en-US" dirty="0" smtClean="0"/>
              <a:t>，所以我们在运行时就得到了一个</a:t>
            </a:r>
            <a:r>
              <a:rPr lang="en-US" altLang="zh-CN" dirty="0" err="1" smtClean="0"/>
              <a:t>ClassCastException</a:t>
            </a:r>
            <a:r>
              <a:rPr lang="zh-CN" altLang="en-US" dirty="0" smtClean="0"/>
              <a:t>异常。为了防止这个现象发生，第一行（创建了泛型数组的那行）必须生成一个编译时错误。</a:t>
            </a:r>
          </a:p>
          <a:p>
            <a:r>
              <a:rPr lang="en-US" altLang="zh-CN" dirty="0" smtClean="0">
                <a:effectLst/>
              </a:rPr>
              <a:t>Types such as E, List&lt;E&gt;, and List&lt;String&gt; are technically known as </a:t>
            </a:r>
            <a:r>
              <a:rPr lang="en-US" altLang="zh-CN" dirty="0" err="1" smtClean="0">
                <a:effectLst/>
              </a:rPr>
              <a:t>nonreifiable</a:t>
            </a:r>
            <a:r>
              <a:rPr lang="en-US" altLang="zh-CN" dirty="0" smtClean="0">
                <a:effectLst/>
              </a:rPr>
              <a:t> types [JLS, 4.7]. Intuitively speaking, a non-</a:t>
            </a:r>
            <a:r>
              <a:rPr lang="en-US" altLang="zh-CN" dirty="0" err="1" smtClean="0">
                <a:effectLst/>
              </a:rPr>
              <a:t>reifiable</a:t>
            </a:r>
            <a:r>
              <a:rPr lang="en-US" altLang="zh-CN" dirty="0" smtClean="0">
                <a:effectLst/>
              </a:rPr>
              <a:t> type is one whose runtime representation contains less information than its compile-time representation. Because of erasure, the only parameterized types that are </a:t>
            </a:r>
            <a:r>
              <a:rPr lang="en-US" altLang="zh-CN" dirty="0" err="1" smtClean="0">
                <a:effectLst/>
              </a:rPr>
              <a:t>reifiable</a:t>
            </a:r>
            <a:r>
              <a:rPr lang="en-US" altLang="zh-CN" dirty="0" smtClean="0">
                <a:effectLst/>
              </a:rPr>
              <a:t> are unbounded wildcard types such as List&lt;?&gt; and Map&lt;?,?&gt; (Item 26). It is legal, though rarely useful, to create arrays of unbounded wildcard types.</a:t>
            </a:r>
          </a:p>
          <a:p>
            <a:r>
              <a:rPr lang="zh-CN" altLang="en-US" dirty="0" smtClean="0"/>
              <a:t>诸如</a:t>
            </a:r>
            <a:r>
              <a:rPr lang="en-US" altLang="zh-CN" dirty="0" smtClean="0"/>
              <a:t>E</a:t>
            </a:r>
            <a:r>
              <a:rPr lang="zh-CN" altLang="en-US" dirty="0" smtClean="0"/>
              <a:t>，</a:t>
            </a:r>
            <a:r>
              <a:rPr lang="en-US" altLang="zh-CN" dirty="0" smtClean="0"/>
              <a:t>List&lt;E&gt;</a:t>
            </a:r>
            <a:r>
              <a:rPr lang="zh-CN" altLang="en-US" dirty="0" smtClean="0"/>
              <a:t>，和</a:t>
            </a:r>
            <a:r>
              <a:rPr lang="en-US" altLang="zh-CN" dirty="0" smtClean="0"/>
              <a:t>List&lt;String&gt;</a:t>
            </a:r>
            <a:r>
              <a:rPr lang="zh-CN" altLang="en-US" dirty="0" smtClean="0"/>
              <a:t>这些类型在技术上都被称为不可具化类型</a:t>
            </a:r>
            <a:r>
              <a:rPr lang="en-US" altLang="zh-CN" dirty="0" smtClean="0"/>
              <a:t>[JLS, 4.7]</a:t>
            </a:r>
            <a:r>
              <a:rPr lang="zh-CN" altLang="en-US" dirty="0" smtClean="0"/>
              <a:t>。直观点讲，不可具化类型就是运行时展示信息比编译时展示信息要少的类型。由于擦除的原因，唯一的可具化参数化类型是诸如</a:t>
            </a:r>
            <a:r>
              <a:rPr lang="en-US" altLang="zh-CN" dirty="0" smtClean="0"/>
              <a:t>List&lt;?&gt;</a:t>
            </a:r>
            <a:r>
              <a:rPr lang="zh-CN" altLang="en-US" dirty="0" smtClean="0"/>
              <a:t>和</a:t>
            </a:r>
            <a:r>
              <a:rPr lang="en-US" altLang="zh-CN" dirty="0" smtClean="0"/>
              <a:t>Map&lt;?,?&gt;</a:t>
            </a:r>
            <a:r>
              <a:rPr lang="zh-CN" altLang="en-US" dirty="0" smtClean="0"/>
              <a:t>子类的无限制通配符类型（条目</a:t>
            </a:r>
            <a:r>
              <a:rPr lang="en-US" altLang="zh-CN" dirty="0" smtClean="0"/>
              <a:t>26</a:t>
            </a:r>
            <a:r>
              <a:rPr lang="zh-CN" altLang="en-US" dirty="0" smtClean="0"/>
              <a:t>）。创建无限制通配符类型数组虽然很少用，但却是合法的。</a:t>
            </a:r>
          </a:p>
          <a:p>
            <a:r>
              <a:rPr lang="en-US" altLang="zh-CN" dirty="0" smtClean="0"/>
              <a:t>The prohibition on generic array creation can be annoying. It means, for example, that it’s not generally possible for a generic collection to return an array of its element type (but see Item 33 for a partial solution). It also means that you get confusing warnings when using </a:t>
            </a:r>
            <a:r>
              <a:rPr lang="en-US" altLang="zh-CN" dirty="0" err="1" smtClean="0"/>
              <a:t>varargs</a:t>
            </a:r>
            <a:r>
              <a:rPr lang="en-US" altLang="zh-CN" dirty="0" smtClean="0"/>
              <a:t> methods (Item 53) in combination with generic types. This is because every time you invoke a </a:t>
            </a:r>
            <a:r>
              <a:rPr lang="en-US" altLang="zh-CN" dirty="0" err="1" smtClean="0"/>
              <a:t>varargs</a:t>
            </a:r>
            <a:r>
              <a:rPr lang="en-US" altLang="zh-CN" dirty="0" smtClean="0"/>
              <a:t> method, an array is created to hold the </a:t>
            </a:r>
            <a:r>
              <a:rPr lang="en-US" altLang="zh-CN" dirty="0" err="1" smtClean="0"/>
              <a:t>varargs</a:t>
            </a:r>
            <a:r>
              <a:rPr lang="en-US" altLang="zh-CN" dirty="0" smtClean="0"/>
              <a:t> parameters. If the element type of this array is not </a:t>
            </a:r>
            <a:r>
              <a:rPr lang="en-US" altLang="zh-CN" dirty="0" err="1" smtClean="0"/>
              <a:t>reifiable</a:t>
            </a:r>
            <a:r>
              <a:rPr lang="en-US" altLang="zh-CN" dirty="0" smtClean="0"/>
              <a:t>, you get a warning. The </a:t>
            </a:r>
            <a:r>
              <a:rPr lang="en-US" altLang="zh-CN" dirty="0" err="1" smtClean="0"/>
              <a:t>SafeVarargs</a:t>
            </a:r>
            <a:r>
              <a:rPr lang="en-US" altLang="zh-CN" dirty="0" smtClean="0"/>
              <a:t> annotation can be used to address this issue (Item 32).</a:t>
            </a:r>
          </a:p>
          <a:p>
            <a:r>
              <a:rPr lang="zh-CN" altLang="en-US" dirty="0" smtClean="0"/>
              <a:t>禁止创建泛型数组可能会让你觉得有点讨厌。例如，这意味着泛型集合一般都不大可能返回它的元素类型的数组（部分解决方案请见条目</a:t>
            </a:r>
            <a:r>
              <a:rPr lang="en-US" altLang="zh-CN" dirty="0" smtClean="0"/>
              <a:t>33</a:t>
            </a:r>
            <a:r>
              <a:rPr lang="zh-CN" altLang="en-US" dirty="0" smtClean="0"/>
              <a:t>）。而且还意味着，当你结合可变参数方法（条目</a:t>
            </a:r>
            <a:r>
              <a:rPr lang="en-US" altLang="zh-CN" dirty="0" smtClean="0"/>
              <a:t>53</a:t>
            </a:r>
            <a:r>
              <a:rPr lang="zh-CN" altLang="en-US" dirty="0" smtClean="0"/>
              <a:t>）和泛型类型一起使用时，你将会得到一些令人困惑的警告。这是因为，每次你调用一个可变参数方法时，</a:t>
            </a:r>
            <a:r>
              <a:rPr lang="en-US" altLang="zh-CN" dirty="0" smtClean="0"/>
              <a:t>Java</a:t>
            </a:r>
            <a:r>
              <a:rPr lang="zh-CN" altLang="en-US" dirty="0" smtClean="0"/>
              <a:t>都会创建一个数组用来存储可变参数的每个值。如果这个数组的元素类型是不可具化的，那么你将得到一个警告。</a:t>
            </a:r>
            <a:r>
              <a:rPr lang="en-US" altLang="zh-CN" dirty="0" err="1" smtClean="0"/>
              <a:t>SafeVarargs</a:t>
            </a:r>
            <a:r>
              <a:rPr lang="zh-CN" altLang="en-US" dirty="0" smtClean="0"/>
              <a:t>注解可以用来解决这个问题（条目</a:t>
            </a:r>
            <a:r>
              <a:rPr lang="en-US" altLang="zh-CN" dirty="0" smtClean="0"/>
              <a:t>32</a:t>
            </a:r>
            <a:r>
              <a:rPr lang="zh-CN" altLang="en-US" dirty="0" smtClean="0"/>
              <a:t>）。</a:t>
            </a:r>
          </a:p>
          <a:p>
            <a:r>
              <a:rPr lang="en-US" altLang="zh-CN" dirty="0" smtClean="0">
                <a:effectLst/>
              </a:rPr>
              <a:t>When you get a generic array creation error or an unchecked cast warning on a cast to an array type, the best solution is often to use the collection type List&lt;E&gt; in preference to the array type E[]. You might sacrifice some conciseness or performance, but in exchange you get better type safety and interoperability.</a:t>
            </a:r>
          </a:p>
          <a:p>
            <a:r>
              <a:rPr lang="zh-CN" altLang="en-US" dirty="0" smtClean="0"/>
              <a:t>当你强转成数组类型时，若得到一个泛型数组创建错误或者未检查强转警告，最好的解决办法是，总是优先采用集合类型</a:t>
            </a:r>
            <a:r>
              <a:rPr lang="en-US" altLang="zh-CN" dirty="0" smtClean="0"/>
              <a:t>List&lt;E&gt;</a:t>
            </a:r>
            <a:r>
              <a:rPr lang="zh-CN" altLang="en-US" dirty="0" smtClean="0"/>
              <a:t>，而不是数组类型</a:t>
            </a:r>
            <a:r>
              <a:rPr lang="en-US" altLang="zh-CN" dirty="0" smtClean="0"/>
              <a:t>E[]</a:t>
            </a:r>
            <a:r>
              <a:rPr lang="zh-CN" altLang="en-US" dirty="0" smtClean="0"/>
              <a:t>。也许你会牺牲一点性能，但你获得了更好的类型安全性和互用性。</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16</a:t>
            </a:fld>
            <a:endParaRPr lang="zh-CN" altLang="en-US"/>
          </a:p>
        </p:txBody>
      </p:sp>
    </p:spTree>
    <p:extLst>
      <p:ext uri="{BB962C8B-B14F-4D97-AF65-F5344CB8AC3E}">
        <p14:creationId xmlns:p14="http://schemas.microsoft.com/office/powerpoint/2010/main" val="359037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use this class, you have to cast the choose method’s return value from Object to the desired type every time you use invoke the method, and the cast will fail at runtime if you get the type wrong. Taking the advice of Item 29 to heart, we attempt to modify Chooser to make it generic. Changes are shown in boldface:</a:t>
            </a:r>
          </a:p>
          <a:p>
            <a:r>
              <a:rPr lang="zh-CN" altLang="en-US" dirty="0" smtClean="0"/>
              <a:t>为了正确使用这个类，每次你调用</a:t>
            </a:r>
            <a:r>
              <a:rPr lang="en-US" altLang="zh-CN" dirty="0" smtClean="0"/>
              <a:t>choose</a:t>
            </a:r>
            <a:r>
              <a:rPr lang="zh-CN" altLang="en-US" dirty="0" smtClean="0"/>
              <a:t>方法时都要将这个方法返回的值从</a:t>
            </a:r>
            <a:r>
              <a:rPr lang="en-US" altLang="zh-CN" dirty="0" smtClean="0"/>
              <a:t>Object</a:t>
            </a:r>
            <a:r>
              <a:rPr lang="zh-CN" altLang="en-US" dirty="0" smtClean="0"/>
              <a:t>类型强转为所需的类型，如果你获得的本来就是错误的类型，那么在运行时强转还会失败。根据条目</a:t>
            </a:r>
            <a:r>
              <a:rPr lang="en-US" altLang="zh-CN" dirty="0" smtClean="0"/>
              <a:t>29</a:t>
            </a:r>
            <a:r>
              <a:rPr lang="zh-CN" altLang="en-US" dirty="0" smtClean="0"/>
              <a:t>的建议，我们可以试着将</a:t>
            </a:r>
            <a:r>
              <a:rPr lang="en-US" altLang="zh-CN" dirty="0" smtClean="0"/>
              <a:t>Chooser</a:t>
            </a:r>
            <a:r>
              <a:rPr lang="zh-CN" altLang="en-US" dirty="0" smtClean="0"/>
              <a:t>泛型化。修改部分用黑体标识：</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17</a:t>
            </a:fld>
            <a:endParaRPr lang="zh-CN" altLang="en-US"/>
          </a:p>
        </p:txBody>
      </p:sp>
    </p:spTree>
    <p:extLst>
      <p:ext uri="{BB962C8B-B14F-4D97-AF65-F5344CB8AC3E}">
        <p14:creationId xmlns:p14="http://schemas.microsoft.com/office/powerpoint/2010/main" val="17522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try to compile this class, you’ll get this error message:</a:t>
            </a:r>
          </a:p>
          <a:p>
            <a:r>
              <a:rPr lang="zh-CN" altLang="en-US" dirty="0" smtClean="0"/>
              <a:t>如果你尝试着编译这个类，你将获得一个错误信息：</a:t>
            </a:r>
          </a:p>
          <a:p>
            <a:r>
              <a:rPr lang="en-US" altLang="zh-CN" dirty="0" smtClean="0"/>
              <a:t>Chooser.java:9: error: incompatible types: Object[] cannot be converted to T[] </a:t>
            </a:r>
            <a:r>
              <a:rPr lang="en-US" altLang="zh-CN" dirty="0" err="1" smtClean="0"/>
              <a:t>choiceArray</a:t>
            </a:r>
            <a:r>
              <a:rPr lang="en-US" altLang="zh-CN" dirty="0" smtClean="0"/>
              <a:t> = </a:t>
            </a:r>
            <a:r>
              <a:rPr lang="en-US" altLang="zh-CN" dirty="0" err="1" smtClean="0"/>
              <a:t>choices.toArray</a:t>
            </a:r>
            <a:r>
              <a:rPr lang="en-US" altLang="zh-CN" dirty="0" smtClean="0"/>
              <a:t>(); ^ where T is a type-variable: T extends Object declared in class Chooser No big deal, you say, I’ll cast the Object array to a T array:</a:t>
            </a:r>
          </a:p>
          <a:p>
            <a:r>
              <a:rPr lang="zh-CN" altLang="en-US" dirty="0" smtClean="0"/>
              <a:t>你可能会说，没事，我可以将</a:t>
            </a:r>
            <a:r>
              <a:rPr lang="en-US" altLang="zh-CN" dirty="0" smtClean="0"/>
              <a:t>Object</a:t>
            </a:r>
            <a:r>
              <a:rPr lang="zh-CN" altLang="en-US" dirty="0" smtClean="0"/>
              <a:t>数组强转成</a:t>
            </a:r>
            <a:r>
              <a:rPr lang="en-US" altLang="zh-CN" dirty="0" smtClean="0"/>
              <a:t>T</a:t>
            </a:r>
            <a:r>
              <a:rPr lang="zh-CN" altLang="en-US" dirty="0" smtClean="0"/>
              <a:t>数组：</a:t>
            </a:r>
          </a:p>
          <a:p>
            <a:r>
              <a:rPr lang="en-US" altLang="zh-CN" dirty="0" err="1" smtClean="0"/>
              <a:t>choiceArray</a:t>
            </a:r>
            <a:r>
              <a:rPr lang="en-US" altLang="zh-CN" dirty="0" smtClean="0"/>
              <a:t> = (T[]) </a:t>
            </a:r>
            <a:r>
              <a:rPr lang="en-US" altLang="zh-CN" dirty="0" err="1" smtClean="0"/>
              <a:t>choices.toArray</a:t>
            </a:r>
            <a:r>
              <a:rPr lang="en-US" altLang="zh-CN" dirty="0" smtClean="0"/>
              <a:t>(); This gets rid of the error, but instead you get a warning:</a:t>
            </a:r>
          </a:p>
          <a:p>
            <a:r>
              <a:rPr lang="zh-CN" altLang="en-US" dirty="0" smtClean="0"/>
              <a:t>这么做的话错误是去除了，但你会得到一个警告：</a:t>
            </a:r>
          </a:p>
          <a:p>
            <a:r>
              <a:rPr lang="en-US" altLang="zh-CN" dirty="0" smtClean="0"/>
              <a:t>Chooser.java:9: warning: [unchecked] unchecked cast </a:t>
            </a:r>
            <a:r>
              <a:rPr lang="en-US" altLang="zh-CN" dirty="0" err="1" smtClean="0"/>
              <a:t>choiceArray</a:t>
            </a:r>
            <a:r>
              <a:rPr lang="en-US" altLang="zh-CN" dirty="0" smtClean="0"/>
              <a:t> = (T[]) </a:t>
            </a:r>
            <a:r>
              <a:rPr lang="en-US" altLang="zh-CN" dirty="0" err="1" smtClean="0"/>
              <a:t>choices.toArray</a:t>
            </a:r>
            <a:r>
              <a:rPr lang="en-US" altLang="zh-CN" dirty="0" smtClean="0"/>
              <a:t>(); ^ required: T[], found: Object[] where T is a type-variable: T extends Object declared in class Chooser </a:t>
            </a:r>
          </a:p>
          <a:p>
            <a:r>
              <a:rPr lang="en-US" altLang="zh-CN" dirty="0" smtClean="0"/>
              <a:t>The compiler is telling you that it can’t vouch for the safety of the cast at runtime because the program won’t know what type T represents—remember, element type information is erased from generics at runtime. Will the program work? Yes, but the compiler can’t prove it. You could prove it to yourself, put the proof in a comment and suppress the warning with an annotation, but you’re better off eliminating the cause of warning (Item 27). To eliminate the unchecked cast warning, use a list instead of an array. Here is a version of the Chooser class that compiles without error or warning:</a:t>
            </a:r>
          </a:p>
          <a:p>
            <a:r>
              <a:rPr lang="zh-CN" altLang="en-US" dirty="0" smtClean="0"/>
              <a:t>编译器正试图告诉你它无法保证运行时强转的安全性，因为程序无法知道</a:t>
            </a:r>
            <a:r>
              <a:rPr lang="en-US" altLang="zh-CN" dirty="0" smtClean="0"/>
              <a:t>T</a:t>
            </a:r>
            <a:r>
              <a:rPr lang="zh-CN" altLang="en-US" dirty="0" smtClean="0"/>
              <a:t>代表什么类型</a:t>
            </a:r>
            <a:r>
              <a:rPr lang="en-US" altLang="zh-CN" dirty="0" smtClean="0"/>
              <a:t>—</a:t>
            </a:r>
            <a:r>
              <a:rPr lang="zh-CN" altLang="en-US" dirty="0" smtClean="0"/>
              <a:t>记住，元素类型信息在运行时从泛型里擦除了。</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18</a:t>
            </a:fld>
            <a:endParaRPr lang="zh-CN" altLang="en-US"/>
          </a:p>
        </p:txBody>
      </p:sp>
    </p:spTree>
    <p:extLst>
      <p:ext uri="{BB962C8B-B14F-4D97-AF65-F5344CB8AC3E}">
        <p14:creationId xmlns:p14="http://schemas.microsoft.com/office/powerpoint/2010/main" val="357523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version is a tad more verbose, and perhaps a tad slower, but it’s worth it for the peace of mind that you won’t get a </a:t>
            </a:r>
            <a:r>
              <a:rPr lang="en-US" altLang="zh-CN" dirty="0" err="1" smtClean="0"/>
              <a:t>ClassCastException</a:t>
            </a:r>
            <a:r>
              <a:rPr lang="en-US" altLang="zh-CN" dirty="0" smtClean="0"/>
              <a:t> at runtime.</a:t>
            </a:r>
          </a:p>
          <a:p>
            <a:r>
              <a:rPr lang="zh-CN" altLang="en-US" dirty="0" smtClean="0"/>
              <a:t>这个版本的代码可能有点冗长，也许还会有点慢，但你就不要担心在运行时得到</a:t>
            </a:r>
            <a:r>
              <a:rPr lang="en-US" altLang="zh-CN" dirty="0" err="1" smtClean="0"/>
              <a:t>ClassCastException</a:t>
            </a:r>
            <a:r>
              <a:rPr lang="zh-CN" altLang="en-US" dirty="0" smtClean="0"/>
              <a:t>异常。</a:t>
            </a:r>
          </a:p>
          <a:p>
            <a:r>
              <a:rPr lang="en-US" altLang="zh-CN" dirty="0" smtClean="0"/>
              <a:t>In summary, arrays and generics have very different type rules. Arrays are covariant and reified; generics are invariant and erased. As a consequence, arrays provide runtime type safety but not compile-time type safety, and vice versa for generics. As a rule, arrays and generics don’t mix well. If you find yourself mixing them and getting compile-time errors or warnings, your first impulse should be to replace the arrays with lists.</a:t>
            </a:r>
          </a:p>
          <a:p>
            <a:r>
              <a:rPr lang="zh-CN" altLang="en-US" dirty="0" smtClean="0"/>
              <a:t>总之，数组和泛型有着不同的类型规则。数组是协变的并可具化的；泛型是受约束并且可擦除的。因此，数组提供了运行时类型安全性但不保证编译时类型安全性，泛型则反过来。通常，数组和泛型不能很好混用。如果你发现你混用了它们而且得到编译时错误或警告，你的第一反应应该是用列表替代数组。</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19</a:t>
            </a:fld>
            <a:endParaRPr lang="zh-CN" altLang="en-US"/>
          </a:p>
        </p:txBody>
      </p:sp>
    </p:spTree>
    <p:extLst>
      <p:ext uri="{BB962C8B-B14F-4D97-AF65-F5344CB8AC3E}">
        <p14:creationId xmlns:p14="http://schemas.microsoft.com/office/powerpoint/2010/main" val="241332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25</a:t>
            </a:fld>
            <a:endParaRPr lang="zh-CN" altLang="en-US"/>
          </a:p>
        </p:txBody>
      </p:sp>
    </p:spTree>
    <p:extLst>
      <p:ext uri="{BB962C8B-B14F-4D97-AF65-F5344CB8AC3E}">
        <p14:creationId xmlns:p14="http://schemas.microsoft.com/office/powerpoint/2010/main" val="53400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great majority of generic types are like our Stack example in that their type parameters have no restrictions: you can create a Stack&lt;Object&gt;,Stack&lt;</a:t>
            </a:r>
            <a:r>
              <a:rPr lang="en-US" altLang="zh-CN" dirty="0" err="1" smtClean="0"/>
              <a:t>int</a:t>
            </a:r>
            <a:r>
              <a:rPr lang="en-US" altLang="zh-CN" dirty="0" smtClean="0"/>
              <a:t>[]&gt;, Stack&lt;List&lt;String&gt;&gt;, or Stack of any other object reference type. Note that you can’t create a Stack of a primitive type: trying to create a Stack&lt;</a:t>
            </a:r>
            <a:r>
              <a:rPr lang="en-US" altLang="zh-CN" dirty="0" err="1" smtClean="0"/>
              <a:t>int</a:t>
            </a:r>
            <a:r>
              <a:rPr lang="en-US" altLang="zh-CN" dirty="0" smtClean="0"/>
              <a:t>&gt; or Stack&lt;double&gt; will result in a compile-time error. This is a fundamental limitation of Java’s generic type system. You can work around this restriction by using boxed primitive types (Item 61).</a:t>
            </a:r>
          </a:p>
          <a:p>
            <a:r>
              <a:rPr lang="en-US" altLang="zh-CN" dirty="0" smtClean="0"/>
              <a:t>There are some generic types that restrict the permissible values of their type parameters. For example, consider </a:t>
            </a:r>
            <a:r>
              <a:rPr lang="en-US" altLang="zh-CN" dirty="0" err="1" smtClean="0"/>
              <a:t>java.util.concurrent</a:t>
            </a:r>
            <a:r>
              <a:rPr lang="en-US" altLang="zh-CN" dirty="0" smtClean="0"/>
              <a:t>. </a:t>
            </a:r>
            <a:r>
              <a:rPr lang="en-US" altLang="zh-CN" dirty="0" err="1" smtClean="0"/>
              <a:t>DelayQueue</a:t>
            </a:r>
            <a:r>
              <a:rPr lang="en-US" altLang="zh-CN" dirty="0" smtClean="0"/>
              <a:t>, whose declaration looks like this:</a:t>
            </a:r>
          </a:p>
          <a:p>
            <a:endParaRPr lang="en-US" altLang="zh-CN" dirty="0" smtClean="0"/>
          </a:p>
          <a:p>
            <a:r>
              <a:rPr lang="en-US" altLang="zh-CN" dirty="0" smtClean="0"/>
              <a:t>class </a:t>
            </a:r>
            <a:r>
              <a:rPr lang="en-US" altLang="zh-CN" dirty="0" err="1" smtClean="0"/>
              <a:t>DelayQueue</a:t>
            </a:r>
            <a:r>
              <a:rPr lang="en-US" altLang="zh-CN" dirty="0" smtClean="0"/>
              <a:t>&lt;E extends Delayed&gt; implements </a:t>
            </a:r>
            <a:r>
              <a:rPr lang="en-US" altLang="zh-CN" dirty="0" err="1" smtClean="0"/>
              <a:t>BlockingQueue</a:t>
            </a:r>
            <a:r>
              <a:rPr lang="en-US" altLang="zh-CN" dirty="0" smtClean="0"/>
              <a:t>&lt;E&gt; The type parameter list (&lt;E extends Delayed&gt;) requires that the actual type parameter E be a subtype of </a:t>
            </a:r>
            <a:r>
              <a:rPr lang="en-US" altLang="zh-CN" dirty="0" err="1" smtClean="0"/>
              <a:t>java.util.concurrent.Delayed</a:t>
            </a:r>
            <a:r>
              <a:rPr lang="en-US" altLang="zh-CN" dirty="0" smtClean="0"/>
              <a:t>. </a:t>
            </a:r>
          </a:p>
          <a:p>
            <a:endParaRPr lang="en-US" altLang="zh-CN" dirty="0" smtClean="0"/>
          </a:p>
          <a:p>
            <a:r>
              <a:rPr lang="en-US" altLang="zh-CN" dirty="0" smtClean="0"/>
              <a:t>This allows the </a:t>
            </a:r>
            <a:r>
              <a:rPr lang="en-US" altLang="zh-CN" dirty="0" err="1" smtClean="0"/>
              <a:t>DelayQueue</a:t>
            </a:r>
            <a:r>
              <a:rPr lang="en-US" altLang="zh-CN" dirty="0" smtClean="0"/>
              <a:t> implementation and its clients to take advantage of Delayed methods on the elements of a </a:t>
            </a:r>
            <a:r>
              <a:rPr lang="en-US" altLang="zh-CN" dirty="0" err="1" smtClean="0"/>
              <a:t>DelayQueue</a:t>
            </a:r>
            <a:r>
              <a:rPr lang="en-US" altLang="zh-CN" dirty="0" smtClean="0"/>
              <a:t>, without the need for explicit casting or the risk of a </a:t>
            </a:r>
            <a:r>
              <a:rPr lang="en-US" altLang="zh-CN" dirty="0" err="1" smtClean="0"/>
              <a:t>ClassCastException</a:t>
            </a:r>
            <a:r>
              <a:rPr lang="en-US" altLang="zh-CN" dirty="0" smtClean="0"/>
              <a:t>. The type parameter E is known as abounded type parameter. Note that the subtype relation is defined so that every type is a subtype of itself [JLS, 4.10], so it is legal to create a </a:t>
            </a:r>
            <a:r>
              <a:rPr lang="en-US" altLang="zh-CN" dirty="0" err="1" smtClean="0"/>
              <a:t>DelayQueue</a:t>
            </a:r>
            <a:r>
              <a:rPr lang="en-US" altLang="zh-CN" dirty="0" smtClean="0"/>
              <a:t>&lt;Delayed&gt;.</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29</a:t>
            </a:fld>
            <a:endParaRPr lang="zh-CN" altLang="en-US"/>
          </a:p>
        </p:txBody>
      </p:sp>
    </p:spTree>
    <p:extLst>
      <p:ext uri="{BB962C8B-B14F-4D97-AF65-F5344CB8AC3E}">
        <p14:creationId xmlns:p14="http://schemas.microsoft.com/office/powerpoint/2010/main" val="231237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29629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55317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10082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84969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14519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241325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288977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16893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53672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72291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2019/3/19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382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9E66A-B970-4B60-80D4-08680A5B4F1D}" type="datetimeFigureOut">
              <a:rPr lang="zh-CN" altLang="en-US" smtClean="0"/>
              <a:t>2019/3/19 Tuesday</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4194985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Chapter5  Generics</a:t>
            </a:r>
            <a:endParaRPr lang="zh-CN" altLang="en-US" dirty="0"/>
          </a:p>
        </p:txBody>
      </p:sp>
      <p:sp>
        <p:nvSpPr>
          <p:cNvPr id="3" name="副标题 2"/>
          <p:cNvSpPr>
            <a:spLocks noGrp="1"/>
          </p:cNvSpPr>
          <p:nvPr>
            <p:ph type="subTitle" idx="1"/>
          </p:nvPr>
        </p:nvSpPr>
        <p:spPr/>
        <p:txBody>
          <a:bodyPr/>
          <a:lstStyle/>
          <a:p>
            <a:r>
              <a:rPr lang="en-US" altLang="zh-CN" dirty="0" smtClean="0"/>
              <a:t>Effective java 3 edition</a:t>
            </a:r>
          </a:p>
          <a:p>
            <a:r>
              <a:rPr lang="en-US" altLang="zh-CN" dirty="0" smtClean="0"/>
              <a:t>By zhangweijie940</a:t>
            </a:r>
            <a:endParaRPr lang="zh-CN" altLang="en-US" dirty="0"/>
          </a:p>
        </p:txBody>
      </p:sp>
    </p:spTree>
    <p:extLst>
      <p:ext uri="{BB962C8B-B14F-4D97-AF65-F5344CB8AC3E}">
        <p14:creationId xmlns:p14="http://schemas.microsoft.com/office/powerpoint/2010/main" val="1649435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6876" y="880872"/>
            <a:ext cx="8915400" cy="1533144"/>
          </a:xfrm>
        </p:spPr>
        <p:txBody>
          <a:bodyPr>
            <a:normAutofit/>
          </a:bodyPr>
          <a:lstStyle/>
          <a:p>
            <a:r>
              <a:rPr lang="en-US" altLang="zh-CN" sz="2400" dirty="0"/>
              <a:t>If you eliminate all warnings, you are assured that your code is </a:t>
            </a:r>
            <a:r>
              <a:rPr lang="en-US" altLang="zh-CN" sz="2400" dirty="0" smtClean="0"/>
              <a:t>type </a:t>
            </a:r>
            <a:r>
              <a:rPr lang="en-US" altLang="zh-CN" sz="2400" dirty="0"/>
              <a:t>safe. It means that you won’t get a </a:t>
            </a:r>
            <a:r>
              <a:rPr lang="en-US" altLang="zh-CN" sz="2400" dirty="0" err="1">
                <a:solidFill>
                  <a:schemeClr val="accent1"/>
                </a:solidFill>
              </a:rPr>
              <a:t>ClassCastException</a:t>
            </a:r>
            <a:r>
              <a:rPr lang="en-US" altLang="zh-CN" sz="2400" dirty="0">
                <a:solidFill>
                  <a:schemeClr val="accent1"/>
                </a:solidFill>
              </a:rPr>
              <a:t> </a:t>
            </a:r>
            <a:r>
              <a:rPr lang="en-US" altLang="zh-CN" sz="2400" dirty="0"/>
              <a:t>at runtime, and it increases your confidence that your program will behave as you intended.</a:t>
            </a:r>
            <a:endParaRPr lang="zh-CN" altLang="en-US" sz="2400" dirty="0"/>
          </a:p>
        </p:txBody>
      </p:sp>
      <p:sp>
        <p:nvSpPr>
          <p:cNvPr id="4" name="矩形 3"/>
          <p:cNvSpPr/>
          <p:nvPr/>
        </p:nvSpPr>
        <p:spPr>
          <a:xfrm>
            <a:off x="2426208" y="2883700"/>
            <a:ext cx="8766048" cy="1569660"/>
          </a:xfrm>
          <a:prstGeom prst="rect">
            <a:avLst/>
          </a:prstGeom>
        </p:spPr>
        <p:txBody>
          <a:bodyPr wrap="square">
            <a:spAutoFit/>
          </a:bodyPr>
          <a:lstStyle/>
          <a:p>
            <a:r>
              <a:rPr lang="en-US" altLang="zh-CN" sz="2400" dirty="0" smtClean="0"/>
              <a:t>If you can’t eliminate a warning, but you can prove that the code that provoked the warning is type safe, then (and only then) suppress the warning with an </a:t>
            </a:r>
            <a:r>
              <a:rPr lang="en-US" altLang="zh-CN" sz="2400" dirty="0" smtClean="0">
                <a:solidFill>
                  <a:schemeClr val="accent1"/>
                </a:solidFill>
              </a:rPr>
              <a:t>@</a:t>
            </a:r>
            <a:r>
              <a:rPr lang="en-US" altLang="zh-CN" sz="2400" dirty="0" err="1" smtClean="0">
                <a:solidFill>
                  <a:schemeClr val="accent1"/>
                </a:solidFill>
              </a:rPr>
              <a:t>SuppressWarnings</a:t>
            </a:r>
            <a:r>
              <a:rPr lang="en-US" altLang="zh-CN" sz="2400" dirty="0" smtClean="0">
                <a:solidFill>
                  <a:schemeClr val="accent1"/>
                </a:solidFill>
              </a:rPr>
              <a:t>("unchecked") </a:t>
            </a:r>
            <a:r>
              <a:rPr lang="en-US" altLang="zh-CN" sz="2400" dirty="0" smtClean="0"/>
              <a:t>annotation.</a:t>
            </a:r>
            <a:endParaRPr lang="zh-CN" altLang="en-US" sz="2400" dirty="0"/>
          </a:p>
        </p:txBody>
      </p:sp>
    </p:spTree>
    <p:extLst>
      <p:ext uri="{BB962C8B-B14F-4D97-AF65-F5344CB8AC3E}">
        <p14:creationId xmlns:p14="http://schemas.microsoft.com/office/powerpoint/2010/main" val="138818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813816"/>
            <a:ext cx="8915400" cy="5097406"/>
          </a:xfrm>
        </p:spPr>
        <p:txBody>
          <a:bodyPr>
            <a:normAutofit lnSpcReduction="10000"/>
          </a:bodyPr>
          <a:lstStyle/>
          <a:p>
            <a:r>
              <a:rPr lang="en-US" altLang="zh-CN" dirty="0"/>
              <a:t>The </a:t>
            </a:r>
            <a:r>
              <a:rPr lang="en-US" altLang="zh-CN" dirty="0" err="1"/>
              <a:t>SuppressWarnings</a:t>
            </a:r>
            <a:r>
              <a:rPr lang="en-US" altLang="zh-CN" dirty="0"/>
              <a:t> annotation can be used on any declaration, from an individual local variable declaration to an entire class. Always use the </a:t>
            </a:r>
            <a:r>
              <a:rPr lang="en-US" altLang="zh-CN" dirty="0" err="1"/>
              <a:t>SuppressWarnings</a:t>
            </a:r>
            <a:r>
              <a:rPr lang="en-US" altLang="zh-CN" dirty="0"/>
              <a:t> annotation on the smallest scope possible. Typically this will be a variable declaration or a very short method or constructor. Never use </a:t>
            </a:r>
            <a:r>
              <a:rPr lang="en-US" altLang="zh-CN" dirty="0" err="1"/>
              <a:t>SuppressWarnings</a:t>
            </a:r>
            <a:r>
              <a:rPr lang="en-US" altLang="zh-CN" dirty="0"/>
              <a:t> on an entire class. Doing so could mask critical warnings.</a:t>
            </a:r>
          </a:p>
          <a:p>
            <a:r>
              <a:rPr lang="en-US" altLang="zh-CN" dirty="0" err="1"/>
              <a:t>SuppressWarnings</a:t>
            </a:r>
            <a:r>
              <a:rPr lang="zh-CN" altLang="en-US" dirty="0"/>
              <a:t>注解可以在任意声明上使用，从单独的局部变量到整个类都可以。应该在尽可能小的作用域上使用</a:t>
            </a:r>
            <a:r>
              <a:rPr lang="en-US" altLang="zh-CN" dirty="0" err="1"/>
              <a:t>SuppressWarnings</a:t>
            </a:r>
            <a:r>
              <a:rPr lang="zh-CN" altLang="en-US" dirty="0"/>
              <a:t>注解。它通常是个变量声明或者是一个非常短的方法或者是构造器。永远不要在整个类上使用</a:t>
            </a:r>
            <a:r>
              <a:rPr lang="en-US" altLang="zh-CN" dirty="0" err="1"/>
              <a:t>SuppressWarnings</a:t>
            </a:r>
            <a:r>
              <a:rPr lang="zh-CN" altLang="en-US" dirty="0"/>
              <a:t>注解，这么做会掩盖某些重要的警告。</a:t>
            </a:r>
          </a:p>
          <a:p>
            <a:endParaRPr lang="zh-CN" altLang="en-US" dirty="0"/>
          </a:p>
        </p:txBody>
      </p:sp>
    </p:spTree>
    <p:extLst>
      <p:ext uri="{BB962C8B-B14F-4D97-AF65-F5344CB8AC3E}">
        <p14:creationId xmlns:p14="http://schemas.microsoft.com/office/powerpoint/2010/main" val="359222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784540" y="1104791"/>
            <a:ext cx="6853158"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例如，下面的</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toArray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方法，这个方法来自与</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ArrayList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public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&lt;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&gt; </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FFC66D"/>
                </a:solidFill>
                <a:effectLst/>
                <a:latin typeface="宋体" panose="02010600030101010101" pitchFamily="2" charset="-122"/>
                <a:ea typeface="Source Code Pro"/>
              </a:rPr>
              <a:t>toArray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if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9876AA"/>
                </a:solidFill>
                <a:effectLst/>
                <a:latin typeface="宋体" panose="02010600030101010101" pitchFamily="2" charset="-122"/>
                <a:ea typeface="Source Code Pro"/>
              </a:rPr>
              <a:t>length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&lt; size)</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return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Arrays.</a:t>
            </a:r>
            <a:r>
              <a:rPr kumimoji="0" lang="zh-CN" altLang="zh-CN" sz="1600" b="0" i="1" u="none" strike="noStrike" cap="none" normalizeH="0" baseline="0" dirty="0" smtClean="0">
                <a:ln>
                  <a:noFill/>
                </a:ln>
                <a:solidFill>
                  <a:srgbClr val="A9B7C6"/>
                </a:solidFill>
                <a:effectLst/>
                <a:latin typeface="宋体" panose="02010600030101010101" pitchFamily="2" charset="-122"/>
                <a:ea typeface="Source Code Pro"/>
              </a:rPr>
              <a:t>copyOf</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(elements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size</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a.getClass())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System.</a:t>
            </a:r>
            <a:r>
              <a:rPr kumimoji="0" lang="zh-CN" altLang="zh-CN" sz="1600" b="0" i="1" u="none" strike="noStrike" cap="none" normalizeH="0" baseline="0" dirty="0" smtClean="0">
                <a:ln>
                  <a:noFill/>
                </a:ln>
                <a:solidFill>
                  <a:srgbClr val="A9B7C6"/>
                </a:solidFill>
                <a:effectLst/>
                <a:latin typeface="宋体" panose="02010600030101010101" pitchFamily="2" charset="-122"/>
                <a:ea typeface="Source Code Pro"/>
              </a:rPr>
              <a:t>arraycopy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(elements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6897BB"/>
                </a:solidFill>
                <a:effectLst/>
                <a:latin typeface="宋体" panose="02010600030101010101" pitchFamily="2" charset="-122"/>
                <a:ea typeface="Source Code Pro"/>
              </a:rPr>
              <a:t>0</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6897BB"/>
                </a:solidFill>
                <a:effectLst/>
                <a:latin typeface="宋体" panose="02010600030101010101" pitchFamily="2" charset="-122"/>
                <a:ea typeface="Source Code Pro"/>
              </a:rPr>
              <a:t>0</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size)</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if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9876AA"/>
                </a:solidFill>
                <a:effectLst/>
                <a:latin typeface="宋体" panose="02010600030101010101" pitchFamily="2" charset="-122"/>
                <a:ea typeface="Source Code Pro"/>
              </a:rPr>
              <a:t>length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&gt; size)</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a[size] =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null;</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return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1784540" y="4617456"/>
            <a:ext cx="7121716" cy="1477328"/>
          </a:xfrm>
          <a:prstGeom prst="rect">
            <a:avLst/>
          </a:prstGeom>
        </p:spPr>
        <p:txBody>
          <a:bodyPr wrap="square">
            <a:spAutoFit/>
          </a:bodyPr>
          <a:lstStyle/>
          <a:p>
            <a:r>
              <a:rPr lang="zh-CN" altLang="en-US" dirty="0" smtClean="0"/>
              <a:t> </a:t>
            </a:r>
            <a:r>
              <a:rPr lang="zh-CN" altLang="en-US" dirty="0" smtClean="0">
                <a:solidFill>
                  <a:srgbClr val="7030A0"/>
                </a:solidFill>
              </a:rPr>
              <a:t>ArrayList.java:305: warning: [unchecked] unchecked cast return (T[]) Arrays.copyOf(elements, size, a.getClass());</a:t>
            </a:r>
          </a:p>
          <a:p>
            <a:r>
              <a:rPr lang="zh-CN" altLang="en-US" dirty="0" smtClean="0">
                <a:solidFill>
                  <a:srgbClr val="7030A0"/>
                </a:solidFill>
              </a:rPr>
              <a:t>                                                                     ^</a:t>
            </a:r>
          </a:p>
          <a:p>
            <a:r>
              <a:rPr lang="zh-CN" altLang="en-US" dirty="0" smtClean="0">
                <a:solidFill>
                  <a:srgbClr val="7030A0"/>
                </a:solidFill>
              </a:rPr>
              <a:t>    required: T[]</a:t>
            </a:r>
          </a:p>
          <a:p>
            <a:r>
              <a:rPr lang="zh-CN" altLang="en-US" dirty="0" smtClean="0">
                <a:solidFill>
                  <a:srgbClr val="7030A0"/>
                </a:solidFill>
              </a:rPr>
              <a:t>    found: Object[]</a:t>
            </a:r>
            <a:endParaRPr lang="zh-CN" altLang="en-US" dirty="0">
              <a:solidFill>
                <a:srgbClr val="7030A0"/>
              </a:solidFill>
            </a:endParaRPr>
          </a:p>
        </p:txBody>
      </p:sp>
    </p:spTree>
    <p:extLst>
      <p:ext uri="{BB962C8B-B14F-4D97-AF65-F5344CB8AC3E}">
        <p14:creationId xmlns:p14="http://schemas.microsoft.com/office/powerpoint/2010/main" val="144429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53312" y="247751"/>
            <a:ext cx="10597773"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Adding local variable to reduce scope of @SuppressWarnings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&lt;</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&gt;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toArray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&lt; size)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This cast is correct because the array we're creating</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 is of the same type as the one passed in, which is T[].</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BBB529"/>
                </a:solidFill>
                <a:effectLst/>
                <a:latin typeface="Arial Unicode MS" panose="020B0604020202020204" pitchFamily="34" charset="-122"/>
                <a:ea typeface="Source Code Pro"/>
              </a:rPr>
              <a:t>@SuppressWarnings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"unchecked"</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result =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Arrays.</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copyOf</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(elements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a.getClass())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System.</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arraycopy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(elements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&gt; size)</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a[size] =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null;</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94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28</a:t>
            </a:r>
            <a:r>
              <a:rPr lang="zh-CN" altLang="en-US" b="1" dirty="0"/>
              <a:t>条：列表优先于数组</a:t>
            </a:r>
            <a:br>
              <a:rPr lang="zh-CN" altLang="en-US" b="1" dirty="0"/>
            </a:br>
            <a:endParaRPr lang="zh-CN" altLang="en-US" dirty="0"/>
          </a:p>
        </p:txBody>
      </p:sp>
      <p:sp>
        <p:nvSpPr>
          <p:cNvPr id="3" name="内容占位符 2"/>
          <p:cNvSpPr>
            <a:spLocks noGrp="1"/>
          </p:cNvSpPr>
          <p:nvPr>
            <p:ph idx="1"/>
          </p:nvPr>
        </p:nvSpPr>
        <p:spPr/>
        <p:txBody>
          <a:bodyPr/>
          <a:lstStyle/>
          <a:p>
            <a:r>
              <a:rPr lang="zh-CN" altLang="en-US" dirty="0"/>
              <a:t>首先，数组是协变的（</a:t>
            </a:r>
            <a:r>
              <a:rPr lang="en-US" altLang="zh-CN" dirty="0"/>
              <a:t>covariant</a:t>
            </a:r>
            <a:r>
              <a:rPr lang="zh-CN" altLang="en-US" dirty="0" smtClean="0"/>
              <a:t>）</a:t>
            </a:r>
            <a:r>
              <a:rPr lang="en-US" altLang="zh-CN" dirty="0" smtClean="0"/>
              <a:t>,</a:t>
            </a:r>
            <a:r>
              <a:rPr lang="zh-CN" altLang="en-US" dirty="0"/>
              <a:t>泛型是有约束的</a:t>
            </a:r>
            <a:endParaRPr lang="en-US" altLang="zh-CN" dirty="0" smtClean="0"/>
          </a:p>
          <a:p>
            <a:endParaRPr lang="zh-CN" altLang="en-US" b="1" dirty="0"/>
          </a:p>
        </p:txBody>
      </p:sp>
      <p:sp>
        <p:nvSpPr>
          <p:cNvPr id="4" name="Rectangle 1"/>
          <p:cNvSpPr>
            <a:spLocks noChangeArrowheads="1"/>
          </p:cNvSpPr>
          <p:nvPr/>
        </p:nvSpPr>
        <p:spPr bwMode="auto">
          <a:xfrm>
            <a:off x="996696" y="2408212"/>
            <a:ext cx="847379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Fails at runtime!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objectArray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Long[</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objectArray</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6A8759"/>
                </a:solidFill>
                <a:effectLst/>
                <a:latin typeface="Arial Unicode MS" panose="020B0604020202020204" pitchFamily="34" charset="-122"/>
                <a:ea typeface="Source Code Pro"/>
              </a:rPr>
              <a:t>"I don't fit in"</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Throws ArrayStoreException</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96696" y="3883444"/>
            <a:ext cx="903644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Won't compile!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List&lt;Object&gt;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ol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ArrayList&lt;Long&gt;()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Incompatible types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ol</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.add(</a:t>
            </a:r>
            <a:r>
              <a:rPr kumimoji="0" lang="zh-CN" altLang="zh-CN" sz="2400" b="0" i="0" u="none" strike="noStrike" cap="none" normalizeH="0" baseline="0" dirty="0" smtClean="0">
                <a:ln>
                  <a:noFill/>
                </a:ln>
                <a:solidFill>
                  <a:srgbClr val="6A8759"/>
                </a:solidFill>
                <a:effectLst/>
                <a:latin typeface="Arial Unicode MS" panose="020B0604020202020204" pitchFamily="34" charset="-122"/>
                <a:ea typeface="Source Code Pro"/>
              </a:rPr>
              <a:t>"I don't fit 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624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数组和泛型的第二个主要区别是，数组是具化</a:t>
            </a:r>
            <a:r>
              <a:rPr lang="zh-CN" altLang="en-US" dirty="0" smtClean="0"/>
              <a:t>的</a:t>
            </a:r>
            <a:r>
              <a:rPr lang="zh-CN" altLang="en-US" dirty="0"/>
              <a:t>，</a:t>
            </a:r>
            <a:r>
              <a:rPr lang="zh-CN" altLang="en-US" dirty="0" smtClean="0"/>
              <a:t>泛</a:t>
            </a:r>
            <a:r>
              <a:rPr lang="zh-CN" altLang="en-US" dirty="0"/>
              <a:t>型则是通过擦除来实现</a:t>
            </a:r>
            <a:r>
              <a:rPr lang="zh-CN" altLang="en-US" dirty="0" smtClean="0"/>
              <a:t>的。</a:t>
            </a:r>
            <a:endParaRPr lang="en-US" altLang="zh-CN" dirty="0" smtClean="0"/>
          </a:p>
          <a:p>
            <a:endParaRPr lang="en-US" altLang="zh-CN" dirty="0"/>
          </a:p>
          <a:p>
            <a:endParaRPr lang="en-US" altLang="zh-CN" dirty="0" smtClean="0"/>
          </a:p>
          <a:p>
            <a:r>
              <a:rPr lang="zh-CN" altLang="en-US" dirty="0"/>
              <a:t>由于这些根本上的区别，数组和泛型无法很好地混合使用。</a:t>
            </a:r>
          </a:p>
        </p:txBody>
      </p:sp>
    </p:spTree>
    <p:extLst>
      <p:ext uri="{BB962C8B-B14F-4D97-AF65-F5344CB8AC3E}">
        <p14:creationId xmlns:p14="http://schemas.microsoft.com/office/powerpoint/2010/main" val="473088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955548" y="855591"/>
            <a:ext cx="1028090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Why generic array creation is illegal - won't compile!</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List&lt;String&gt;[]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List&lt;String&gt;[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(1)</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List&lt;Integer&gt;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intList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List.of(</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42</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(2)</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objects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(3)</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objects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intList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(4)</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String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].get(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(5)</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04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267968" y="747463"/>
            <a:ext cx="9137438"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Chooser - a class badly in need of generics!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Chooser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(Collection choices)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choose</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Random rnd = ThreadLocalRandom.</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current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[rnd.nextInt(</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156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04544" y="1596242"/>
            <a:ext cx="1132714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t>// A first cut at making Chooser generic - won't compile</a:t>
            </a:r>
            <a:b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Chooser&lt;</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36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(Collection&lt;</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&gt; choices) {</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choiceArray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t>// choose method unchanged</a:t>
            </a:r>
            <a:b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6033" y="1756512"/>
            <a:ext cx="12728448"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Chooser.java:</a:t>
            </a:r>
            <a:r>
              <a:rPr kumimoji="0" lang="zh-CN" altLang="zh-CN" sz="3200" b="0" i="0" u="none" strike="noStrike" cap="none" normalizeH="0" baseline="0" dirty="0" smtClean="0">
                <a:ln>
                  <a:noFill/>
                </a:ln>
                <a:solidFill>
                  <a:srgbClr val="6897BB"/>
                </a:solidFill>
                <a:effectLst/>
                <a:latin typeface="Arial Unicode MS" panose="020B0604020202020204" pitchFamily="34" charset="-122"/>
                <a:ea typeface="Source Code Pro"/>
              </a:rPr>
              <a:t>9</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error: incompatible types: Object[] cannot be converted to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choiceArray = choices.toArray()</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where T is a type-variable:</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extends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Object declared in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class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65761" y="1873241"/>
            <a:ext cx="12508992"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Chooser.java:</a:t>
            </a:r>
            <a:r>
              <a:rPr kumimoji="0" lang="zh-CN" altLang="zh-CN" sz="3600" b="0" i="0" u="none" strike="noStrike" cap="none" normalizeH="0" baseline="0" dirty="0" smtClean="0">
                <a:ln>
                  <a:noFill/>
                </a:ln>
                <a:solidFill>
                  <a:srgbClr val="6897BB"/>
                </a:solidFill>
                <a:effectLst/>
                <a:latin typeface="Arial Unicode MS" panose="020B0604020202020204" pitchFamily="34" charset="-122"/>
                <a:ea typeface="Source Code Pro"/>
              </a:rPr>
              <a:t>9</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warning: [unchecked] unchecked cast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choiceArray =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required: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found: Object[]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where T is a type-variable:</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extends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Object declared in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class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425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2"/>
          <p:cNvSpPr>
            <a:spLocks noChangeArrowheads="1"/>
          </p:cNvSpPr>
          <p:nvPr/>
        </p:nvSpPr>
        <p:spPr bwMode="auto">
          <a:xfrm>
            <a:off x="1403916" y="667763"/>
            <a:ext cx="10315644" cy="5509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List-based Chooser - typesafe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List&lt;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(Collection&lt;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choices)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ArrayList&lt;&gt;(choices)</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choose</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Random rnd = ThreadLocalRandom.</a:t>
            </a:r>
            <a:r>
              <a:rPr kumimoji="0" lang="zh-CN" altLang="zh-CN" sz="3200" b="0" i="1" u="none" strike="noStrike" cap="none" normalizeH="0" baseline="0" dirty="0" smtClean="0">
                <a:ln>
                  <a:noFill/>
                </a:ln>
                <a:solidFill>
                  <a:srgbClr val="A9B7C6"/>
                </a:solidFill>
                <a:effectLst/>
                <a:latin typeface="Arial Unicode MS" panose="020B0604020202020204" pitchFamily="34" charset="-122"/>
                <a:ea typeface="Source Code Pro"/>
              </a:rPr>
              <a:t>current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.get(rnd.nextInt(</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556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Background</a:t>
            </a:r>
            <a:endParaRPr lang="zh-CN" altLang="en-US" b="1" dirty="0"/>
          </a:p>
        </p:txBody>
      </p:sp>
      <p:sp>
        <p:nvSpPr>
          <p:cNvPr id="3" name="内容占位符 2"/>
          <p:cNvSpPr>
            <a:spLocks noGrp="1"/>
          </p:cNvSpPr>
          <p:nvPr>
            <p:ph idx="1"/>
          </p:nvPr>
        </p:nvSpPr>
        <p:spPr/>
        <p:txBody>
          <a:bodyPr>
            <a:normAutofit fontScale="85000" lnSpcReduction="20000"/>
          </a:bodyPr>
          <a:lstStyle/>
          <a:p>
            <a:r>
              <a:rPr lang="en-US" altLang="zh-CN" dirty="0" smtClean="0"/>
              <a:t>SINCE Java 5, generics have been a part of the language. Before generics, you had to cast every object you read from a collection. If someone accidentally inserted an object of the wrong type, casts could fail at runtime. With generics, you tell the compiler what types of objects are permitted in each collection. The compiler inserts casts for you automatically and tells you at compile time if you try to insert an object of the wrong type. This results in programs that are both safer and clearer, but these benefits, which are not limited to collections, come at a price. This chapter tells you how to maximize the benefits and minimize the complications.</a:t>
            </a:r>
          </a:p>
          <a:p>
            <a:r>
              <a:rPr lang="zh-CN" altLang="en-US" dirty="0" smtClean="0"/>
              <a:t>从</a:t>
            </a:r>
            <a:r>
              <a:rPr lang="en-US" altLang="zh-CN" dirty="0" smtClean="0"/>
              <a:t>Java 5</a:t>
            </a:r>
            <a:r>
              <a:rPr lang="zh-CN" altLang="en-US" dirty="0" smtClean="0"/>
              <a:t>开始，泛型就已经作为</a:t>
            </a:r>
            <a:r>
              <a:rPr lang="en-US" altLang="zh-CN" dirty="0" smtClean="0"/>
              <a:t>Java</a:t>
            </a:r>
            <a:r>
              <a:rPr lang="zh-CN" altLang="en-US" dirty="0" smtClean="0"/>
              <a:t>语言的一部分了。在泛型之前，对于每个从集合里读出的对象你都必须强转。如果有人不小心插入了一个错误类型的对象，那么在运行时强转会失败。有了泛型，你可以告诉编译器每个集合接受哪种类型的对象。会自动地为你插入的元素进行强转，而且如果你插入了一个错误类型的编译器对象，编译器还会在编译时告诉你。这使得程序不仅安全而且简洁，但这些好处不仅仅限于集合，而且付出了一定的代价。本章将告诉你如何最大化泛型的好处以及如何最小化它的复杂性。</a:t>
            </a:r>
          </a:p>
          <a:p>
            <a:endParaRPr lang="zh-CN" altLang="en-US" dirty="0"/>
          </a:p>
        </p:txBody>
      </p:sp>
    </p:spTree>
    <p:extLst>
      <p:ext uri="{BB962C8B-B14F-4D97-AF65-F5344CB8AC3E}">
        <p14:creationId xmlns:p14="http://schemas.microsoft.com/office/powerpoint/2010/main" val="3565492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29</a:t>
            </a:r>
            <a:r>
              <a:rPr lang="zh-CN" altLang="en-US" b="1" dirty="0"/>
              <a:t>条：优先考虑泛型</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t>It is generally not too difficult to parameterize your declarations and make use of the generic types and methods provided by the JDK. Writing your own generic types is a bit more difficult, but it’s worth the effort to learn how.</a:t>
            </a:r>
          </a:p>
          <a:p>
            <a:r>
              <a:rPr lang="zh-CN" altLang="en-US" dirty="0"/>
              <a:t>通常，参数化你的声明并且利用</a:t>
            </a:r>
            <a:r>
              <a:rPr lang="en-US" altLang="zh-CN" dirty="0"/>
              <a:t>JDK</a:t>
            </a:r>
            <a:r>
              <a:rPr lang="zh-CN" altLang="en-US" dirty="0"/>
              <a:t>提供的泛型类型和方法不会很难。只是编写你自己的泛型类型会难一些，但学会如何编写是值得的。</a:t>
            </a:r>
          </a:p>
          <a:p>
            <a:endParaRPr lang="zh-CN" altLang="en-US" dirty="0"/>
          </a:p>
        </p:txBody>
      </p:sp>
    </p:spTree>
    <p:extLst>
      <p:ext uri="{BB962C8B-B14F-4D97-AF65-F5344CB8AC3E}">
        <p14:creationId xmlns:p14="http://schemas.microsoft.com/office/powerpoint/2010/main" val="2703326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29</a:t>
            </a:r>
            <a:r>
              <a:rPr lang="zh-CN" altLang="en-US" b="1" dirty="0"/>
              <a:t>条：优先考虑泛型</a:t>
            </a:r>
            <a:br>
              <a:rPr lang="zh-CN" altLang="en-US" b="1" dirty="0"/>
            </a:b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975360" y="117693"/>
            <a:ext cx="8622873" cy="67403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Object-based collection - a prime candidate for generics</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Stack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int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static final int </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16</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push</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e)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ensureCapacity()</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e</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pop</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throw 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EmptyStackException()</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Object result =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null;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Eliminate obsolete reference return result;</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boolean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isEmpty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return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ensureCapacity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Arrays.</a:t>
            </a:r>
            <a:r>
              <a:rPr kumimoji="0" lang="zh-CN" altLang="zh-CN" b="0" i="1" u="none" strike="noStrike" cap="none" normalizeH="0" baseline="0" dirty="0" smtClean="0">
                <a:ln>
                  <a:noFill/>
                </a:ln>
                <a:solidFill>
                  <a:srgbClr val="A9B7C6"/>
                </a:solidFill>
                <a:effectLst/>
                <a:latin typeface="Arial Unicode MS" panose="020B0604020202020204" pitchFamily="34" charset="-122"/>
                <a:ea typeface="Source Code Pro"/>
              </a:rPr>
              <a:t>copyOf</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2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9282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377696" y="720864"/>
            <a:ext cx="7398179"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Initial attempt to generify Stack - won't compile!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Stack&lt;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int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static final int </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16</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push</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ensureCapacity()</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e</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pop</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throw 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EmptyStackException()</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null;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Eliminate obsolete reference return result;</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no changes in isEmpty or ensureCapacity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2" name="标题 1"/>
          <p:cNvSpPr>
            <a:spLocks noGrp="1"/>
          </p:cNvSpPr>
          <p:nvPr>
            <p:ph type="title"/>
          </p:nvPr>
        </p:nvSpPr>
        <p:spPr>
          <a:xfrm>
            <a:off x="540179" y="5241544"/>
            <a:ext cx="10515600" cy="1325563"/>
          </a:xfrm>
        </p:spPr>
        <p:txBody>
          <a:bodyPr>
            <a:normAutofit fontScale="90000"/>
          </a:bodyPr>
          <a:lstStyle/>
          <a:p>
            <a:r>
              <a:rPr lang="en-US" altLang="zh-CN" dirty="0">
                <a:solidFill>
                  <a:srgbClr val="FF0000"/>
                </a:solidFill>
              </a:rPr>
              <a:t>Stack.java:8: generic array creation</a:t>
            </a:r>
            <a:br>
              <a:rPr lang="en-US" altLang="zh-CN" dirty="0">
                <a:solidFill>
                  <a:srgbClr val="FF0000"/>
                </a:solidFill>
              </a:rPr>
            </a:br>
            <a:r>
              <a:rPr lang="en-US" altLang="zh-CN" dirty="0">
                <a:solidFill>
                  <a:srgbClr val="FF0000"/>
                </a:solidFill>
              </a:rPr>
              <a:t>elements = new E[DEFAULT_INITIAL_CAPACITY];</a:t>
            </a:r>
            <a:br>
              <a:rPr lang="en-US" altLang="zh-CN" dirty="0">
                <a:solidFill>
                  <a:srgbClr val="FF0000"/>
                </a:solidFill>
              </a:rPr>
            </a:br>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8563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1"/>
          <p:cNvSpPr>
            <a:spLocks noChangeArrowheads="1"/>
          </p:cNvSpPr>
          <p:nvPr/>
        </p:nvSpPr>
        <p:spPr bwMode="auto">
          <a:xfrm>
            <a:off x="1962912" y="322875"/>
            <a:ext cx="7398179"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Initial attempt to generify Stack - won't compile!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Stack&lt;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private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int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private static final int </a:t>
            </a:r>
            <a:r>
              <a:rPr kumimoji="0" lang="zh-CN" altLang="zh-CN" b="0" i="1" u="none" strike="noStrike" cap="none" normalizeH="0" baseline="0" dirty="0" smtClean="0">
                <a:ln>
                  <a:noFill/>
                </a:ln>
                <a:solidFill>
                  <a:srgbClr val="9876AA"/>
                </a:solidFill>
                <a:effectLst/>
                <a:latin typeface="Arial Unicode MS" panose="020B0604020202020204" pitchFamily="34" charset="-122"/>
                <a:ea typeface="Source Code Pro"/>
              </a:rPr>
              <a:t>DEFAULT_INITIAL_CAPACITY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16</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lang="zh-CN" altLang="en-US" dirty="0">
                <a:solidFill>
                  <a:srgbClr val="FF0000"/>
                </a:solidFill>
              </a:rPr>
              <a:t>(E[]) new Object[DEFAULT_INITIAL_CAPACITY]</a:t>
            </a:r>
            <a:r>
              <a:rPr lang="zh-CN" altLang="en-US" dirty="0" smtClean="0">
                <a:solidFill>
                  <a:srgbClr val="FF0000"/>
                </a:solidFill>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void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push</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ensureCapacity()</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e</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FFC66D"/>
                </a:solidFill>
                <a:effectLst/>
                <a:latin typeface="Arial Unicode MS" panose="020B0604020202020204" pitchFamily="34" charset="-122"/>
                <a:ea typeface="Source Code Pro"/>
              </a:rPr>
              <a:t>pop</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throw new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EmptyStackException()</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507874"/>
                </a:solidFill>
                <a:effectLst/>
                <a:latin typeface="Arial Unicode MS" panose="020B0604020202020204" pitchFamily="34" charset="-122"/>
                <a:ea typeface="Source Code Pro"/>
              </a:rPr>
              <a:t>E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elements</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b="0" i="0" u="none" strike="noStrike" cap="none" normalizeH="0" baseline="0" dirty="0" smtClean="0">
                <a:ln>
                  <a:noFill/>
                </a:ln>
                <a:solidFill>
                  <a:srgbClr val="9876AA"/>
                </a:solidFill>
                <a:effectLst/>
                <a:latin typeface="Arial Unicode MS" panose="020B0604020202020204" pitchFamily="34" charset="-122"/>
                <a:ea typeface="Source Code Pro"/>
              </a:rPr>
              <a:t>size</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b="0" i="0" u="none" strike="noStrike" cap="none" normalizeH="0" baseline="0" dirty="0" smtClean="0">
                <a:ln>
                  <a:noFill/>
                </a:ln>
                <a:solidFill>
                  <a:srgbClr val="CC7832"/>
                </a:solidFill>
                <a:effectLst/>
                <a:latin typeface="Arial Unicode MS" panose="020B0604020202020204" pitchFamily="34" charset="-122"/>
                <a:ea typeface="Source Code Pro"/>
              </a:rPr>
              <a:t>null;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Eliminate obsolete reference return result;</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t>// no changes in isEmpty or ensureCapacity </a:t>
            </a:r>
            <a:br>
              <a:rPr kumimoji="0" lang="zh-CN" altLang="zh-CN"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2264664" y="5265856"/>
            <a:ext cx="8924544" cy="1323439"/>
          </a:xfrm>
          <a:prstGeom prst="rect">
            <a:avLst/>
          </a:prstGeom>
        </p:spPr>
        <p:txBody>
          <a:bodyPr wrap="square">
            <a:spAutoFit/>
          </a:bodyPr>
          <a:lstStyle/>
          <a:p>
            <a:r>
              <a:rPr lang="zh-CN" altLang="en-US" sz="2000" dirty="0">
                <a:solidFill>
                  <a:srgbClr val="FF0000"/>
                </a:solidFill>
              </a:rPr>
              <a:t>Stack.java:8: warning: [unchecked] unchecked cast </a:t>
            </a:r>
          </a:p>
          <a:p>
            <a:r>
              <a:rPr lang="zh-CN" altLang="en-US" sz="2000" dirty="0">
                <a:solidFill>
                  <a:srgbClr val="FF0000"/>
                </a:solidFill>
              </a:rPr>
              <a:t>found: Object[], required: E[]</a:t>
            </a:r>
          </a:p>
          <a:p>
            <a:r>
              <a:rPr lang="zh-CN" altLang="en-US" sz="2000" dirty="0">
                <a:solidFill>
                  <a:srgbClr val="FF0000"/>
                </a:solidFill>
              </a:rPr>
              <a:t>elements = (E[]) new Object[DEFAULT_INITIAL_CAPACITY];</a:t>
            </a:r>
          </a:p>
          <a:p>
            <a:r>
              <a:rPr lang="zh-CN" altLang="en-US" sz="2000" dirty="0">
                <a:solidFill>
                  <a:srgbClr val="FF0000"/>
                </a:solidFill>
              </a:rPr>
              <a:t>^</a:t>
            </a:r>
          </a:p>
        </p:txBody>
      </p:sp>
    </p:spTree>
    <p:extLst>
      <p:ext uri="{BB962C8B-B14F-4D97-AF65-F5344CB8AC3E}">
        <p14:creationId xmlns:p14="http://schemas.microsoft.com/office/powerpoint/2010/main" val="98469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304544" y="1748344"/>
            <a:ext cx="12228027"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The elements array will contain only E instances from push(E).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This is sufficient to ensure type safety, but the runtime </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type of the array won't be E[]; it will always be Object[]! </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BBB529"/>
                </a:solidFill>
                <a:effectLst/>
                <a:latin typeface="Arial Unicode MS" panose="020B0604020202020204" pitchFamily="34" charset="-122"/>
                <a:ea typeface="Source Code Pro"/>
              </a:rPr>
              <a:t>@SuppressWarnings</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200" b="0" i="0" u="none" strike="noStrike" cap="none" normalizeH="0" baseline="0" dirty="0" smtClean="0">
                <a:ln>
                  <a:noFill/>
                </a:ln>
                <a:solidFill>
                  <a:srgbClr val="6A8759"/>
                </a:solidFill>
                <a:effectLst/>
                <a:latin typeface="Arial Unicode MS" panose="020B0604020202020204" pitchFamily="34" charset="-122"/>
                <a:ea typeface="Source Code Pro"/>
              </a:rPr>
              <a:t>"unchecked"</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Stack</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elements = (E[])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Object[DEFAULT_INITIAL_CAPACITY]</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263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second way to eliminate the generic array creation error in Stack is to change the type of the field elements from E[] to Object[]. If you do this, you’ll get a different error:</a:t>
            </a:r>
          </a:p>
          <a:p>
            <a:r>
              <a:rPr lang="zh-CN" altLang="en-US" dirty="0"/>
              <a:t>消除</a:t>
            </a:r>
            <a:r>
              <a:rPr lang="en-US" altLang="zh-CN" dirty="0"/>
              <a:t>Stack</a:t>
            </a:r>
            <a:r>
              <a:rPr lang="zh-CN" altLang="en-US" dirty="0"/>
              <a:t>类的泛型数组创建错误的第二种方法是，将域</a:t>
            </a:r>
            <a:r>
              <a:rPr lang="en-US" altLang="zh-CN" dirty="0"/>
              <a:t>elements</a:t>
            </a:r>
            <a:r>
              <a:rPr lang="zh-CN" altLang="en-US" dirty="0"/>
              <a:t>的元素从</a:t>
            </a:r>
            <a:r>
              <a:rPr lang="en-US" altLang="zh-CN" dirty="0"/>
              <a:t>E[]</a:t>
            </a:r>
            <a:r>
              <a:rPr lang="zh-CN" altLang="en-US" dirty="0"/>
              <a:t>转换成</a:t>
            </a:r>
            <a:r>
              <a:rPr lang="en-US" altLang="zh-CN" dirty="0"/>
              <a:t>Object[]</a:t>
            </a:r>
            <a:r>
              <a:rPr lang="zh-CN" altLang="en-US" dirty="0"/>
              <a:t>。如果你这么做了，那么你将会得到一个不同的错误：</a:t>
            </a:r>
          </a:p>
          <a:p>
            <a:r>
              <a:rPr lang="en-US" altLang="zh-CN" dirty="0"/>
              <a:t>Stack.java:19: incompatible types found: Object, required: E </a:t>
            </a:r>
            <a:r>
              <a:rPr lang="en-US" altLang="zh-CN" dirty="0" err="1"/>
              <a:t>E</a:t>
            </a:r>
            <a:r>
              <a:rPr lang="en-US" altLang="zh-CN" dirty="0"/>
              <a:t> result = elements[--size]; ^ </a:t>
            </a:r>
            <a:endParaRPr lang="zh-CN" altLang="en-US" dirty="0"/>
          </a:p>
          <a:p>
            <a:endParaRPr lang="zh-CN" altLang="en-US" dirty="0"/>
          </a:p>
        </p:txBody>
      </p:sp>
    </p:spTree>
    <p:extLst>
      <p:ext uri="{BB962C8B-B14F-4D97-AF65-F5344CB8AC3E}">
        <p14:creationId xmlns:p14="http://schemas.microsoft.com/office/powerpoint/2010/main" val="2791567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You can change this error into a warning by casting the element retrieved from the array to E, but you will get a warning:</a:t>
            </a:r>
          </a:p>
          <a:p>
            <a:endParaRPr lang="en-US" altLang="zh-CN" dirty="0"/>
          </a:p>
          <a:p>
            <a:r>
              <a:rPr lang="zh-CN" altLang="en-US" dirty="0"/>
              <a:t>通过将取出的元素强转成</a:t>
            </a:r>
            <a:r>
              <a:rPr lang="en-US" altLang="zh-CN" dirty="0"/>
              <a:t>E</a:t>
            </a:r>
            <a:r>
              <a:rPr lang="zh-CN" altLang="en-US" dirty="0"/>
              <a:t>，可以将这个错误变成一条警告：</a:t>
            </a:r>
          </a:p>
          <a:p>
            <a:endParaRPr lang="zh-CN" altLang="en-US" dirty="0"/>
          </a:p>
          <a:p>
            <a:r>
              <a:rPr lang="en-US" altLang="zh-CN" dirty="0"/>
              <a:t>Stack.java:19: warning: [unchecked] unchecked cast </a:t>
            </a:r>
          </a:p>
          <a:p>
            <a:r>
              <a:rPr lang="en-US" altLang="zh-CN" dirty="0"/>
              <a:t>found: Object, required: E</a:t>
            </a:r>
          </a:p>
          <a:p>
            <a:r>
              <a:rPr lang="en-US" altLang="zh-CN" dirty="0"/>
              <a:t>E result = (E) elements[--size]; </a:t>
            </a:r>
            <a:endParaRPr lang="zh-CN" altLang="en-US" dirty="0"/>
          </a:p>
        </p:txBody>
      </p:sp>
    </p:spTree>
    <p:extLst>
      <p:ext uri="{BB962C8B-B14F-4D97-AF65-F5344CB8AC3E}">
        <p14:creationId xmlns:p14="http://schemas.microsoft.com/office/powerpoint/2010/main" val="3743598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 Appropriate suppression of unchecked warning</a:t>
            </a:r>
          </a:p>
          <a:p>
            <a:r>
              <a:rPr lang="en-US" altLang="zh-CN" dirty="0"/>
              <a:t>public E pop() { </a:t>
            </a:r>
          </a:p>
          <a:p>
            <a:r>
              <a:rPr lang="en-US" altLang="zh-CN" dirty="0"/>
              <a:t>    if (size == 0) throw new </a:t>
            </a:r>
            <a:r>
              <a:rPr lang="en-US" altLang="zh-CN" dirty="0" err="1"/>
              <a:t>EmptyStackException</a:t>
            </a:r>
            <a:r>
              <a:rPr lang="en-US" altLang="zh-CN" dirty="0"/>
              <a:t>();</a:t>
            </a:r>
          </a:p>
          <a:p>
            <a:r>
              <a:rPr lang="en-US" altLang="zh-CN" dirty="0"/>
              <a:t>    // push requires elements to be of type E, so cast is correct</a:t>
            </a:r>
          </a:p>
          <a:p>
            <a:r>
              <a:rPr lang="en-US" altLang="zh-CN" dirty="0"/>
              <a:t>    </a:t>
            </a:r>
            <a:r>
              <a:rPr lang="en-US" altLang="zh-CN" dirty="0">
                <a:solidFill>
                  <a:srgbClr val="FF0000"/>
                </a:solidFill>
              </a:rPr>
              <a:t>@</a:t>
            </a:r>
            <a:r>
              <a:rPr lang="en-US" altLang="zh-CN" dirty="0" err="1">
                <a:solidFill>
                  <a:srgbClr val="FF0000"/>
                </a:solidFill>
              </a:rPr>
              <a:t>SuppressWarnings</a:t>
            </a:r>
            <a:r>
              <a:rPr lang="en-US" altLang="zh-CN" dirty="0">
                <a:solidFill>
                  <a:srgbClr val="FF0000"/>
                </a:solidFill>
              </a:rPr>
              <a:t>("unchecked") </a:t>
            </a:r>
          </a:p>
          <a:p>
            <a:r>
              <a:rPr lang="en-US" altLang="zh-CN" dirty="0"/>
              <a:t>    E result = (E) elements[--size];</a:t>
            </a:r>
          </a:p>
          <a:p>
            <a:r>
              <a:rPr lang="en-US" altLang="zh-CN" dirty="0"/>
              <a:t>    elements[size] = null; // Eliminate obsolete reference</a:t>
            </a:r>
          </a:p>
          <a:p>
            <a:r>
              <a:rPr lang="en-US" altLang="zh-CN" dirty="0"/>
              <a:t>    return result; </a:t>
            </a:r>
          </a:p>
          <a:p>
            <a:r>
              <a:rPr lang="en-US" altLang="zh-CN" dirty="0"/>
              <a:t>}</a:t>
            </a:r>
            <a:endParaRPr lang="zh-CN" altLang="en-US" dirty="0"/>
          </a:p>
        </p:txBody>
      </p:sp>
    </p:spTree>
    <p:extLst>
      <p:ext uri="{BB962C8B-B14F-4D97-AF65-F5344CB8AC3E}">
        <p14:creationId xmlns:p14="http://schemas.microsoft.com/office/powerpoint/2010/main" val="2361020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内容占位符 2"/>
          <p:cNvSpPr>
            <a:spLocks noGrp="1"/>
          </p:cNvSpPr>
          <p:nvPr>
            <p:ph idx="1"/>
          </p:nvPr>
        </p:nvSpPr>
        <p:spPr/>
        <p:txBody>
          <a:bodyPr/>
          <a:lstStyle/>
          <a:p>
            <a:r>
              <a:rPr lang="en-US" altLang="zh-CN" dirty="0"/>
              <a:t>// Little program to exercise our generic Stack</a:t>
            </a:r>
          </a:p>
          <a:p>
            <a:r>
              <a:rPr lang="en-US" altLang="zh-CN" dirty="0"/>
              <a:t>public static void main(String[] </a:t>
            </a:r>
            <a:r>
              <a:rPr lang="en-US" altLang="zh-CN" dirty="0" err="1"/>
              <a:t>args</a:t>
            </a:r>
            <a:r>
              <a:rPr lang="en-US" altLang="zh-CN" dirty="0"/>
              <a:t>) { </a:t>
            </a:r>
          </a:p>
          <a:p>
            <a:r>
              <a:rPr lang="en-US" altLang="zh-CN" dirty="0"/>
              <a:t>    Stack&lt;String&gt; stack = new Stack&lt;&gt;();</a:t>
            </a:r>
          </a:p>
          <a:p>
            <a:r>
              <a:rPr lang="en-US" altLang="zh-CN" dirty="0"/>
              <a:t>    for (String </a:t>
            </a:r>
            <a:r>
              <a:rPr lang="en-US" altLang="zh-CN" dirty="0" err="1"/>
              <a:t>arg</a:t>
            </a:r>
            <a:r>
              <a:rPr lang="en-US" altLang="zh-CN" dirty="0"/>
              <a:t> : </a:t>
            </a:r>
            <a:r>
              <a:rPr lang="en-US" altLang="zh-CN" dirty="0" err="1"/>
              <a:t>args</a:t>
            </a:r>
            <a:r>
              <a:rPr lang="en-US" altLang="zh-CN" dirty="0"/>
              <a:t>) </a:t>
            </a:r>
            <a:r>
              <a:rPr lang="en-US" altLang="zh-CN" dirty="0" err="1"/>
              <a:t>stack.push</a:t>
            </a:r>
            <a:r>
              <a:rPr lang="en-US" altLang="zh-CN" dirty="0"/>
              <a:t>(</a:t>
            </a:r>
            <a:r>
              <a:rPr lang="en-US" altLang="zh-CN" dirty="0" err="1"/>
              <a:t>arg</a:t>
            </a:r>
            <a:r>
              <a:rPr lang="en-US" altLang="zh-CN" dirty="0"/>
              <a:t>);</a:t>
            </a:r>
          </a:p>
          <a:p>
            <a:r>
              <a:rPr lang="en-US" altLang="zh-CN" dirty="0"/>
              <a:t>    while (!</a:t>
            </a:r>
            <a:r>
              <a:rPr lang="en-US" altLang="zh-CN" dirty="0" err="1"/>
              <a:t>stack.isEmpty</a:t>
            </a:r>
            <a:r>
              <a:rPr lang="en-US" altLang="zh-CN" dirty="0"/>
              <a:t>()) </a:t>
            </a:r>
            <a:r>
              <a:rPr lang="en-US" altLang="zh-CN" dirty="0" err="1"/>
              <a:t>System.out.println</a:t>
            </a:r>
            <a:r>
              <a:rPr lang="en-US" altLang="zh-CN" dirty="0"/>
              <a:t>(</a:t>
            </a:r>
            <a:r>
              <a:rPr lang="en-US" altLang="zh-CN" dirty="0" err="1"/>
              <a:t>stack.pop</a:t>
            </a:r>
            <a:r>
              <a:rPr lang="en-US" altLang="zh-CN" dirty="0"/>
              <a:t>().</a:t>
            </a:r>
            <a:r>
              <a:rPr lang="en-US" altLang="zh-CN" dirty="0" err="1"/>
              <a:t>toUpperCase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562318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限制泛型上限</a:t>
            </a:r>
            <a:endParaRPr lang="zh-CN" altLang="en-US" dirty="0"/>
          </a:p>
        </p:txBody>
      </p:sp>
      <p:sp>
        <p:nvSpPr>
          <p:cNvPr id="3" name="内容占位符 2"/>
          <p:cNvSpPr>
            <a:spLocks noGrp="1"/>
          </p:cNvSpPr>
          <p:nvPr>
            <p:ph idx="1"/>
          </p:nvPr>
        </p:nvSpPr>
        <p:spPr/>
        <p:txBody>
          <a:bodyPr>
            <a:normAutofit/>
          </a:bodyPr>
          <a:lstStyle/>
          <a:p>
            <a:r>
              <a:rPr lang="en-US" altLang="zh-CN" sz="4000" dirty="0"/>
              <a:t>class </a:t>
            </a:r>
            <a:r>
              <a:rPr lang="en-US" altLang="zh-CN" sz="4000" dirty="0" err="1"/>
              <a:t>DelayQueue</a:t>
            </a:r>
            <a:r>
              <a:rPr lang="en-US" altLang="zh-CN" sz="4000" dirty="0"/>
              <a:t>&lt;E extends Delayed&gt; implements </a:t>
            </a:r>
            <a:r>
              <a:rPr lang="en-US" altLang="zh-CN" sz="4000" dirty="0" err="1"/>
              <a:t>BlockingQueue</a:t>
            </a:r>
            <a:r>
              <a:rPr lang="en-US" altLang="zh-CN" sz="4000" dirty="0"/>
              <a:t>&lt;E&gt;</a:t>
            </a:r>
            <a:endParaRPr lang="zh-CN" altLang="en-US" sz="4000" dirty="0"/>
          </a:p>
        </p:txBody>
      </p:sp>
    </p:spTree>
    <p:extLst>
      <p:ext uri="{BB962C8B-B14F-4D97-AF65-F5344CB8AC3E}">
        <p14:creationId xmlns:p14="http://schemas.microsoft.com/office/powerpoint/2010/main" val="3735689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26</a:t>
            </a:r>
            <a:r>
              <a:rPr lang="zh-CN" altLang="en-US" b="1" dirty="0" smtClean="0"/>
              <a:t>条：不要使用原始类型</a:t>
            </a:r>
            <a:endParaRPr lang="zh-CN" altLang="en-US" dirty="0"/>
          </a:p>
        </p:txBody>
      </p:sp>
      <p:sp>
        <p:nvSpPr>
          <p:cNvPr id="3" name="内容占位符 2"/>
          <p:cNvSpPr>
            <a:spLocks noGrp="1"/>
          </p:cNvSpPr>
          <p:nvPr>
            <p:ph idx="1"/>
          </p:nvPr>
        </p:nvSpPr>
        <p:spPr>
          <a:xfrm>
            <a:off x="701040" y="1825625"/>
            <a:ext cx="10515600" cy="2316607"/>
          </a:xfrm>
        </p:spPr>
        <p:txBody>
          <a:bodyPr>
            <a:normAutofit/>
          </a:bodyPr>
          <a:lstStyle/>
          <a:p>
            <a:r>
              <a:rPr lang="en-US" altLang="zh-CN" dirty="0" smtClean="0"/>
              <a:t>Before generics were added to Java, this would have been an exemplary collection declaration. As of Java 9, it is still legal, but far from exemplary:</a:t>
            </a:r>
          </a:p>
          <a:p>
            <a:r>
              <a:rPr lang="zh-CN" altLang="en-US" dirty="0" smtClean="0"/>
              <a:t>在泛型被添加进</a:t>
            </a:r>
            <a:r>
              <a:rPr lang="en-US" altLang="zh-CN" dirty="0" smtClean="0"/>
              <a:t>Java</a:t>
            </a:r>
            <a:r>
              <a:rPr lang="zh-CN" altLang="en-US" dirty="0" smtClean="0"/>
              <a:t>之前，下面的例子是一个标准的集合声明。对于</a:t>
            </a:r>
            <a:r>
              <a:rPr lang="en-US" altLang="zh-CN" dirty="0" smtClean="0"/>
              <a:t>Java 9</a:t>
            </a:r>
            <a:r>
              <a:rPr lang="zh-CN" altLang="en-US" dirty="0" smtClean="0"/>
              <a:t>，这么声明仍然是合法的，但就并不是典型的声明了：</a:t>
            </a:r>
          </a:p>
        </p:txBody>
      </p:sp>
      <p:sp>
        <p:nvSpPr>
          <p:cNvPr id="8" name="Rectangle 5"/>
          <p:cNvSpPr>
            <a:spLocks noChangeArrowheads="1"/>
          </p:cNvSpPr>
          <p:nvPr/>
        </p:nvSpPr>
        <p:spPr bwMode="auto">
          <a:xfrm>
            <a:off x="838200" y="4142232"/>
            <a:ext cx="985113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Raw collection type - don't do this!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My stamp collection. Contains only Stamp instances.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Collection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stamps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199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104" y="1606169"/>
            <a:ext cx="10515600" cy="3117850"/>
          </a:xfrm>
        </p:spPr>
        <p:txBody>
          <a:bodyPr>
            <a:normAutofit/>
          </a:bodyPr>
          <a:lstStyle/>
          <a:p>
            <a:r>
              <a:rPr lang="en-US" altLang="zh-CN" dirty="0" smtClean="0"/>
              <a:t> If you use this declaration today and then accidentally put a coin into your stamp collection, the erroneous insertion compiles and runs without error (though the compiler does emit a vague warning):</a:t>
            </a:r>
          </a:p>
          <a:p>
            <a:endParaRPr lang="en-US" altLang="zh-CN" dirty="0" smtClean="0"/>
          </a:p>
          <a:p>
            <a:r>
              <a:rPr lang="en-US" altLang="zh-CN" dirty="0" smtClean="0"/>
              <a:t>   </a:t>
            </a:r>
            <a:r>
              <a:rPr lang="zh-CN" altLang="en-US" dirty="0" smtClean="0"/>
              <a:t>如果到今天你还是用这种声明然后不小心往</a:t>
            </a:r>
            <a:r>
              <a:rPr lang="en-US" altLang="zh-CN" dirty="0" smtClean="0"/>
              <a:t>Stamp</a:t>
            </a:r>
            <a:r>
              <a:rPr lang="zh-CN" altLang="en-US" dirty="0" smtClean="0"/>
              <a:t>集合里放入了一个</a:t>
            </a:r>
            <a:r>
              <a:rPr lang="en-US" altLang="zh-CN" dirty="0" smtClean="0"/>
              <a:t>Coin</a:t>
            </a:r>
            <a:r>
              <a:rPr lang="zh-CN" altLang="en-US" dirty="0" smtClean="0"/>
              <a:t>对象，这种错误插入仍然可以编译而且运行也不会出错（虽然编译器会发出一个不明确的警告）：</a:t>
            </a:r>
          </a:p>
        </p:txBody>
      </p:sp>
      <p:sp>
        <p:nvSpPr>
          <p:cNvPr id="6" name="Rectangle 2"/>
          <p:cNvSpPr>
            <a:spLocks noChangeArrowheads="1"/>
          </p:cNvSpPr>
          <p:nvPr/>
        </p:nvSpPr>
        <p:spPr bwMode="auto">
          <a:xfrm>
            <a:off x="1193292" y="4171218"/>
            <a:ext cx="9793224"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Erroneous insertion of coin into stamp collection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stamps.add(</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Coin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Emits "unchecked call" warning</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173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Throws </a:t>
            </a:r>
            <a:r>
              <a:rPr lang="en-US" altLang="zh-CN" b="1" dirty="0" err="1" smtClean="0"/>
              <a:t>ClassCastException</a:t>
            </a:r>
            <a:endParaRPr lang="zh-CN" altLang="en-US" b="1" dirty="0"/>
          </a:p>
        </p:txBody>
      </p:sp>
      <p:sp>
        <p:nvSpPr>
          <p:cNvPr id="3" name="内容占位符 2"/>
          <p:cNvSpPr>
            <a:spLocks noGrp="1"/>
          </p:cNvSpPr>
          <p:nvPr>
            <p:ph idx="1"/>
          </p:nvPr>
        </p:nvSpPr>
        <p:spPr>
          <a:xfrm>
            <a:off x="838200" y="1825625"/>
            <a:ext cx="10515600" cy="2426335"/>
          </a:xfrm>
        </p:spPr>
        <p:txBody>
          <a:bodyPr>
            <a:normAutofit/>
          </a:bodyPr>
          <a:lstStyle/>
          <a:p>
            <a:r>
              <a:rPr lang="en-US" altLang="zh-CN" dirty="0" smtClean="0"/>
              <a:t>You don’t get an error until you try to retrieve the coin from the stamp collection:</a:t>
            </a:r>
          </a:p>
          <a:p>
            <a:endParaRPr lang="en-US" altLang="zh-CN" dirty="0" smtClean="0"/>
          </a:p>
          <a:p>
            <a:r>
              <a:rPr lang="zh-CN" altLang="en-US" dirty="0" smtClean="0"/>
              <a:t>在你尝试从这个</a:t>
            </a:r>
            <a:r>
              <a:rPr lang="en-US" altLang="zh-CN" dirty="0" smtClean="0"/>
              <a:t>Stamp</a:t>
            </a:r>
            <a:r>
              <a:rPr lang="zh-CN" altLang="en-US" dirty="0" smtClean="0"/>
              <a:t>集合里获取</a:t>
            </a:r>
            <a:r>
              <a:rPr lang="en-US" altLang="zh-CN" dirty="0" smtClean="0"/>
              <a:t>Coin</a:t>
            </a:r>
            <a:r>
              <a:rPr lang="zh-CN" altLang="en-US" dirty="0" smtClean="0"/>
              <a:t>对象之前，你都不会遇到程序错误：</a:t>
            </a:r>
          </a:p>
          <a:p>
            <a:pPr marL="0" indent="0">
              <a:buNone/>
            </a:pPr>
            <a:endParaRPr lang="zh-CN" altLang="en-US" dirty="0" smtClean="0"/>
          </a:p>
        </p:txBody>
      </p:sp>
      <p:sp>
        <p:nvSpPr>
          <p:cNvPr id="5" name="Rectangle 2"/>
          <p:cNvSpPr>
            <a:spLocks noChangeArrowheads="1"/>
          </p:cNvSpPr>
          <p:nvPr/>
        </p:nvSpPr>
        <p:spPr bwMode="auto">
          <a:xfrm>
            <a:off x="1032478" y="3584216"/>
            <a:ext cx="1039672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Raw iterator type - don't do this!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for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(Iterator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stamps.iterator()</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.hasNext()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(Stamp)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.next()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Throws ClassCastException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.cancel()</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703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t>Error discover  before runtime</a:t>
            </a:r>
            <a:endParaRPr lang="zh-CN" altLang="en-US" b="1" dirty="0"/>
          </a:p>
        </p:txBody>
      </p:sp>
      <p:sp>
        <p:nvSpPr>
          <p:cNvPr id="3" name="内容占位符 2"/>
          <p:cNvSpPr>
            <a:spLocks noGrp="1"/>
          </p:cNvSpPr>
          <p:nvPr>
            <p:ph idx="1"/>
          </p:nvPr>
        </p:nvSpPr>
        <p:spPr>
          <a:xfrm>
            <a:off x="2455164" y="1502664"/>
            <a:ext cx="8915400" cy="1368552"/>
          </a:xfrm>
        </p:spPr>
        <p:txBody>
          <a:bodyPr>
            <a:normAutofit fontScale="92500" lnSpcReduction="20000"/>
          </a:bodyPr>
          <a:lstStyle/>
          <a:p>
            <a:r>
              <a:rPr lang="en-US" altLang="zh-CN" dirty="0"/>
              <a:t>With generics, the type declaration contains the information, not the comment</a:t>
            </a:r>
            <a:r>
              <a:rPr lang="en-US" altLang="zh-CN" dirty="0" smtClean="0"/>
              <a:t>:</a:t>
            </a:r>
            <a:endParaRPr lang="en-US" altLang="zh-CN" dirty="0"/>
          </a:p>
          <a:p>
            <a:r>
              <a:rPr lang="zh-CN" altLang="en-US" dirty="0"/>
              <a:t>而用了泛型后，类型声明里就包含了元素信息，而</a:t>
            </a:r>
            <a:r>
              <a:rPr lang="zh-CN" altLang="en-US" dirty="0" smtClean="0"/>
              <a:t>不是</a:t>
            </a:r>
            <a:r>
              <a:rPr lang="zh-CN" altLang="en-US" dirty="0"/>
              <a:t>用注解来说明：</a:t>
            </a:r>
          </a:p>
        </p:txBody>
      </p:sp>
      <p:sp>
        <p:nvSpPr>
          <p:cNvPr id="5" name="Rectangle 2"/>
          <p:cNvSpPr>
            <a:spLocks noChangeArrowheads="1"/>
          </p:cNvSpPr>
          <p:nvPr/>
        </p:nvSpPr>
        <p:spPr bwMode="auto">
          <a:xfrm>
            <a:off x="2318004" y="2783554"/>
            <a:ext cx="90525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Parameterized collection type - typesafe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Collection&lt;Stamp&gt;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stamps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318004" y="4446938"/>
            <a:ext cx="90525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Erroneous insertion of coin into stamp collection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stamps.add(</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Coin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Emits "unchecked call" warning</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7" name="爆炸形 1 6"/>
          <p:cNvSpPr/>
          <p:nvPr/>
        </p:nvSpPr>
        <p:spPr>
          <a:xfrm>
            <a:off x="731520" y="5251704"/>
            <a:ext cx="1088136" cy="102108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9" name="矩形 8"/>
          <p:cNvSpPr/>
          <p:nvPr/>
        </p:nvSpPr>
        <p:spPr>
          <a:xfrm>
            <a:off x="2034540" y="6052691"/>
            <a:ext cx="9619488" cy="954107"/>
          </a:xfrm>
          <a:prstGeom prst="rect">
            <a:avLst/>
          </a:prstGeom>
        </p:spPr>
        <p:txBody>
          <a:bodyPr wrap="square">
            <a:spAutoFit/>
          </a:bodyPr>
          <a:lstStyle/>
          <a:p>
            <a:pPr algn="ctr"/>
            <a:r>
              <a:rPr lang="en-US" altLang="zh-CN" sz="2800" dirty="0" smtClean="0">
                <a:solidFill>
                  <a:srgbClr val="FF0000"/>
                </a:solidFill>
              </a:rPr>
              <a:t>error: incompatible types: Coin cannot be converted to </a:t>
            </a:r>
            <a:r>
              <a:rPr lang="en-US" altLang="zh-CN" sz="2800" dirty="0" err="1" smtClean="0">
                <a:solidFill>
                  <a:srgbClr val="FF0000"/>
                </a:solidFill>
              </a:rPr>
              <a:t>Stampc.add</a:t>
            </a:r>
            <a:r>
              <a:rPr lang="en-US" altLang="zh-CN" sz="2800" dirty="0" smtClean="0">
                <a:solidFill>
                  <a:srgbClr val="FF0000"/>
                </a:solidFill>
              </a:rPr>
              <a:t>(new Coin());</a:t>
            </a:r>
            <a:endParaRPr lang="zh-CN" altLang="en-US" sz="2800" dirty="0">
              <a:solidFill>
                <a:srgbClr val="FF0000"/>
              </a:solidFill>
            </a:endParaRPr>
          </a:p>
        </p:txBody>
      </p:sp>
    </p:spTree>
    <p:extLst>
      <p:ext uri="{BB962C8B-B14F-4D97-AF65-F5344CB8AC3E}">
        <p14:creationId xmlns:p14="http://schemas.microsoft.com/office/powerpoint/2010/main" val="385812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If you use raw types, you lose all the safety and expressiveness benefits of generics</a:t>
            </a:r>
            <a:endParaRPr lang="zh-CN" altLang="en-US" dirty="0"/>
          </a:p>
        </p:txBody>
      </p:sp>
      <p:sp>
        <p:nvSpPr>
          <p:cNvPr id="5" name="Rectangle 2"/>
          <p:cNvSpPr>
            <a:spLocks noChangeArrowheads="1"/>
          </p:cNvSpPr>
          <p:nvPr/>
        </p:nvSpPr>
        <p:spPr bwMode="auto">
          <a:xfrm>
            <a:off x="2592925" y="1888480"/>
            <a:ext cx="9056531"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Fails at runtime - unsafeAdd method uses a raw type (List)!</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public static void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main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 args) {</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List&lt;String&gt; strings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ArrayList&lt;&gt;()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1" u="none" strike="noStrike" cap="none" normalizeH="0" baseline="0" dirty="0" smtClean="0">
                <a:ln>
                  <a:noFill/>
                </a:ln>
                <a:solidFill>
                  <a:srgbClr val="A9B7C6"/>
                </a:solidFill>
                <a:effectLst/>
                <a:latin typeface="Arial Unicode MS" panose="020B0604020202020204" pitchFamily="34" charset="-122"/>
                <a:ea typeface="Source Code Pro"/>
              </a:rPr>
              <a:t>unsafeAdd</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(strings</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Integer.</a:t>
            </a:r>
            <a:r>
              <a:rPr kumimoji="0" lang="zh-CN" altLang="zh-CN" sz="2400" b="0" i="1" u="none" strike="noStrike" cap="none" normalizeH="0" baseline="0" dirty="0" smtClean="0">
                <a:ln>
                  <a:noFill/>
                </a:ln>
                <a:solidFill>
                  <a:srgbClr val="A9B7C6"/>
                </a:solidFill>
                <a:effectLst/>
                <a:latin typeface="Arial Unicode MS" panose="020B0604020202020204" pitchFamily="34" charset="-122"/>
                <a:ea typeface="Source Code Pro"/>
              </a:rPr>
              <a:t>valueOf</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42</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 s = strings.get(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Has compiler-generated cast</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private static void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unsafeAdd</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(List list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Object o) {</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list.add(o)</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2592925" y="5446776"/>
            <a:ext cx="8723376" cy="646331"/>
          </a:xfrm>
          <a:prstGeom prst="rect">
            <a:avLst/>
          </a:prstGeom>
        </p:spPr>
        <p:txBody>
          <a:bodyPr wrap="square">
            <a:spAutoFit/>
          </a:bodyPr>
          <a:lstStyle/>
          <a:p>
            <a:r>
              <a:rPr lang="en-US" altLang="zh-CN" dirty="0" smtClean="0">
                <a:solidFill>
                  <a:srgbClr val="7030A0"/>
                </a:solidFill>
              </a:rPr>
              <a:t>warning: [unchecked] unchecked call to add(E) as a member of the raw type List </a:t>
            </a:r>
            <a:r>
              <a:rPr lang="en-US" altLang="zh-CN" dirty="0" err="1" smtClean="0">
                <a:solidFill>
                  <a:srgbClr val="7030A0"/>
                </a:solidFill>
              </a:rPr>
              <a:t>list.add</a:t>
            </a:r>
            <a:r>
              <a:rPr lang="en-US" altLang="zh-CN" dirty="0" smtClean="0">
                <a:solidFill>
                  <a:srgbClr val="7030A0"/>
                </a:solidFill>
              </a:rPr>
              <a:t>(o);</a:t>
            </a:r>
            <a:endParaRPr lang="zh-CN" altLang="en-US" dirty="0">
              <a:solidFill>
                <a:srgbClr val="7030A0"/>
              </a:solidFill>
            </a:endParaRPr>
          </a:p>
        </p:txBody>
      </p:sp>
      <p:sp>
        <p:nvSpPr>
          <p:cNvPr id="7" name="Rectangle 3"/>
          <p:cNvSpPr>
            <a:spLocks noChangeArrowheads="1"/>
          </p:cNvSpPr>
          <p:nvPr/>
        </p:nvSpPr>
        <p:spPr bwMode="auto">
          <a:xfrm>
            <a:off x="1572768" y="6622248"/>
            <a:ext cx="184731"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2592924" y="6160583"/>
            <a:ext cx="8911687" cy="646331"/>
          </a:xfrm>
          <a:prstGeom prst="rect">
            <a:avLst/>
          </a:prstGeom>
        </p:spPr>
        <p:txBody>
          <a:bodyPr wrap="square">
            <a:spAutoFit/>
          </a:bodyPr>
          <a:lstStyle/>
          <a:p>
            <a:r>
              <a:rPr lang="zh-CN" altLang="en-US" dirty="0" smtClean="0">
                <a:solidFill>
                  <a:srgbClr val="FF0000"/>
                </a:solidFill>
              </a:rPr>
              <a:t>error: incompatible types: List&lt;String&gt; cannot be converted to List&lt;Object&gt; unsafeAdd(strings, Integer.valueOf(42)); </a:t>
            </a:r>
            <a:endParaRPr lang="zh-CN" altLang="en-US" dirty="0">
              <a:solidFill>
                <a:srgbClr val="FF0000"/>
              </a:solidFill>
            </a:endParaRPr>
          </a:p>
        </p:txBody>
      </p:sp>
    </p:spTree>
    <p:extLst>
      <p:ext uri="{BB962C8B-B14F-4D97-AF65-F5344CB8AC3E}">
        <p14:creationId xmlns:p14="http://schemas.microsoft.com/office/powerpoint/2010/main" val="191063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40953" y="763173"/>
            <a:ext cx="9546203"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Use of raw type for unknown element type - don't do this!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static int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numElementsInCommon</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 s1</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 s2)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int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for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o1 : s1)</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(s2.contains(o1))</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40953" y="4697133"/>
            <a:ext cx="948219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Uses unbounded wildcard type - typesafe and flexible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static int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numElementsInCommon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(Set&lt;?&gt; s1</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Set&lt;?&gt; s2) { ...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89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27</a:t>
            </a:r>
            <a:r>
              <a:rPr lang="zh-CN" altLang="en-US" b="1" dirty="0"/>
              <a:t>条：消除未检查警告</a:t>
            </a:r>
            <a:br>
              <a:rPr lang="zh-CN" altLang="en-US" b="1" dirty="0"/>
            </a:br>
            <a:endParaRPr lang="zh-CN" altLang="en-US" dirty="0"/>
          </a:p>
        </p:txBody>
      </p:sp>
      <p:sp>
        <p:nvSpPr>
          <p:cNvPr id="3" name="内容占位符 2"/>
          <p:cNvSpPr>
            <a:spLocks noGrp="1"/>
          </p:cNvSpPr>
          <p:nvPr>
            <p:ph idx="1"/>
          </p:nvPr>
        </p:nvSpPr>
        <p:spPr>
          <a:xfrm>
            <a:off x="2058860" y="1776984"/>
            <a:ext cx="8915400" cy="2017776"/>
          </a:xfrm>
        </p:spPr>
        <p:txBody>
          <a:bodyPr>
            <a:normAutofit fontScale="92500" lnSpcReduction="10000"/>
          </a:bodyPr>
          <a:lstStyle/>
          <a:p>
            <a:r>
              <a:rPr lang="en-US" altLang="zh-CN" dirty="0"/>
              <a:t>Many unchecked warnings are easy to eliminate. For example, suppose you accidentally write this declaration:</a:t>
            </a:r>
          </a:p>
          <a:p>
            <a:endParaRPr lang="en-US" altLang="zh-CN" dirty="0"/>
          </a:p>
          <a:p>
            <a:r>
              <a:rPr lang="zh-CN" altLang="en-US" dirty="0"/>
              <a:t>许多未检查警告都容易去除。例如，假设你不小心写了这个声明：</a:t>
            </a:r>
          </a:p>
        </p:txBody>
      </p:sp>
      <p:sp>
        <p:nvSpPr>
          <p:cNvPr id="4" name="Rectangle 1"/>
          <p:cNvSpPr>
            <a:spLocks noChangeArrowheads="1"/>
          </p:cNvSpPr>
          <p:nvPr/>
        </p:nvSpPr>
        <p:spPr bwMode="auto">
          <a:xfrm>
            <a:off x="2132012" y="3794760"/>
            <a:ext cx="8356156"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Set&lt;Lark&gt;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exaltation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HashSet()</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2132012" y="4947634"/>
            <a:ext cx="9418320" cy="646331"/>
          </a:xfrm>
          <a:prstGeom prst="rect">
            <a:avLst/>
          </a:prstGeom>
        </p:spPr>
        <p:txBody>
          <a:bodyPr wrap="square">
            <a:spAutoFit/>
          </a:bodyPr>
          <a:lstStyle/>
          <a:p>
            <a:r>
              <a:rPr lang="zh-CN" altLang="en-US" dirty="0" smtClean="0">
                <a:solidFill>
                  <a:srgbClr val="7030A0"/>
                </a:solidFill>
              </a:rPr>
              <a:t>warning: [unchecked] unchecked conversion Set&lt;Lark&gt; exaltation = new HashSet();^ required: Set&lt;Lark&gt;found: HashSet</a:t>
            </a:r>
            <a:endParaRPr lang="zh-CN" altLang="en-US" dirty="0">
              <a:solidFill>
                <a:srgbClr val="7030A0"/>
              </a:solidFill>
            </a:endParaRPr>
          </a:p>
        </p:txBody>
      </p:sp>
      <p:sp>
        <p:nvSpPr>
          <p:cNvPr id="7" name="Rectangle 3"/>
          <p:cNvSpPr>
            <a:spLocks noChangeArrowheads="1"/>
          </p:cNvSpPr>
          <p:nvPr/>
        </p:nvSpPr>
        <p:spPr bwMode="auto">
          <a:xfrm>
            <a:off x="1499616" y="3801806"/>
            <a:ext cx="977493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Set&lt;Lark&gt;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exaltation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HashSet&lt;&gt;()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3808</Words>
  <Application>Microsoft Office PowerPoint</Application>
  <PresentationFormat>宽屏</PresentationFormat>
  <Paragraphs>145</Paragraphs>
  <Slides>29</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 Unicode MS</vt:lpstr>
      <vt:lpstr>Source Code Pro</vt:lpstr>
      <vt:lpstr>宋体</vt:lpstr>
      <vt:lpstr>Arial</vt:lpstr>
      <vt:lpstr>Calibri</vt:lpstr>
      <vt:lpstr>Calibri Light</vt:lpstr>
      <vt:lpstr>Office Theme</vt:lpstr>
      <vt:lpstr>Chapter5  Generics</vt:lpstr>
      <vt:lpstr>Background</vt:lpstr>
      <vt:lpstr>第26条：不要使用原始类型</vt:lpstr>
      <vt:lpstr>PowerPoint 演示文稿</vt:lpstr>
      <vt:lpstr>Throws ClassCastException</vt:lpstr>
      <vt:lpstr>Error discover  before runtime</vt:lpstr>
      <vt:lpstr> If you use raw types, you lose all the safety and expressiveness benefits of generics</vt:lpstr>
      <vt:lpstr>PowerPoint 演示文稿</vt:lpstr>
      <vt:lpstr>第27条：消除未检查警告 </vt:lpstr>
      <vt:lpstr>PowerPoint 演示文稿</vt:lpstr>
      <vt:lpstr>PowerPoint 演示文稿</vt:lpstr>
      <vt:lpstr>PowerPoint 演示文稿</vt:lpstr>
      <vt:lpstr>PowerPoint 演示文稿</vt:lpstr>
      <vt:lpstr>第28条：列表优先于数组 </vt:lpstr>
      <vt:lpstr>PowerPoint 演示文稿</vt:lpstr>
      <vt:lpstr>PowerPoint 演示文稿</vt:lpstr>
      <vt:lpstr>PowerPoint 演示文稿</vt:lpstr>
      <vt:lpstr>PowerPoint 演示文稿</vt:lpstr>
      <vt:lpstr>PowerPoint 演示文稿</vt:lpstr>
      <vt:lpstr>第29条：优先考虑泛型 </vt:lpstr>
      <vt:lpstr>第29条：优先考虑泛型 </vt:lpstr>
      <vt:lpstr>Stack.java:8: generic array creation elements = new E[DEFAULT_INITIAL_CAPACITY]; ^</vt:lpstr>
      <vt:lpstr>PowerPoint 演示文稿</vt:lpstr>
      <vt:lpstr>PowerPoint 演示文稿</vt:lpstr>
      <vt:lpstr>PowerPoint 演示文稿</vt:lpstr>
      <vt:lpstr>PowerPoint 演示文稿</vt:lpstr>
      <vt:lpstr>PowerPoint 演示文稿</vt:lpstr>
      <vt:lpstr>使用</vt:lpstr>
      <vt:lpstr>限制泛型上限</vt:lpstr>
    </vt:vector>
  </TitlesOfParts>
  <Company>zwj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Generics</dc:title>
  <dc:creator>张维杰</dc:creator>
  <cp:lastModifiedBy>张维杰</cp:lastModifiedBy>
  <cp:revision>44</cp:revision>
  <dcterms:created xsi:type="dcterms:W3CDTF">2019-03-15T14:56:07Z</dcterms:created>
  <dcterms:modified xsi:type="dcterms:W3CDTF">2019-03-19T16:21:11Z</dcterms:modified>
</cp:coreProperties>
</file>