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91" r:id="rId31"/>
    <p:sldId id="292" r:id="rId32"/>
    <p:sldId id="285" r:id="rId33"/>
    <p:sldId id="286" r:id="rId34"/>
    <p:sldId id="287" r:id="rId35"/>
    <p:sldId id="288" r:id="rId36"/>
    <p:sldId id="289" r:id="rId37"/>
    <p:sldId id="290" r:id="rId38"/>
    <p:sldId id="293" r:id="rId39"/>
    <p:sldId id="298" r:id="rId40"/>
    <p:sldId id="294" r:id="rId41"/>
    <p:sldId id="295" r:id="rId42"/>
    <p:sldId id="296" r:id="rId43"/>
    <p:sldId id="29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维杰" initials="张维杰" lastIdx="1" clrIdx="0">
    <p:extLst>
      <p:ext uri="{19B8F6BF-5375-455C-9EA6-DF929625EA0E}">
        <p15:presenceInfo xmlns:p15="http://schemas.microsoft.com/office/powerpoint/2012/main" userId="张维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23" autoAdjust="0"/>
  </p:normalViewPr>
  <p:slideViewPr>
    <p:cSldViewPr snapToGrid="0">
      <p:cViewPr varScale="1">
        <p:scale>
          <a:sx n="63" d="100"/>
          <a:sy n="63" d="100"/>
        </p:scale>
        <p:origin x="14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DE522-E050-4502-8416-0B7F27EC51FD}" type="datetimeFigureOut">
              <a:rPr lang="zh-CN" altLang="en-US" smtClean="0"/>
              <a:t>2019/3/20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390F6-C520-495A-96F4-601891619350}" type="slidenum">
              <a:rPr lang="zh-CN" altLang="en-US" smtClean="0"/>
              <a:t>‹#›</a:t>
            </a:fld>
            <a:endParaRPr lang="zh-CN" altLang="en-US"/>
          </a:p>
        </p:txBody>
      </p:sp>
    </p:spTree>
    <p:extLst>
      <p:ext uri="{BB962C8B-B14F-4D97-AF65-F5344CB8AC3E}">
        <p14:creationId xmlns:p14="http://schemas.microsoft.com/office/powerpoint/2010/main" val="2127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https://jiapengcai.gitbooks.io/effective-java/content/di-32-tiao-ff1a-he-li-jie-he-fan-xing-he-bian-chang-can-shu.html</a:t>
            </a:r>
          </a:p>
          <a:p>
            <a:r>
              <a:rPr lang="en-US" altLang="zh-CN" dirty="0" smtClean="0"/>
              <a:t>https://www.cnblogs.com/IcanFixIt/p/8444200.html</a:t>
            </a:r>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a:t>
            </a:fld>
            <a:endParaRPr lang="zh-CN" altLang="en-US"/>
          </a:p>
        </p:txBody>
      </p:sp>
    </p:spTree>
    <p:extLst>
      <p:ext uri="{BB962C8B-B14F-4D97-AF65-F5344CB8AC3E}">
        <p14:creationId xmlns:p14="http://schemas.microsoft.com/office/powerpoint/2010/main" val="408075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30</a:t>
            </a:fld>
            <a:endParaRPr lang="zh-CN" altLang="en-US"/>
          </a:p>
        </p:txBody>
      </p:sp>
    </p:spTree>
    <p:extLst>
      <p:ext uri="{BB962C8B-B14F-4D97-AF65-F5344CB8AC3E}">
        <p14:creationId xmlns:p14="http://schemas.microsoft.com/office/powerpoint/2010/main" val="1237016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fix these warnings and make the method </a:t>
            </a:r>
            <a:r>
              <a:rPr lang="en-US" altLang="zh-CN" dirty="0" err="1" smtClean="0"/>
              <a:t>typesafe</a:t>
            </a:r>
            <a:r>
              <a:rPr lang="en-US" altLang="zh-CN" dirty="0" smtClean="0"/>
              <a:t>, modify its declaration to declare a type parameter representing the element type for the three sets (the two arguments and the return value) and use this type parameter throughout the method.</a:t>
            </a:r>
            <a:r>
              <a:rPr lang="en-US" altLang="zh-CN" b="1" dirty="0" smtClean="0"/>
              <a:t> The type parameter list, which declares the type parameters, goes between a method’s modifiers and its return type.</a:t>
            </a:r>
            <a:r>
              <a:rPr lang="en-US" altLang="zh-CN" dirty="0" smtClean="0"/>
              <a:t> In this example, the type parameter list is &lt;E&gt;, and the return type is Set&lt;E&gt;. The naming conventions for type parameters are the same for generic methods and generic types (Items 29, 68):</a:t>
            </a:r>
          </a:p>
          <a:p>
            <a:r>
              <a:rPr lang="zh-CN" altLang="en-US" dirty="0" smtClean="0"/>
              <a:t>为了修复这些警告并使得这个方法类型安全，我们可以修改方法声明，即声明一个类型参数来表示三个集合（两个参数和返回值）的元素类型，同时在整个方法体内都使用这个类型参数。</a:t>
            </a:r>
            <a:r>
              <a:rPr lang="zh-CN" altLang="en-US" b="1" dirty="0" smtClean="0"/>
              <a:t>声明了类型参数的类型参数列表在方法修饰符和它的返回类型之间。</a:t>
            </a:r>
            <a:r>
              <a:rPr lang="zh-CN" altLang="en-US" dirty="0" smtClean="0"/>
              <a:t>在这个例子中，类型参数列表是</a:t>
            </a:r>
            <a:r>
              <a:rPr lang="en-US" altLang="zh-CN" dirty="0" smtClean="0"/>
              <a:t>&lt;E&gt;</a:t>
            </a:r>
            <a:r>
              <a:rPr lang="zh-CN" altLang="en-US" dirty="0" smtClean="0"/>
              <a:t>，返回类型是</a:t>
            </a:r>
            <a:r>
              <a:rPr lang="en-US" altLang="zh-CN" dirty="0" smtClean="0"/>
              <a:t>Set&lt;E&gt;</a:t>
            </a:r>
            <a:r>
              <a:rPr lang="zh-CN" altLang="en-US" dirty="0" smtClean="0"/>
              <a:t>。类型参数的命名规则跟泛型方法和泛型类型一致（条目</a:t>
            </a:r>
            <a:r>
              <a:rPr lang="en-US" altLang="zh-CN" dirty="0" smtClean="0"/>
              <a:t>29</a:t>
            </a:r>
            <a:r>
              <a:rPr lang="zh-CN" altLang="en-US" dirty="0" smtClean="0"/>
              <a:t>，</a:t>
            </a:r>
            <a:r>
              <a:rPr lang="en-US" altLang="zh-CN" dirty="0" smtClean="0"/>
              <a:t>68</a:t>
            </a:r>
            <a:r>
              <a:rPr lang="zh-CN" altLang="en-US" dirty="0" smtClean="0"/>
              <a:t>）：</a:t>
            </a:r>
          </a:p>
          <a:p>
            <a:r>
              <a:rPr lang="en-US" altLang="zh-CN" dirty="0" smtClean="0"/>
              <a:t>// Generic method public static &lt;E&gt; Set&lt;E&gt; union(Set&lt;E&gt; s1, Set&lt;E&gt; s2) { Set&lt;E&gt; result = new </a:t>
            </a:r>
            <a:r>
              <a:rPr lang="en-US" altLang="zh-CN" dirty="0" err="1" smtClean="0"/>
              <a:t>HashSet</a:t>
            </a:r>
            <a:r>
              <a:rPr lang="en-US" altLang="zh-CN" dirty="0" smtClean="0"/>
              <a:t>&lt;&gt;(s1); </a:t>
            </a:r>
            <a:r>
              <a:rPr lang="en-US" altLang="zh-CN" dirty="0" err="1" smtClean="0"/>
              <a:t>result.addAll</a:t>
            </a:r>
            <a:r>
              <a:rPr lang="en-US" altLang="zh-CN" dirty="0" smtClean="0"/>
              <a:t>(s2); return result; } </a:t>
            </a:r>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31</a:t>
            </a:fld>
            <a:endParaRPr lang="zh-CN" altLang="en-US"/>
          </a:p>
        </p:txBody>
      </p:sp>
    </p:spTree>
    <p:extLst>
      <p:ext uri="{BB962C8B-B14F-4D97-AF65-F5344CB8AC3E}">
        <p14:creationId xmlns:p14="http://schemas.microsoft.com/office/powerpoint/2010/main" val="190579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35</a:t>
            </a:fld>
            <a:endParaRPr lang="zh-CN" altLang="en-US"/>
          </a:p>
        </p:txBody>
      </p:sp>
    </p:spTree>
    <p:extLst>
      <p:ext uri="{BB962C8B-B14F-4D97-AF65-F5344CB8AC3E}">
        <p14:creationId xmlns:p14="http://schemas.microsoft.com/office/powerpoint/2010/main" val="388640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try to compile this client code against the version of </a:t>
            </a:r>
            <a:r>
              <a:rPr lang="en-US" altLang="zh-CN" dirty="0" err="1" smtClean="0"/>
              <a:t>popAll</a:t>
            </a:r>
            <a:r>
              <a:rPr lang="en-US" altLang="zh-CN" dirty="0" smtClean="0"/>
              <a:t> shown earlier, you’ll get an error very similar to the one that we got with our first version of </a:t>
            </a:r>
            <a:r>
              <a:rPr lang="en-US" altLang="zh-CN" dirty="0" err="1" smtClean="0"/>
              <a:t>pushAll</a:t>
            </a:r>
            <a:r>
              <a:rPr lang="en-US" altLang="zh-CN" dirty="0" smtClean="0"/>
              <a:t>: Collection&lt;Object&gt;is not a subtype of Collection&lt;Number&gt;. Once again, wildcard types provide a way out. The type of the input parameter to </a:t>
            </a:r>
            <a:r>
              <a:rPr lang="en-US" altLang="zh-CN" dirty="0" err="1" smtClean="0"/>
              <a:t>popAll</a:t>
            </a:r>
            <a:r>
              <a:rPr lang="en-US" altLang="zh-CN" dirty="0" smtClean="0"/>
              <a:t> should not be “collection of E” but “collection of some </a:t>
            </a:r>
            <a:r>
              <a:rPr lang="en-US" altLang="zh-CN" dirty="0" err="1" smtClean="0"/>
              <a:t>supertype</a:t>
            </a:r>
            <a:r>
              <a:rPr lang="en-US" altLang="zh-CN" dirty="0" smtClean="0"/>
              <a:t> of E” (where </a:t>
            </a:r>
            <a:r>
              <a:rPr lang="en-US" altLang="zh-CN" dirty="0" err="1" smtClean="0"/>
              <a:t>supertype</a:t>
            </a:r>
            <a:r>
              <a:rPr lang="en-US" altLang="zh-CN" dirty="0" smtClean="0"/>
              <a:t> is defined such that E is a </a:t>
            </a:r>
            <a:r>
              <a:rPr lang="en-US" altLang="zh-CN" dirty="0" err="1" smtClean="0"/>
              <a:t>supertype</a:t>
            </a:r>
            <a:r>
              <a:rPr lang="en-US" altLang="zh-CN" dirty="0" smtClean="0"/>
              <a:t> of itself [JLS, 4.10]). Again, there is a wildcard type that means precisely that: Collection&lt;? super E&gt;. Let’s modify </a:t>
            </a:r>
            <a:r>
              <a:rPr lang="en-US" altLang="zh-CN" dirty="0" err="1" smtClean="0"/>
              <a:t>popAll</a:t>
            </a:r>
            <a:r>
              <a:rPr lang="en-US" altLang="zh-CN" dirty="0" smtClean="0"/>
              <a:t> to use it:</a:t>
            </a:r>
          </a:p>
          <a:p>
            <a:r>
              <a:rPr lang="zh-CN" altLang="en-US" dirty="0" smtClean="0"/>
              <a:t>如果你尝试编译基于前面所示的</a:t>
            </a:r>
            <a:r>
              <a:rPr lang="en-US" altLang="zh-CN" dirty="0" err="1" smtClean="0"/>
              <a:t>popAll</a:t>
            </a:r>
            <a:r>
              <a:rPr lang="zh-CN" altLang="en-US" dirty="0" smtClean="0"/>
              <a:t>方法写出的客户端代码，你将会得到一个类似于第一个版本的</a:t>
            </a:r>
            <a:r>
              <a:rPr lang="en-US" altLang="zh-CN" dirty="0" err="1" smtClean="0"/>
              <a:t>pushAll</a:t>
            </a:r>
            <a:r>
              <a:rPr lang="zh-CN" altLang="en-US" dirty="0" smtClean="0"/>
              <a:t>方法所遇到的错误：</a:t>
            </a:r>
            <a:r>
              <a:rPr lang="en-US" altLang="zh-CN" dirty="0" smtClean="0"/>
              <a:t>Collection&lt;Object&gt;</a:t>
            </a:r>
            <a:r>
              <a:rPr lang="zh-CN" altLang="en-US" dirty="0" smtClean="0"/>
              <a:t>不是</a:t>
            </a:r>
            <a:r>
              <a:rPr lang="en-US" altLang="zh-CN" dirty="0" smtClean="0"/>
              <a:t>Collection&lt;Number&gt;</a:t>
            </a:r>
            <a:r>
              <a:rPr lang="zh-CN" altLang="en-US" dirty="0" smtClean="0"/>
              <a:t>的子类型。同样，通配符类型解决了这个问题。</a:t>
            </a:r>
            <a:r>
              <a:rPr lang="en-US" altLang="zh-CN" dirty="0" err="1" smtClean="0"/>
              <a:t>popAll</a:t>
            </a:r>
            <a:r>
              <a:rPr lang="zh-CN" altLang="en-US" dirty="0" smtClean="0"/>
              <a:t>方法的输入参数类型不应该是“</a:t>
            </a:r>
            <a:r>
              <a:rPr lang="en-US" altLang="zh-CN" dirty="0" smtClean="0"/>
              <a:t>E</a:t>
            </a:r>
            <a:r>
              <a:rPr lang="zh-CN" altLang="en-US" dirty="0" smtClean="0"/>
              <a:t>的集合”，而应该是“</a:t>
            </a:r>
            <a:r>
              <a:rPr lang="en-US" altLang="zh-CN" dirty="0" smtClean="0"/>
              <a:t>E</a:t>
            </a:r>
            <a:r>
              <a:rPr lang="zh-CN" altLang="en-US" dirty="0" smtClean="0"/>
              <a:t>的父类型的集合”（其中父类型被定义为</a:t>
            </a:r>
            <a:r>
              <a:rPr lang="en-US" altLang="zh-CN" dirty="0" smtClean="0"/>
              <a:t>E</a:t>
            </a:r>
            <a:r>
              <a:rPr lang="zh-CN" altLang="en-US" dirty="0" smtClean="0"/>
              <a:t>是其自身的父类型</a:t>
            </a:r>
            <a:r>
              <a:rPr lang="en-US" altLang="zh-CN" dirty="0" smtClean="0"/>
              <a:t>[JLS, 4.10]</a:t>
            </a:r>
            <a:r>
              <a:rPr lang="zh-CN" altLang="en-US" dirty="0" smtClean="0"/>
              <a:t>）。同样地，有一个通配符类型可以恰当地表示这一点：</a:t>
            </a:r>
            <a:r>
              <a:rPr lang="en-US" altLang="zh-CN" dirty="0" smtClean="0"/>
              <a:t>Collection&lt;? super E&gt;</a:t>
            </a:r>
            <a:r>
              <a:rPr lang="zh-CN" altLang="en-US" dirty="0" smtClean="0"/>
              <a:t>。下面我们修改</a:t>
            </a:r>
            <a:r>
              <a:rPr lang="en-US" altLang="zh-CN" dirty="0" err="1" smtClean="0"/>
              <a:t>popAll</a:t>
            </a:r>
            <a:r>
              <a:rPr lang="zh-CN" altLang="en-US" dirty="0" smtClean="0"/>
              <a:t>方法来用上这个类型：</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36</a:t>
            </a:fld>
            <a:endParaRPr lang="zh-CN" altLang="en-US"/>
          </a:p>
        </p:txBody>
      </p:sp>
    </p:spTree>
    <p:extLst>
      <p:ext uri="{BB962C8B-B14F-4D97-AF65-F5344CB8AC3E}">
        <p14:creationId xmlns:p14="http://schemas.microsoft.com/office/powerpoint/2010/main" val="1378072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37</a:t>
            </a:fld>
            <a:endParaRPr lang="zh-CN" altLang="en-US"/>
          </a:p>
        </p:txBody>
      </p:sp>
    </p:spTree>
    <p:extLst>
      <p:ext uri="{BB962C8B-B14F-4D97-AF65-F5344CB8AC3E}">
        <p14:creationId xmlns:p14="http://schemas.microsoft.com/office/powerpoint/2010/main" val="409477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40</a:t>
            </a:fld>
            <a:endParaRPr lang="zh-CN" altLang="en-US"/>
          </a:p>
        </p:txBody>
      </p:sp>
    </p:spTree>
    <p:extLst>
      <p:ext uri="{BB962C8B-B14F-4D97-AF65-F5344CB8AC3E}">
        <p14:creationId xmlns:p14="http://schemas.microsoft.com/office/powerpoint/2010/main" val="391464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Sometimes, however, you need more flexibility. For example, a database row can have arbitrarily many columns, and it would be nice to be able to access all of them in a </a:t>
            </a:r>
            <a:r>
              <a:rPr lang="en-US" altLang="zh-CN" dirty="0" err="1" smtClean="0"/>
              <a:t>typesafe</a:t>
            </a:r>
            <a:r>
              <a:rPr lang="en-US" altLang="zh-CN" dirty="0" smtClean="0"/>
              <a:t> manner. Luckily, there is an easy way to achieve this effect. The idea is to parameterize the key instead of the container. Then present the parameterized key to the container to insert or retrieve a value. The generic type system is used to guarantee that the type of the value agrees with its key.</a:t>
            </a:r>
          </a:p>
          <a:p>
            <a:r>
              <a:rPr lang="zh-CN" altLang="en-US" dirty="0" smtClean="0"/>
              <a:t>然而，有时候你需要更灵活些。比如，数据库的某一行会有任意多列，如果能用一种类型安全的方式去访问这些列就再好不过了。幸运的是，有个简单的办法可以做到这点。这个办法就是，将键参数化，而不是容器。然后将参数化了的键提交给容器去插入或者获取一个值。用泛型类型系统来保证值的类型与值对应的键的类型相符。</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41</a:t>
            </a:fld>
            <a:endParaRPr lang="zh-CN" altLang="en-US"/>
          </a:p>
        </p:txBody>
      </p:sp>
    </p:spTree>
    <p:extLst>
      <p:ext uri="{BB962C8B-B14F-4D97-AF65-F5344CB8AC3E}">
        <p14:creationId xmlns:p14="http://schemas.microsoft.com/office/powerpoint/2010/main" val="4240187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43</a:t>
            </a:fld>
            <a:endParaRPr lang="zh-CN" altLang="en-US"/>
          </a:p>
        </p:txBody>
      </p:sp>
    </p:spTree>
    <p:extLst>
      <p:ext uri="{BB962C8B-B14F-4D97-AF65-F5344CB8AC3E}">
        <p14:creationId xmlns:p14="http://schemas.microsoft.com/office/powerpoint/2010/main" val="315784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7</a:t>
            </a:fld>
            <a:endParaRPr lang="zh-CN" altLang="en-US"/>
          </a:p>
        </p:txBody>
      </p:sp>
    </p:spTree>
    <p:extLst>
      <p:ext uri="{BB962C8B-B14F-4D97-AF65-F5344CB8AC3E}">
        <p14:creationId xmlns:p14="http://schemas.microsoft.com/office/powerpoint/2010/main" val="368669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Arrays differ from generic types in two important ways. First, arrays are covariant. This scary-sounding word means simply that if Sub is a subtype of Super, then the array type Sub[] is a subtype of the array type Super[]. Generics, by contrast, are invariant: for any two distinct types Type1 and Type2, List&lt;Type1&gt; is neither a subtype nor a </a:t>
            </a:r>
            <a:r>
              <a:rPr lang="en-US" altLang="zh-CN" dirty="0" err="1" smtClean="0"/>
              <a:t>supertype</a:t>
            </a:r>
            <a:r>
              <a:rPr lang="en-US" altLang="zh-CN" dirty="0" smtClean="0"/>
              <a:t> of List&lt;Type2&gt; [JLS, 4.10; Naftalin07, 2.5]. You might think this means that generics are deficient, but arguably it is arrays that are deficient. This code fragment is legal: </a:t>
            </a:r>
            <a:r>
              <a:rPr lang="zh-CN" altLang="en-US" dirty="0" smtClean="0"/>
              <a:t>数组与泛型类型的不同体现在两个方面。首先，数组是协变的（</a:t>
            </a:r>
            <a:r>
              <a:rPr lang="en-US" altLang="zh-CN" dirty="0" smtClean="0"/>
              <a:t>covariant</a:t>
            </a:r>
            <a:r>
              <a:rPr lang="zh-CN" altLang="en-US" dirty="0" smtClean="0"/>
              <a:t>）。这个词看起来有点吓人，不过它也只是意味着，如果</a:t>
            </a:r>
            <a:r>
              <a:rPr lang="en-US" altLang="zh-CN" dirty="0" smtClean="0"/>
              <a:t>Sub</a:t>
            </a:r>
            <a:r>
              <a:rPr lang="zh-CN" altLang="en-US" dirty="0" smtClean="0"/>
              <a:t>是</a:t>
            </a:r>
            <a:r>
              <a:rPr lang="en-US" altLang="zh-CN" dirty="0" smtClean="0"/>
              <a:t>Super</a:t>
            </a:r>
            <a:r>
              <a:rPr lang="zh-CN" altLang="en-US" dirty="0" smtClean="0"/>
              <a:t>的一个子类型，那么数组类型</a:t>
            </a:r>
            <a:r>
              <a:rPr lang="en-US" altLang="zh-CN" dirty="0" smtClean="0"/>
              <a:t>Sub[]</a:t>
            </a:r>
            <a:r>
              <a:rPr lang="zh-CN" altLang="en-US" dirty="0" smtClean="0"/>
              <a:t>也是数组类型</a:t>
            </a:r>
            <a:r>
              <a:rPr lang="en-US" altLang="zh-CN" dirty="0" smtClean="0"/>
              <a:t>Super[]</a:t>
            </a:r>
            <a:r>
              <a:rPr lang="zh-CN" altLang="en-US" dirty="0" smtClean="0"/>
              <a:t>的子类型。相反，泛型是有约束的：对于任意的两个不同的类型</a:t>
            </a:r>
            <a:r>
              <a:rPr lang="en-US" altLang="zh-CN" dirty="0" smtClean="0"/>
              <a:t>Type1</a:t>
            </a:r>
            <a:r>
              <a:rPr lang="zh-CN" altLang="en-US" dirty="0" smtClean="0"/>
              <a:t>和</a:t>
            </a:r>
            <a:r>
              <a:rPr lang="en-US" altLang="zh-CN" dirty="0" smtClean="0"/>
              <a:t>Type2</a:t>
            </a:r>
            <a:r>
              <a:rPr lang="zh-CN" altLang="en-US" dirty="0" smtClean="0"/>
              <a:t>，</a:t>
            </a:r>
            <a:r>
              <a:rPr lang="en-US" altLang="zh-CN" dirty="0" smtClean="0"/>
              <a:t>List&lt;Type1&gt;</a:t>
            </a:r>
            <a:r>
              <a:rPr lang="zh-CN" altLang="en-US" dirty="0" smtClean="0"/>
              <a:t>既不是</a:t>
            </a:r>
            <a:r>
              <a:rPr lang="en-US" altLang="zh-CN" dirty="0" smtClean="0"/>
              <a:t>List&lt;Type2&gt;</a:t>
            </a:r>
            <a:r>
              <a:rPr lang="zh-CN" altLang="en-US" dirty="0" smtClean="0"/>
              <a:t>的子类也不是它的父类</a:t>
            </a:r>
            <a:r>
              <a:rPr lang="en-US" altLang="zh-CN" dirty="0" smtClean="0"/>
              <a:t>[JLS, 4.10; Naftalin07, 2.5]</a:t>
            </a:r>
            <a:r>
              <a:rPr lang="zh-CN" altLang="en-US" dirty="0" smtClean="0"/>
              <a:t>。你可能想，这是不是意味着泛型是有缺陷的，但实际上，可以说数组才是有缺陷的。下面的代码片段是合法的：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14</a:t>
            </a:fld>
            <a:endParaRPr lang="zh-CN" altLang="en-US"/>
          </a:p>
        </p:txBody>
      </p:sp>
    </p:spTree>
    <p:extLst>
      <p:ext uri="{BB962C8B-B14F-4D97-AF65-F5344CB8AC3E}">
        <p14:creationId xmlns:p14="http://schemas.microsoft.com/office/powerpoint/2010/main" val="25843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pretend that line 1, which creates a generic array, is legal. Line 2 creates and initializes a List&lt;Integer&gt; containing a single element. Line 3 stores the List&lt;String&gt; array into an Object array variable, which is legal because arrays are covariant. Line 4 stores the List&lt;Integer&gt; into the sole element of the Object array, which succeeds because generics are implemented by erasure: the runtime type of a List&lt;Integer&gt; instance is simply List, and the runtime type of a List&lt;String&gt;[] instance is List[], so this assignment doesn’t generate an </a:t>
            </a:r>
            <a:r>
              <a:rPr lang="en-US" altLang="zh-CN" dirty="0" err="1" smtClean="0"/>
              <a:t>ArrayStoreException</a:t>
            </a:r>
            <a:r>
              <a:rPr lang="en-US" altLang="zh-CN" dirty="0" smtClean="0"/>
              <a:t>. Now we’re in trouble. We’ve stored a List&lt;Integer&gt; instance into an array that is declared to hold only List&lt;String&gt; instances. In line 5, we retrieve the sole element from the sole list in this array. The compiler automatically casts the retrieved element to String, but it’s an Integer, so we get a </a:t>
            </a:r>
            <a:r>
              <a:rPr lang="en-US" altLang="zh-CN" dirty="0" err="1" smtClean="0"/>
              <a:t>ClassCastException</a:t>
            </a:r>
            <a:r>
              <a:rPr lang="en-US" altLang="zh-CN" dirty="0" smtClean="0"/>
              <a:t> at runtime. In order to prevent this from happening, line 1 (which creates a generic array) must generate a compile-time error.</a:t>
            </a:r>
          </a:p>
          <a:p>
            <a:r>
              <a:rPr lang="zh-CN" altLang="en-US" dirty="0" smtClean="0"/>
              <a:t>第一行创建了一个泛型数组，我们假设它是合法的。第二行创建并初始化了一个</a:t>
            </a:r>
            <a:r>
              <a:rPr lang="en-US" altLang="zh-CN" dirty="0" smtClean="0"/>
              <a:t>List&lt;Integer&gt;</a:t>
            </a:r>
            <a:r>
              <a:rPr lang="zh-CN" altLang="en-US" dirty="0" smtClean="0"/>
              <a:t>，它只包含了一个元素。第三行将</a:t>
            </a:r>
            <a:r>
              <a:rPr lang="en-US" altLang="zh-CN" dirty="0" smtClean="0"/>
              <a:t>List&lt;String&gt;</a:t>
            </a:r>
            <a:r>
              <a:rPr lang="zh-CN" altLang="en-US" dirty="0" smtClean="0"/>
              <a:t>数组存储到</a:t>
            </a:r>
            <a:r>
              <a:rPr lang="en-US" altLang="zh-CN" dirty="0" smtClean="0"/>
              <a:t>Object</a:t>
            </a:r>
            <a:r>
              <a:rPr lang="zh-CN" altLang="en-US" dirty="0" smtClean="0"/>
              <a:t>数组里，这么做是可以的，因为泛型使用通过擦除来实现的：</a:t>
            </a:r>
            <a:r>
              <a:rPr lang="en-US" altLang="zh-CN" dirty="0" smtClean="0"/>
              <a:t>List&lt;Integer&gt;</a:t>
            </a:r>
            <a:r>
              <a:rPr lang="zh-CN" altLang="en-US" dirty="0" smtClean="0"/>
              <a:t>实例的运行时类型实际上是</a:t>
            </a:r>
            <a:r>
              <a:rPr lang="en-US" altLang="zh-CN" dirty="0" smtClean="0"/>
              <a:t>List</a:t>
            </a:r>
            <a:r>
              <a:rPr lang="zh-CN" altLang="en-US" dirty="0" smtClean="0"/>
              <a:t>，</a:t>
            </a:r>
            <a:r>
              <a:rPr lang="en-US" altLang="zh-CN" dirty="0" smtClean="0"/>
              <a:t>List&lt;String&gt;[]</a:t>
            </a:r>
            <a:r>
              <a:rPr lang="zh-CN" altLang="en-US" dirty="0" smtClean="0"/>
              <a:t>实例的运行时类型实际上是</a:t>
            </a:r>
            <a:r>
              <a:rPr lang="en-US" altLang="zh-CN" dirty="0" smtClean="0"/>
              <a:t>List[]</a:t>
            </a:r>
            <a:r>
              <a:rPr lang="zh-CN" altLang="en-US" dirty="0" smtClean="0"/>
              <a:t>，所以这条赋值语句不会生成</a:t>
            </a:r>
            <a:r>
              <a:rPr lang="en-US" altLang="zh-CN" dirty="0" err="1" smtClean="0"/>
              <a:t>ArrayStoreException</a:t>
            </a:r>
            <a:r>
              <a:rPr lang="zh-CN" altLang="en-US" dirty="0" smtClean="0"/>
              <a:t>异常。现在我们遇到一个麻烦。我们在一个声明仅包含</a:t>
            </a:r>
            <a:r>
              <a:rPr lang="en-US" altLang="zh-CN" dirty="0" smtClean="0"/>
              <a:t>List&lt;String&gt;</a:t>
            </a:r>
            <a:r>
              <a:rPr lang="zh-CN" altLang="en-US" dirty="0" smtClean="0"/>
              <a:t>实例的数组里存储了一个</a:t>
            </a:r>
            <a:r>
              <a:rPr lang="en-US" altLang="zh-CN" dirty="0" smtClean="0"/>
              <a:t>List&lt;Integer&gt;</a:t>
            </a:r>
            <a:r>
              <a:rPr lang="zh-CN" altLang="en-US" dirty="0" smtClean="0"/>
              <a:t>实例。在第</a:t>
            </a:r>
            <a:r>
              <a:rPr lang="en-US" altLang="zh-CN" dirty="0" smtClean="0"/>
              <a:t>5</a:t>
            </a:r>
            <a:r>
              <a:rPr lang="zh-CN" altLang="en-US" dirty="0" smtClean="0"/>
              <a:t>行，我们从数组里唯一的列表里取出唯一的元素。编译器自动地将获取到的元素强转为</a:t>
            </a:r>
            <a:r>
              <a:rPr lang="en-US" altLang="zh-CN" dirty="0" smtClean="0"/>
              <a:t>String</a:t>
            </a:r>
            <a:r>
              <a:rPr lang="zh-CN" altLang="en-US" dirty="0" smtClean="0"/>
              <a:t>，但它是个</a:t>
            </a:r>
            <a:r>
              <a:rPr lang="en-US" altLang="zh-CN" dirty="0" smtClean="0"/>
              <a:t>Integer</a:t>
            </a:r>
            <a:r>
              <a:rPr lang="zh-CN" altLang="en-US" dirty="0" smtClean="0"/>
              <a:t>，所以我们在运行时就得到了一个</a:t>
            </a:r>
            <a:r>
              <a:rPr lang="en-US" altLang="zh-CN" dirty="0" err="1" smtClean="0"/>
              <a:t>ClassCastException</a:t>
            </a:r>
            <a:r>
              <a:rPr lang="zh-CN" altLang="en-US" dirty="0" smtClean="0"/>
              <a:t>异常。为了防止这个现象发生，第一行（创建了泛型数组的那行）必须生成一个编译时错误。</a:t>
            </a:r>
          </a:p>
          <a:p>
            <a:r>
              <a:rPr lang="en-US" altLang="zh-CN" dirty="0" smtClean="0">
                <a:effectLst/>
              </a:rPr>
              <a:t>Types such as E, List&lt;E&gt;, and List&lt;String&gt; are technically known as </a:t>
            </a:r>
            <a:r>
              <a:rPr lang="en-US" altLang="zh-CN" dirty="0" err="1" smtClean="0">
                <a:effectLst/>
              </a:rPr>
              <a:t>nonreifiable</a:t>
            </a:r>
            <a:r>
              <a:rPr lang="en-US" altLang="zh-CN" dirty="0" smtClean="0">
                <a:effectLst/>
              </a:rPr>
              <a:t> types [JLS, 4.7]. Intuitively speaking, a non-</a:t>
            </a:r>
            <a:r>
              <a:rPr lang="en-US" altLang="zh-CN" dirty="0" err="1" smtClean="0">
                <a:effectLst/>
              </a:rPr>
              <a:t>reifiable</a:t>
            </a:r>
            <a:r>
              <a:rPr lang="en-US" altLang="zh-CN" dirty="0" smtClean="0">
                <a:effectLst/>
              </a:rPr>
              <a:t> type is one whose runtime representation contains less information than its compile-time representation. Because of erasure, the only parameterized types that are </a:t>
            </a:r>
            <a:r>
              <a:rPr lang="en-US" altLang="zh-CN" dirty="0" err="1" smtClean="0">
                <a:effectLst/>
              </a:rPr>
              <a:t>reifiable</a:t>
            </a:r>
            <a:r>
              <a:rPr lang="en-US" altLang="zh-CN" dirty="0" smtClean="0">
                <a:effectLst/>
              </a:rPr>
              <a:t> are unbounded wildcard types such as List&lt;?&gt; and Map&lt;?,?&gt; (Item 26). It is legal, though rarely useful, to create arrays of unbounded wildcard types.</a:t>
            </a:r>
          </a:p>
          <a:p>
            <a:r>
              <a:rPr lang="zh-CN" altLang="en-US" dirty="0" smtClean="0"/>
              <a:t>诸如</a:t>
            </a:r>
            <a:r>
              <a:rPr lang="en-US" altLang="zh-CN" dirty="0" smtClean="0"/>
              <a:t>E</a:t>
            </a:r>
            <a:r>
              <a:rPr lang="zh-CN" altLang="en-US" dirty="0" smtClean="0"/>
              <a:t>，</a:t>
            </a:r>
            <a:r>
              <a:rPr lang="en-US" altLang="zh-CN" dirty="0" smtClean="0"/>
              <a:t>List&lt;E&gt;</a:t>
            </a:r>
            <a:r>
              <a:rPr lang="zh-CN" altLang="en-US" dirty="0" smtClean="0"/>
              <a:t>，和</a:t>
            </a:r>
            <a:r>
              <a:rPr lang="en-US" altLang="zh-CN" dirty="0" smtClean="0"/>
              <a:t>List&lt;String&gt;</a:t>
            </a:r>
            <a:r>
              <a:rPr lang="zh-CN" altLang="en-US" dirty="0" smtClean="0"/>
              <a:t>这些类型在技术上都被称为不可具化类型</a:t>
            </a:r>
            <a:r>
              <a:rPr lang="en-US" altLang="zh-CN" dirty="0" smtClean="0"/>
              <a:t>[JLS, 4.7]</a:t>
            </a:r>
            <a:r>
              <a:rPr lang="zh-CN" altLang="en-US" dirty="0" smtClean="0"/>
              <a:t>。直观点讲，不可具化类型就是运行时展示信息比编译时展示信息要少的类型。由于擦除的原因，唯一的可具化参数化类型是诸如</a:t>
            </a:r>
            <a:r>
              <a:rPr lang="en-US" altLang="zh-CN" dirty="0" smtClean="0"/>
              <a:t>List&lt;?&gt;</a:t>
            </a:r>
            <a:r>
              <a:rPr lang="zh-CN" altLang="en-US" dirty="0" smtClean="0"/>
              <a:t>和</a:t>
            </a:r>
            <a:r>
              <a:rPr lang="en-US" altLang="zh-CN" dirty="0" smtClean="0"/>
              <a:t>Map&lt;?,?&gt;</a:t>
            </a:r>
            <a:r>
              <a:rPr lang="zh-CN" altLang="en-US" dirty="0" smtClean="0"/>
              <a:t>子类的无限制通配符类型（条目</a:t>
            </a:r>
            <a:r>
              <a:rPr lang="en-US" altLang="zh-CN" dirty="0" smtClean="0"/>
              <a:t>26</a:t>
            </a:r>
            <a:r>
              <a:rPr lang="zh-CN" altLang="en-US" dirty="0" smtClean="0"/>
              <a:t>）。创建无限制通配符类型数组虽然很少用，但却是合法的。</a:t>
            </a:r>
          </a:p>
          <a:p>
            <a:r>
              <a:rPr lang="en-US" altLang="zh-CN" dirty="0" smtClean="0"/>
              <a:t>The prohibition on generic array creation can be annoying. It means, for example, that it’s not generally possible for a generic collection to return an array of its element type (but see Item 33 for a partial solution). It also means that you get confusing warnings when using </a:t>
            </a:r>
            <a:r>
              <a:rPr lang="en-US" altLang="zh-CN" dirty="0" err="1" smtClean="0"/>
              <a:t>varargs</a:t>
            </a:r>
            <a:r>
              <a:rPr lang="en-US" altLang="zh-CN" dirty="0" smtClean="0"/>
              <a:t> methods (Item 53) in combination with generic types. This is because every time you invoke a </a:t>
            </a:r>
            <a:r>
              <a:rPr lang="en-US" altLang="zh-CN" dirty="0" err="1" smtClean="0"/>
              <a:t>varargs</a:t>
            </a:r>
            <a:r>
              <a:rPr lang="en-US" altLang="zh-CN" dirty="0" smtClean="0"/>
              <a:t> method, an array is created to hold the </a:t>
            </a:r>
            <a:r>
              <a:rPr lang="en-US" altLang="zh-CN" dirty="0" err="1" smtClean="0"/>
              <a:t>varargs</a:t>
            </a:r>
            <a:r>
              <a:rPr lang="en-US" altLang="zh-CN" dirty="0" smtClean="0"/>
              <a:t> parameters. If the element type of this array is not </a:t>
            </a:r>
            <a:r>
              <a:rPr lang="en-US" altLang="zh-CN" dirty="0" err="1" smtClean="0"/>
              <a:t>reifiable</a:t>
            </a:r>
            <a:r>
              <a:rPr lang="en-US" altLang="zh-CN" dirty="0" smtClean="0"/>
              <a:t>, you get a warning. The </a:t>
            </a:r>
            <a:r>
              <a:rPr lang="en-US" altLang="zh-CN" dirty="0" err="1" smtClean="0"/>
              <a:t>SafeVarargs</a:t>
            </a:r>
            <a:r>
              <a:rPr lang="en-US" altLang="zh-CN" dirty="0" smtClean="0"/>
              <a:t> annotation can be used to address this issue (Item 32).</a:t>
            </a:r>
          </a:p>
          <a:p>
            <a:r>
              <a:rPr lang="zh-CN" altLang="en-US" dirty="0" smtClean="0"/>
              <a:t>禁止创建泛型数组可能会让你觉得有点讨厌。例如，这意味着泛型集合一般都不大可能返回它的元素类型的数组（部分解决方案请见条目</a:t>
            </a:r>
            <a:r>
              <a:rPr lang="en-US" altLang="zh-CN" dirty="0" smtClean="0"/>
              <a:t>33</a:t>
            </a:r>
            <a:r>
              <a:rPr lang="zh-CN" altLang="en-US" dirty="0" smtClean="0"/>
              <a:t>）。而且还意味着，当你结合可变参数方法（条目</a:t>
            </a:r>
            <a:r>
              <a:rPr lang="en-US" altLang="zh-CN" dirty="0" smtClean="0"/>
              <a:t>53</a:t>
            </a:r>
            <a:r>
              <a:rPr lang="zh-CN" altLang="en-US" dirty="0" smtClean="0"/>
              <a:t>）和泛型类型一起使用时，你将会得到一些令人困惑的警告。这是因为，每次你调用一个可变参数方法时，</a:t>
            </a:r>
            <a:r>
              <a:rPr lang="en-US" altLang="zh-CN" dirty="0" smtClean="0"/>
              <a:t>Java</a:t>
            </a:r>
            <a:r>
              <a:rPr lang="zh-CN" altLang="en-US" dirty="0" smtClean="0"/>
              <a:t>都会创建一个数组用来存储可变参数的每个值。如果这个数组的元素类型是不可具化的，那么你将得到一个警告。</a:t>
            </a:r>
            <a:r>
              <a:rPr lang="en-US" altLang="zh-CN" dirty="0" err="1" smtClean="0"/>
              <a:t>SafeVarargs</a:t>
            </a:r>
            <a:r>
              <a:rPr lang="zh-CN" altLang="en-US" dirty="0" smtClean="0"/>
              <a:t>注解可以用来解决这个问题（条目</a:t>
            </a:r>
            <a:r>
              <a:rPr lang="en-US" altLang="zh-CN" dirty="0" smtClean="0"/>
              <a:t>32</a:t>
            </a:r>
            <a:r>
              <a:rPr lang="zh-CN" altLang="en-US" dirty="0" smtClean="0"/>
              <a:t>）。</a:t>
            </a:r>
          </a:p>
          <a:p>
            <a:r>
              <a:rPr lang="en-US" altLang="zh-CN" dirty="0" smtClean="0">
                <a:effectLst/>
              </a:rPr>
              <a:t>When you get a generic array creation error or an unchecked cast warning on a cast to an array type, the best solution is often to use the collection type List&lt;E&gt; in preference to the array type E[]. You might sacrifice some conciseness or performance, but in exchange you get better type safety and interoperability.</a:t>
            </a:r>
          </a:p>
          <a:p>
            <a:r>
              <a:rPr lang="zh-CN" altLang="en-US" dirty="0" smtClean="0"/>
              <a:t>当你强转成数组类型时，若得到一个泛型数组创建错误或者未检查强转警告，最好的解决办法是，总是优先采用集合类型</a:t>
            </a:r>
            <a:r>
              <a:rPr lang="en-US" altLang="zh-CN" dirty="0" smtClean="0"/>
              <a:t>List&lt;E&gt;</a:t>
            </a:r>
            <a:r>
              <a:rPr lang="zh-CN" altLang="en-US" dirty="0" smtClean="0"/>
              <a:t>，而不是数组类型</a:t>
            </a:r>
            <a:r>
              <a:rPr lang="en-US" altLang="zh-CN" dirty="0" smtClean="0"/>
              <a:t>E[]</a:t>
            </a:r>
            <a:r>
              <a:rPr lang="zh-CN" altLang="en-US" dirty="0" smtClean="0"/>
              <a:t>。也许你会牺牲一点性能，但你获得了更好的类型安全性和互用性。</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16</a:t>
            </a:fld>
            <a:endParaRPr lang="zh-CN" altLang="en-US"/>
          </a:p>
        </p:txBody>
      </p:sp>
    </p:spTree>
    <p:extLst>
      <p:ext uri="{BB962C8B-B14F-4D97-AF65-F5344CB8AC3E}">
        <p14:creationId xmlns:p14="http://schemas.microsoft.com/office/powerpoint/2010/main" val="35903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use this class, you have to cast the choose method’s return value from Object to the desired type every time you use invoke the method, and the cast will fail at runtime if you get the type wrong. Taking the advice of Item 29 to heart, we attempt to modify Chooser to make it generic. Changes are shown in boldface:</a:t>
            </a:r>
          </a:p>
          <a:p>
            <a:r>
              <a:rPr lang="zh-CN" altLang="en-US" dirty="0" smtClean="0"/>
              <a:t>为了正确使用这个类，每次你调用</a:t>
            </a:r>
            <a:r>
              <a:rPr lang="en-US" altLang="zh-CN" dirty="0" smtClean="0"/>
              <a:t>choose</a:t>
            </a:r>
            <a:r>
              <a:rPr lang="zh-CN" altLang="en-US" dirty="0" smtClean="0"/>
              <a:t>方法时都要将这个方法返回的值从</a:t>
            </a:r>
            <a:r>
              <a:rPr lang="en-US" altLang="zh-CN" dirty="0" smtClean="0"/>
              <a:t>Object</a:t>
            </a:r>
            <a:r>
              <a:rPr lang="zh-CN" altLang="en-US" dirty="0" smtClean="0"/>
              <a:t>类型强转为所需的类型，如果你获得的本来就是错误的类型，那么在运行时强转还会失败。根据条目</a:t>
            </a:r>
            <a:r>
              <a:rPr lang="en-US" altLang="zh-CN" dirty="0" smtClean="0"/>
              <a:t>29</a:t>
            </a:r>
            <a:r>
              <a:rPr lang="zh-CN" altLang="en-US" dirty="0" smtClean="0"/>
              <a:t>的建议，我们可以试着将</a:t>
            </a:r>
            <a:r>
              <a:rPr lang="en-US" altLang="zh-CN" dirty="0" smtClean="0"/>
              <a:t>Chooser</a:t>
            </a:r>
            <a:r>
              <a:rPr lang="zh-CN" altLang="en-US" dirty="0" smtClean="0"/>
              <a:t>泛型化。修改部分用黑体标识：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17</a:t>
            </a:fld>
            <a:endParaRPr lang="zh-CN" altLang="en-US"/>
          </a:p>
        </p:txBody>
      </p:sp>
    </p:spTree>
    <p:extLst>
      <p:ext uri="{BB962C8B-B14F-4D97-AF65-F5344CB8AC3E}">
        <p14:creationId xmlns:p14="http://schemas.microsoft.com/office/powerpoint/2010/main" val="17522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try to compile this class, you’ll get this error message:</a:t>
            </a:r>
          </a:p>
          <a:p>
            <a:r>
              <a:rPr lang="zh-CN" altLang="en-US" dirty="0" smtClean="0"/>
              <a:t>如果你尝试着编译这个类，你将获得一个错误信息：</a:t>
            </a:r>
          </a:p>
          <a:p>
            <a:r>
              <a:rPr lang="en-US" altLang="zh-CN" dirty="0" smtClean="0"/>
              <a:t>Chooser.java:9: error: incompatible types: Object[] cannot be converted to T[] </a:t>
            </a:r>
            <a:r>
              <a:rPr lang="en-US" altLang="zh-CN" dirty="0" err="1" smtClean="0"/>
              <a:t>choiceArray</a:t>
            </a:r>
            <a:r>
              <a:rPr lang="en-US" altLang="zh-CN" dirty="0" smtClean="0"/>
              <a:t> = </a:t>
            </a:r>
            <a:r>
              <a:rPr lang="en-US" altLang="zh-CN" dirty="0" err="1" smtClean="0"/>
              <a:t>choices.toArray</a:t>
            </a:r>
            <a:r>
              <a:rPr lang="en-US" altLang="zh-CN" dirty="0" smtClean="0"/>
              <a:t>(); ^ where T is a type-variable: T extends Object declared in class Chooser No big deal, you say, I’ll cast the Object array to a T array:</a:t>
            </a:r>
          </a:p>
          <a:p>
            <a:r>
              <a:rPr lang="zh-CN" altLang="en-US" dirty="0" smtClean="0"/>
              <a:t>你可能会说，没事，我可以将</a:t>
            </a:r>
            <a:r>
              <a:rPr lang="en-US" altLang="zh-CN" dirty="0" smtClean="0"/>
              <a:t>Object</a:t>
            </a:r>
            <a:r>
              <a:rPr lang="zh-CN" altLang="en-US" dirty="0" smtClean="0"/>
              <a:t>数组强转成</a:t>
            </a:r>
            <a:r>
              <a:rPr lang="en-US" altLang="zh-CN" dirty="0" smtClean="0"/>
              <a:t>T</a:t>
            </a:r>
            <a:r>
              <a:rPr lang="zh-CN" altLang="en-US" dirty="0" smtClean="0"/>
              <a:t>数组：</a:t>
            </a:r>
          </a:p>
          <a:p>
            <a:r>
              <a:rPr lang="en-US" altLang="zh-CN" dirty="0" err="1" smtClean="0"/>
              <a:t>choiceArray</a:t>
            </a:r>
            <a:r>
              <a:rPr lang="en-US" altLang="zh-CN" dirty="0" smtClean="0"/>
              <a:t> = (T[]) </a:t>
            </a:r>
            <a:r>
              <a:rPr lang="en-US" altLang="zh-CN" dirty="0" err="1" smtClean="0"/>
              <a:t>choices.toArray</a:t>
            </a:r>
            <a:r>
              <a:rPr lang="en-US" altLang="zh-CN" dirty="0" smtClean="0"/>
              <a:t>(); This gets rid of the error, but instead you get a warning:</a:t>
            </a:r>
          </a:p>
          <a:p>
            <a:r>
              <a:rPr lang="zh-CN" altLang="en-US" dirty="0" smtClean="0"/>
              <a:t>这么做的话错误是去除了，但你会得到一个警告：</a:t>
            </a:r>
          </a:p>
          <a:p>
            <a:r>
              <a:rPr lang="en-US" altLang="zh-CN" dirty="0" smtClean="0"/>
              <a:t>Chooser.java:9: warning: [unchecked] unchecked cast </a:t>
            </a:r>
            <a:r>
              <a:rPr lang="en-US" altLang="zh-CN" dirty="0" err="1" smtClean="0"/>
              <a:t>choiceArray</a:t>
            </a:r>
            <a:r>
              <a:rPr lang="en-US" altLang="zh-CN" dirty="0" smtClean="0"/>
              <a:t> = (T[]) </a:t>
            </a:r>
            <a:r>
              <a:rPr lang="en-US" altLang="zh-CN" dirty="0" err="1" smtClean="0"/>
              <a:t>choices.toArray</a:t>
            </a:r>
            <a:r>
              <a:rPr lang="en-US" altLang="zh-CN" dirty="0" smtClean="0"/>
              <a:t>(); ^ required: T[], found: Object[] where T is a type-variable: T extends Object declared in class Chooser </a:t>
            </a:r>
          </a:p>
          <a:p>
            <a:r>
              <a:rPr lang="en-US" altLang="zh-CN" dirty="0" smtClean="0"/>
              <a:t>The compiler is telling you that it can’t vouch for the safety of the cast at runtime because the program won’t know what type T represents—remember, element type information is erased from generics at runtime. Will the program work? Yes, but the compiler can’t prove it. You could prove it to yourself, put the proof in a comment and suppress the warning with an annotation, but you’re better off eliminating the cause of warning (Item 27). To eliminate the unchecked cast warning, use a list instead of an array. Here is a version of the Chooser class that compiles without error or warning:</a:t>
            </a:r>
          </a:p>
          <a:p>
            <a:r>
              <a:rPr lang="zh-CN" altLang="en-US" dirty="0" smtClean="0"/>
              <a:t>编译器正试图告诉你它无法保证运行时强转的安全性，因为程序无法知道</a:t>
            </a:r>
            <a:r>
              <a:rPr lang="en-US" altLang="zh-CN" dirty="0" smtClean="0"/>
              <a:t>T</a:t>
            </a:r>
            <a:r>
              <a:rPr lang="zh-CN" altLang="en-US" dirty="0" smtClean="0"/>
              <a:t>代表什么类型</a:t>
            </a:r>
            <a:r>
              <a:rPr lang="en-US" altLang="zh-CN" dirty="0" smtClean="0"/>
              <a:t>—</a:t>
            </a:r>
            <a:r>
              <a:rPr lang="zh-CN" altLang="en-US" dirty="0" smtClean="0"/>
              <a:t>记住，元素类型信息在运行时从泛型里擦除了。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18</a:t>
            </a:fld>
            <a:endParaRPr lang="zh-CN" altLang="en-US"/>
          </a:p>
        </p:txBody>
      </p:sp>
    </p:spTree>
    <p:extLst>
      <p:ext uri="{BB962C8B-B14F-4D97-AF65-F5344CB8AC3E}">
        <p14:creationId xmlns:p14="http://schemas.microsoft.com/office/powerpoint/2010/main" val="357523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version is a tad more verbose, and perhaps a tad slower, but it’s worth it for the peace of mind that you won’t get a </a:t>
            </a:r>
            <a:r>
              <a:rPr lang="en-US" altLang="zh-CN" dirty="0" err="1" smtClean="0"/>
              <a:t>ClassCastException</a:t>
            </a:r>
            <a:r>
              <a:rPr lang="en-US" altLang="zh-CN" dirty="0" smtClean="0"/>
              <a:t> at runtime.</a:t>
            </a:r>
          </a:p>
          <a:p>
            <a:r>
              <a:rPr lang="zh-CN" altLang="en-US" dirty="0" smtClean="0"/>
              <a:t>这个版本的代码可能有点冗长，也许还会有点慢，但你就不要担心在运行时得到</a:t>
            </a:r>
            <a:r>
              <a:rPr lang="en-US" altLang="zh-CN" dirty="0" err="1" smtClean="0"/>
              <a:t>ClassCastException</a:t>
            </a:r>
            <a:r>
              <a:rPr lang="zh-CN" altLang="en-US" dirty="0" smtClean="0"/>
              <a:t>异常。</a:t>
            </a:r>
          </a:p>
          <a:p>
            <a:r>
              <a:rPr lang="en-US" altLang="zh-CN" dirty="0" smtClean="0"/>
              <a:t>In summary, arrays and generics have very different type rules. Arrays are covariant and reified; generics are invariant and erased. As a consequence, arrays provide runtime type safety but not compile-time type safety, and vice versa for generics. As a rule, arrays and generics don’t mix well. If you find yourself mixing them and getting compile-time errors or warnings, your first impulse should be to replace the arrays with lists.</a:t>
            </a:r>
          </a:p>
          <a:p>
            <a:r>
              <a:rPr lang="zh-CN" altLang="en-US" dirty="0" smtClean="0"/>
              <a:t>总之，数组和泛型有着不同的类型规则。数组是协变的并可具化的；泛型是受约束并且可擦除的。因此，数组提供了运行时类型安全性但不保证编译时类型安全性，泛型则反过来。通常，数组和泛型不能很好混用。如果你发现你混用了它们而且得到编译时错误或警告，你的第一反应应该是用列表替代数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19</a:t>
            </a:fld>
            <a:endParaRPr lang="zh-CN" altLang="en-US"/>
          </a:p>
        </p:txBody>
      </p:sp>
    </p:spTree>
    <p:extLst>
      <p:ext uri="{BB962C8B-B14F-4D97-AF65-F5344CB8AC3E}">
        <p14:creationId xmlns:p14="http://schemas.microsoft.com/office/powerpoint/2010/main" val="2413324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25</a:t>
            </a:fld>
            <a:endParaRPr lang="zh-CN" altLang="en-US"/>
          </a:p>
        </p:txBody>
      </p:sp>
    </p:spTree>
    <p:extLst>
      <p:ext uri="{BB962C8B-B14F-4D97-AF65-F5344CB8AC3E}">
        <p14:creationId xmlns:p14="http://schemas.microsoft.com/office/powerpoint/2010/main" val="5340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great majority of generic types are like our Stack example in that their type parameters have no restrictions: you can create a Stack&lt;Object&gt;,Stack&lt;</a:t>
            </a:r>
            <a:r>
              <a:rPr lang="en-US" altLang="zh-CN" dirty="0" err="1" smtClean="0"/>
              <a:t>int</a:t>
            </a:r>
            <a:r>
              <a:rPr lang="en-US" altLang="zh-CN" dirty="0" smtClean="0"/>
              <a:t>[]&gt;, Stack&lt;List&lt;String&gt;&gt;, or Stack of any other object reference type. Note that you can’t create a Stack of a primitive type: trying to create a Stack&lt;</a:t>
            </a:r>
            <a:r>
              <a:rPr lang="en-US" altLang="zh-CN" dirty="0" err="1" smtClean="0"/>
              <a:t>int</a:t>
            </a:r>
            <a:r>
              <a:rPr lang="en-US" altLang="zh-CN" dirty="0" smtClean="0"/>
              <a:t>&gt; or Stack&lt;double&gt; will result in a compile-time error. This is a fundamental limitation of Java’s generic type system. You can work around this restriction by using boxed primitive types (Item 61).</a:t>
            </a:r>
          </a:p>
          <a:p>
            <a:r>
              <a:rPr lang="en-US" altLang="zh-CN" dirty="0" smtClean="0"/>
              <a:t>There are some generic types that restrict the permissible values of their type parameters. For example, consider </a:t>
            </a:r>
            <a:r>
              <a:rPr lang="en-US" altLang="zh-CN" dirty="0" err="1" smtClean="0"/>
              <a:t>java.util.concurrent</a:t>
            </a:r>
            <a:r>
              <a:rPr lang="en-US" altLang="zh-CN" dirty="0" smtClean="0"/>
              <a:t>. </a:t>
            </a:r>
            <a:r>
              <a:rPr lang="en-US" altLang="zh-CN" dirty="0" err="1" smtClean="0"/>
              <a:t>DelayQueue</a:t>
            </a:r>
            <a:r>
              <a:rPr lang="en-US" altLang="zh-CN" dirty="0" smtClean="0"/>
              <a:t>, whose declaration looks like this:</a:t>
            </a:r>
          </a:p>
          <a:p>
            <a:endParaRPr lang="en-US" altLang="zh-CN" dirty="0" smtClean="0"/>
          </a:p>
          <a:p>
            <a:r>
              <a:rPr lang="en-US" altLang="zh-CN" dirty="0" smtClean="0"/>
              <a:t>class </a:t>
            </a:r>
            <a:r>
              <a:rPr lang="en-US" altLang="zh-CN" dirty="0" err="1" smtClean="0"/>
              <a:t>DelayQueue</a:t>
            </a:r>
            <a:r>
              <a:rPr lang="en-US" altLang="zh-CN" dirty="0" smtClean="0"/>
              <a:t>&lt;E extends Delayed&gt; implements </a:t>
            </a:r>
            <a:r>
              <a:rPr lang="en-US" altLang="zh-CN" dirty="0" err="1" smtClean="0"/>
              <a:t>BlockingQueue</a:t>
            </a:r>
            <a:r>
              <a:rPr lang="en-US" altLang="zh-CN" dirty="0" smtClean="0"/>
              <a:t>&lt;E&gt; The type parameter list (&lt;E extends Delayed&gt;) requires that the actual type parameter E be a subtype of </a:t>
            </a:r>
            <a:r>
              <a:rPr lang="en-US" altLang="zh-CN" dirty="0" err="1" smtClean="0"/>
              <a:t>java.util.concurrent.Delayed</a:t>
            </a:r>
            <a:r>
              <a:rPr lang="en-US" altLang="zh-CN" dirty="0" smtClean="0"/>
              <a:t>. </a:t>
            </a:r>
          </a:p>
          <a:p>
            <a:endParaRPr lang="en-US" altLang="zh-CN" dirty="0" smtClean="0"/>
          </a:p>
          <a:p>
            <a:r>
              <a:rPr lang="en-US" altLang="zh-CN" dirty="0" smtClean="0"/>
              <a:t>This allows the </a:t>
            </a:r>
            <a:r>
              <a:rPr lang="en-US" altLang="zh-CN" dirty="0" err="1" smtClean="0"/>
              <a:t>DelayQueue</a:t>
            </a:r>
            <a:r>
              <a:rPr lang="en-US" altLang="zh-CN" dirty="0" smtClean="0"/>
              <a:t> implementation and its clients to take advantage of Delayed methods on the elements of a </a:t>
            </a:r>
            <a:r>
              <a:rPr lang="en-US" altLang="zh-CN" dirty="0" err="1" smtClean="0"/>
              <a:t>DelayQueue</a:t>
            </a:r>
            <a:r>
              <a:rPr lang="en-US" altLang="zh-CN" dirty="0" smtClean="0"/>
              <a:t>, without the need for explicit casting or the risk of a </a:t>
            </a:r>
            <a:r>
              <a:rPr lang="en-US" altLang="zh-CN" dirty="0" err="1" smtClean="0"/>
              <a:t>ClassCastException</a:t>
            </a:r>
            <a:r>
              <a:rPr lang="en-US" altLang="zh-CN" dirty="0" smtClean="0"/>
              <a:t>. The type parameter E is known as abounded type parameter. Note that the subtype relation is defined so that every type is a subtype of itself [JLS, 4.10], so it is legal to create a </a:t>
            </a:r>
            <a:r>
              <a:rPr lang="en-US" altLang="zh-CN" dirty="0" err="1" smtClean="0"/>
              <a:t>DelayQueue</a:t>
            </a:r>
            <a:r>
              <a:rPr lang="en-US" altLang="zh-CN" dirty="0" smtClean="0"/>
              <a:t>&lt;Delayed&gt;.</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29</a:t>
            </a:fld>
            <a:endParaRPr lang="zh-CN" altLang="en-US"/>
          </a:p>
        </p:txBody>
      </p:sp>
    </p:spTree>
    <p:extLst>
      <p:ext uri="{BB962C8B-B14F-4D97-AF65-F5344CB8AC3E}">
        <p14:creationId xmlns:p14="http://schemas.microsoft.com/office/powerpoint/2010/main" val="231237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2962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531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10082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8496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4519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41325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88977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6893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3672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72291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2019/3/20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382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9E66A-B970-4B60-80D4-08680A5B4F1D}" type="datetimeFigureOut">
              <a:rPr lang="zh-CN" altLang="en-US" smtClean="0"/>
              <a:t>2019/3/20 Wednesday</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4194985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Chapter5  Generics</a:t>
            </a:r>
            <a:endParaRPr lang="zh-CN" altLang="en-US" dirty="0"/>
          </a:p>
        </p:txBody>
      </p:sp>
      <p:sp>
        <p:nvSpPr>
          <p:cNvPr id="3" name="副标题 2"/>
          <p:cNvSpPr>
            <a:spLocks noGrp="1"/>
          </p:cNvSpPr>
          <p:nvPr>
            <p:ph type="subTitle" idx="1"/>
          </p:nvPr>
        </p:nvSpPr>
        <p:spPr/>
        <p:txBody>
          <a:bodyPr/>
          <a:lstStyle/>
          <a:p>
            <a:r>
              <a:rPr lang="en-US" altLang="zh-CN" dirty="0" smtClean="0"/>
              <a:t>Effective java 3 edition</a:t>
            </a:r>
          </a:p>
          <a:p>
            <a:r>
              <a:rPr lang="en-US" altLang="zh-CN" dirty="0" smtClean="0"/>
              <a:t>By zhangweijie940</a:t>
            </a:r>
            <a:endParaRPr lang="zh-CN" altLang="en-US" dirty="0"/>
          </a:p>
        </p:txBody>
      </p:sp>
    </p:spTree>
    <p:extLst>
      <p:ext uri="{BB962C8B-B14F-4D97-AF65-F5344CB8AC3E}">
        <p14:creationId xmlns:p14="http://schemas.microsoft.com/office/powerpoint/2010/main" val="1649435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6876" y="880872"/>
            <a:ext cx="8915400" cy="1533144"/>
          </a:xfrm>
        </p:spPr>
        <p:txBody>
          <a:bodyPr>
            <a:normAutofit/>
          </a:bodyPr>
          <a:lstStyle/>
          <a:p>
            <a:r>
              <a:rPr lang="en-US" altLang="zh-CN" sz="2400" dirty="0"/>
              <a:t>If you eliminate all warnings, you are assured that your code is </a:t>
            </a:r>
            <a:r>
              <a:rPr lang="en-US" altLang="zh-CN" sz="2400" dirty="0" smtClean="0"/>
              <a:t>type </a:t>
            </a:r>
            <a:r>
              <a:rPr lang="en-US" altLang="zh-CN" sz="2400" dirty="0"/>
              <a:t>safe. It means that you won’t get a </a:t>
            </a:r>
            <a:r>
              <a:rPr lang="en-US" altLang="zh-CN" sz="2400" dirty="0" err="1">
                <a:solidFill>
                  <a:schemeClr val="accent1"/>
                </a:solidFill>
              </a:rPr>
              <a:t>ClassCastException</a:t>
            </a:r>
            <a:r>
              <a:rPr lang="en-US" altLang="zh-CN" sz="2400" dirty="0">
                <a:solidFill>
                  <a:schemeClr val="accent1"/>
                </a:solidFill>
              </a:rPr>
              <a:t> </a:t>
            </a:r>
            <a:r>
              <a:rPr lang="en-US" altLang="zh-CN" sz="2400" dirty="0"/>
              <a:t>at runtime, and it increases your confidence that your program will behave as you intended.</a:t>
            </a:r>
            <a:endParaRPr lang="zh-CN" altLang="en-US" sz="2400" dirty="0"/>
          </a:p>
        </p:txBody>
      </p:sp>
      <p:sp>
        <p:nvSpPr>
          <p:cNvPr id="4" name="矩形 3"/>
          <p:cNvSpPr/>
          <p:nvPr/>
        </p:nvSpPr>
        <p:spPr>
          <a:xfrm>
            <a:off x="2426208" y="2883700"/>
            <a:ext cx="8766048" cy="1569660"/>
          </a:xfrm>
          <a:prstGeom prst="rect">
            <a:avLst/>
          </a:prstGeom>
        </p:spPr>
        <p:txBody>
          <a:bodyPr wrap="square">
            <a:spAutoFit/>
          </a:bodyPr>
          <a:lstStyle/>
          <a:p>
            <a:r>
              <a:rPr lang="en-US" altLang="zh-CN" sz="2400" dirty="0" smtClean="0"/>
              <a:t>If you can’t eliminate a warning, but you can prove that the code that provoked the warning is type safe, then (and only then) suppress the warning with an </a:t>
            </a:r>
            <a:r>
              <a:rPr lang="en-US" altLang="zh-CN" sz="2400" dirty="0" smtClean="0">
                <a:solidFill>
                  <a:schemeClr val="accent1"/>
                </a:solidFill>
              </a:rPr>
              <a:t>@</a:t>
            </a:r>
            <a:r>
              <a:rPr lang="en-US" altLang="zh-CN" sz="2400" dirty="0" err="1" smtClean="0">
                <a:solidFill>
                  <a:schemeClr val="accent1"/>
                </a:solidFill>
              </a:rPr>
              <a:t>SuppressWarnings</a:t>
            </a:r>
            <a:r>
              <a:rPr lang="en-US" altLang="zh-CN" sz="2400" dirty="0" smtClean="0">
                <a:solidFill>
                  <a:schemeClr val="accent1"/>
                </a:solidFill>
              </a:rPr>
              <a:t>("unchecked") </a:t>
            </a:r>
            <a:r>
              <a:rPr lang="en-US" altLang="zh-CN" sz="2400" dirty="0" smtClean="0"/>
              <a:t>annotation.</a:t>
            </a:r>
            <a:endParaRPr lang="zh-CN" altLang="en-US" sz="2400" dirty="0"/>
          </a:p>
        </p:txBody>
      </p:sp>
    </p:spTree>
    <p:extLst>
      <p:ext uri="{BB962C8B-B14F-4D97-AF65-F5344CB8AC3E}">
        <p14:creationId xmlns:p14="http://schemas.microsoft.com/office/powerpoint/2010/main" val="138818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813816"/>
            <a:ext cx="8915400" cy="5097406"/>
          </a:xfrm>
        </p:spPr>
        <p:txBody>
          <a:bodyPr>
            <a:normAutofit lnSpcReduction="10000"/>
          </a:bodyPr>
          <a:lstStyle/>
          <a:p>
            <a:r>
              <a:rPr lang="en-US" altLang="zh-CN" dirty="0"/>
              <a:t>The </a:t>
            </a:r>
            <a:r>
              <a:rPr lang="en-US" altLang="zh-CN" dirty="0" err="1"/>
              <a:t>SuppressWarnings</a:t>
            </a:r>
            <a:r>
              <a:rPr lang="en-US" altLang="zh-CN" dirty="0"/>
              <a:t> annotation can be used on any declaration, from an individual local variable declaration to an entire class. Always use the </a:t>
            </a:r>
            <a:r>
              <a:rPr lang="en-US" altLang="zh-CN" dirty="0" err="1"/>
              <a:t>SuppressWarnings</a:t>
            </a:r>
            <a:r>
              <a:rPr lang="en-US" altLang="zh-CN" dirty="0"/>
              <a:t> annotation on the smallest scope possible. Typically this will be a variable declaration or a very short method or constructor. Never use </a:t>
            </a:r>
            <a:r>
              <a:rPr lang="en-US" altLang="zh-CN" dirty="0" err="1"/>
              <a:t>SuppressWarnings</a:t>
            </a:r>
            <a:r>
              <a:rPr lang="en-US" altLang="zh-CN" dirty="0"/>
              <a:t> on an entire class. Doing so could mask critical warnings.</a:t>
            </a:r>
          </a:p>
          <a:p>
            <a:r>
              <a:rPr lang="en-US" altLang="zh-CN" dirty="0" err="1"/>
              <a:t>SuppressWarnings</a:t>
            </a:r>
            <a:r>
              <a:rPr lang="zh-CN" altLang="en-US" dirty="0"/>
              <a:t>注解可以在任意声明上使用，从单独的局部变量到整个类都可以。应该在尽可能小的作用域上使用</a:t>
            </a:r>
            <a:r>
              <a:rPr lang="en-US" altLang="zh-CN" dirty="0" err="1"/>
              <a:t>SuppressWarnings</a:t>
            </a:r>
            <a:r>
              <a:rPr lang="zh-CN" altLang="en-US" dirty="0"/>
              <a:t>注解。它通常是个变量声明或者是一个非常短的方法或者是构造器。永远不要在整个类上使用</a:t>
            </a:r>
            <a:r>
              <a:rPr lang="en-US" altLang="zh-CN" dirty="0" err="1"/>
              <a:t>SuppressWarnings</a:t>
            </a:r>
            <a:r>
              <a:rPr lang="zh-CN" altLang="en-US" dirty="0"/>
              <a:t>注解，这么做会掩盖某些重要的警告。</a:t>
            </a:r>
          </a:p>
          <a:p>
            <a:endParaRPr lang="zh-CN" altLang="en-US" dirty="0"/>
          </a:p>
        </p:txBody>
      </p:sp>
    </p:spTree>
    <p:extLst>
      <p:ext uri="{BB962C8B-B14F-4D97-AF65-F5344CB8AC3E}">
        <p14:creationId xmlns:p14="http://schemas.microsoft.com/office/powerpoint/2010/main" val="359222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84540" y="1104791"/>
            <a:ext cx="6853158"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例如，下面的</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方法，这个方法来自与</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ArrayList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public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FFC66D"/>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Arrays.</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copyOf</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a.getClass())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System.</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arraycopy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a[size] =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null;</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1784540" y="4617456"/>
            <a:ext cx="7121716" cy="1477328"/>
          </a:xfrm>
          <a:prstGeom prst="rect">
            <a:avLst/>
          </a:prstGeom>
        </p:spPr>
        <p:txBody>
          <a:bodyPr wrap="square">
            <a:spAutoFit/>
          </a:bodyPr>
          <a:lstStyle/>
          <a:p>
            <a:r>
              <a:rPr lang="zh-CN" altLang="en-US" dirty="0" smtClean="0"/>
              <a:t> </a:t>
            </a:r>
            <a:r>
              <a:rPr lang="zh-CN" altLang="en-US" dirty="0" smtClean="0">
                <a:solidFill>
                  <a:srgbClr val="7030A0"/>
                </a:solidFill>
              </a:rPr>
              <a:t>ArrayList.java:305: warning: [unchecked] unchecked cast return (T[]) Arrays.copyOf(elements, size, a.getClass());</a:t>
            </a:r>
          </a:p>
          <a:p>
            <a:r>
              <a:rPr lang="zh-CN" altLang="en-US" dirty="0" smtClean="0">
                <a:solidFill>
                  <a:srgbClr val="7030A0"/>
                </a:solidFill>
              </a:rPr>
              <a:t>                                                                     ^</a:t>
            </a:r>
          </a:p>
          <a:p>
            <a:r>
              <a:rPr lang="zh-CN" altLang="en-US" dirty="0" smtClean="0">
                <a:solidFill>
                  <a:srgbClr val="7030A0"/>
                </a:solidFill>
              </a:rPr>
              <a:t>    required: T[]</a:t>
            </a:r>
          </a:p>
          <a:p>
            <a:r>
              <a:rPr lang="zh-CN" altLang="en-US" dirty="0" smtClean="0">
                <a:solidFill>
                  <a:srgbClr val="7030A0"/>
                </a:solidFill>
              </a:rPr>
              <a:t>    found: Object[]</a:t>
            </a:r>
            <a:endParaRPr lang="zh-CN" altLang="en-US" dirty="0">
              <a:solidFill>
                <a:srgbClr val="7030A0"/>
              </a:solidFill>
            </a:endParaRPr>
          </a:p>
        </p:txBody>
      </p:sp>
    </p:spTree>
    <p:extLst>
      <p:ext uri="{BB962C8B-B14F-4D97-AF65-F5344CB8AC3E}">
        <p14:creationId xmlns:p14="http://schemas.microsoft.com/office/powerpoint/2010/main" val="144429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53312" y="247751"/>
            <a:ext cx="10597773"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Adding local variable to reduce scope of @SuppressWarnings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toArray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 size)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This cast is correct because the array we're creating</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 is of the same type as the one passed in, which is T[].</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BBB529"/>
                </a:solidFill>
                <a:effectLst/>
                <a:latin typeface="Arial Unicode MS" panose="020B0604020202020204" pitchFamily="34" charset="-122"/>
                <a:ea typeface="Source Code Pro"/>
              </a:rPr>
              <a:t>@SuppressWarnings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"unchecked"</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 =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Arrays.</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copyOf</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a.getClass())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System.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arraycopy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size)</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a[size] =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null;</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94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28</a:t>
            </a:r>
            <a:r>
              <a:rPr lang="zh-CN" altLang="en-US" b="1" dirty="0"/>
              <a:t>条：列表优先于数组</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a:t>首先，数组是协变的（</a:t>
            </a:r>
            <a:r>
              <a:rPr lang="en-US" altLang="zh-CN" dirty="0"/>
              <a:t>covariant</a:t>
            </a:r>
            <a:r>
              <a:rPr lang="zh-CN" altLang="en-US" dirty="0" smtClean="0"/>
              <a:t>）</a:t>
            </a:r>
            <a:r>
              <a:rPr lang="en-US" altLang="zh-CN" dirty="0" smtClean="0"/>
              <a:t>,</a:t>
            </a:r>
            <a:r>
              <a:rPr lang="zh-CN" altLang="en-US" dirty="0"/>
              <a:t>泛型是有约束的</a:t>
            </a:r>
            <a:endParaRPr lang="en-US" altLang="zh-CN" dirty="0" smtClean="0"/>
          </a:p>
          <a:p>
            <a:endParaRPr lang="zh-CN" altLang="en-US" b="1" dirty="0"/>
          </a:p>
        </p:txBody>
      </p:sp>
      <p:sp>
        <p:nvSpPr>
          <p:cNvPr id="4" name="Rectangle 1"/>
          <p:cNvSpPr>
            <a:spLocks noChangeArrowheads="1"/>
          </p:cNvSpPr>
          <p:nvPr/>
        </p:nvSpPr>
        <p:spPr bwMode="auto">
          <a:xfrm>
            <a:off x="996696" y="2408212"/>
            <a:ext cx="847379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Long[</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ArrayStoreException</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96696" y="3883444"/>
            <a:ext cx="903644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Won't compile!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List&lt;Object&gt;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ArrayList&lt;Long&gt;()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Incompatible types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.add(</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62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数组和泛型的第二个主要区别是，数组是具化</a:t>
            </a:r>
            <a:r>
              <a:rPr lang="zh-CN" altLang="en-US" dirty="0" smtClean="0"/>
              <a:t>的</a:t>
            </a:r>
            <a:r>
              <a:rPr lang="zh-CN" altLang="en-US" dirty="0"/>
              <a:t>，</a:t>
            </a:r>
            <a:r>
              <a:rPr lang="zh-CN" altLang="en-US" dirty="0" smtClean="0"/>
              <a:t>泛</a:t>
            </a:r>
            <a:r>
              <a:rPr lang="zh-CN" altLang="en-US" dirty="0"/>
              <a:t>型则是通过擦除来实现</a:t>
            </a:r>
            <a:r>
              <a:rPr lang="zh-CN" altLang="en-US" dirty="0" smtClean="0"/>
              <a:t>的。</a:t>
            </a:r>
            <a:endParaRPr lang="en-US" altLang="zh-CN" dirty="0" smtClean="0"/>
          </a:p>
          <a:p>
            <a:endParaRPr lang="en-US" altLang="zh-CN" dirty="0"/>
          </a:p>
          <a:p>
            <a:endParaRPr lang="en-US" altLang="zh-CN" dirty="0" smtClean="0"/>
          </a:p>
          <a:p>
            <a:r>
              <a:rPr lang="zh-CN" altLang="en-US" dirty="0"/>
              <a:t>由于这些根本上的区别，数组和泛型无法很好地混合使用。</a:t>
            </a:r>
          </a:p>
        </p:txBody>
      </p:sp>
    </p:spTree>
    <p:extLst>
      <p:ext uri="{BB962C8B-B14F-4D97-AF65-F5344CB8AC3E}">
        <p14:creationId xmlns:p14="http://schemas.microsoft.com/office/powerpoint/2010/main" val="47308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955548" y="855591"/>
            <a:ext cx="1028090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Why generic array creation is illegal - won't compile!</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(1)</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List&lt;Integer&gt;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List.of(</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(2)</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(3)</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(4)</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String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].get(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(5)</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04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267968" y="747463"/>
            <a:ext cx="9137438"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Chooser - a class badly in need of generics!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Chooser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(Collection choices)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[rnd.nextInt(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156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04544" y="1596242"/>
            <a:ext cx="1132714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A first cut at making Chooser generic - won't compile</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6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choose method unchanged</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6033" y="1756512"/>
            <a:ext cx="12728448"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2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error: incompatible types: Object[] cannot be converted to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choiceArray = choices.toArray()</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65761" y="1873241"/>
            <a:ext cx="12508992"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6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warning: [unchecked] unchecked cast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choiceArray =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required: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found: Object[]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425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2"/>
          <p:cNvSpPr>
            <a:spLocks noChangeArrowheads="1"/>
          </p:cNvSpPr>
          <p:nvPr/>
        </p:nvSpPr>
        <p:spPr bwMode="auto">
          <a:xfrm>
            <a:off x="1403916" y="667763"/>
            <a:ext cx="10315644" cy="5509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List-based Chooser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List&lt;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ArrayList&lt;&gt;(choices)</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32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.get(rnd.nextInt(</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55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Background</a:t>
            </a:r>
            <a:endParaRPr lang="zh-CN" altLang="en-US" b="1" dirty="0"/>
          </a:p>
        </p:txBody>
      </p:sp>
      <p:sp>
        <p:nvSpPr>
          <p:cNvPr id="3" name="内容占位符 2"/>
          <p:cNvSpPr>
            <a:spLocks noGrp="1"/>
          </p:cNvSpPr>
          <p:nvPr>
            <p:ph idx="1"/>
          </p:nvPr>
        </p:nvSpPr>
        <p:spPr/>
        <p:txBody>
          <a:bodyPr>
            <a:normAutofit fontScale="85000" lnSpcReduction="20000"/>
          </a:bodyPr>
          <a:lstStyle/>
          <a:p>
            <a:r>
              <a:rPr lang="en-US" altLang="zh-CN" dirty="0" smtClean="0"/>
              <a:t>SINCE Java 5, generics have been a part of the language. Before generics, you had to cast every object you read from a collection. If someone accidentally inserted an object of the wrong type, casts could fail at runtime. With generics, you tell the compiler what types of objects are permitted in each collection. The compiler inserts casts for you automatically and tells you at compile time if you try to insert an object of the wrong type. This results in programs that are both safer and clearer, but these benefits, which are not limited to collections, come at a price. This chapter tells you how to maximize the benefits and minimize the complications.</a:t>
            </a:r>
          </a:p>
          <a:p>
            <a:r>
              <a:rPr lang="zh-CN" altLang="en-US" dirty="0" smtClean="0"/>
              <a:t>从</a:t>
            </a:r>
            <a:r>
              <a:rPr lang="en-US" altLang="zh-CN" dirty="0" smtClean="0"/>
              <a:t>Java 5</a:t>
            </a:r>
            <a:r>
              <a:rPr lang="zh-CN" altLang="en-US" dirty="0" smtClean="0"/>
              <a:t>开始，泛型就已经作为</a:t>
            </a:r>
            <a:r>
              <a:rPr lang="en-US" altLang="zh-CN" dirty="0" smtClean="0"/>
              <a:t>Java</a:t>
            </a:r>
            <a:r>
              <a:rPr lang="zh-CN" altLang="en-US" dirty="0" smtClean="0"/>
              <a:t>语言的一部分了。在泛型之前，对于每个从集合里读出的对象你都必须强转。如果有人不小心插入了一个错误类型的对象，那么在运行时强转会失败。有了泛型，你可以告诉编译器每个集合接受哪种类型的对象。会自动地为你插入的元素进行强转，而且如果你插入了一个错误类型的编译器对象，编译器还会在编译时告诉你。这使得程序不仅安全而且简洁，但这些好处不仅仅限于集合，而且付出了一定的代价。本章将告诉你如何最大化泛型的好处以及如何最小化它的复杂性。</a:t>
            </a:r>
          </a:p>
          <a:p>
            <a:endParaRPr lang="zh-CN" altLang="en-US" dirty="0"/>
          </a:p>
        </p:txBody>
      </p:sp>
    </p:spTree>
    <p:extLst>
      <p:ext uri="{BB962C8B-B14F-4D97-AF65-F5344CB8AC3E}">
        <p14:creationId xmlns:p14="http://schemas.microsoft.com/office/powerpoint/2010/main" val="3565492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29</a:t>
            </a:r>
            <a:r>
              <a:rPr lang="zh-CN" altLang="en-US" b="1" dirty="0"/>
              <a:t>条：优先考虑泛型</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t>It is generally not too difficult to parameterize your declarations and make use of the generic types and methods provided by the JDK. Writing your own generic types is a bit more difficult, but it’s worth the effort to learn how.</a:t>
            </a:r>
          </a:p>
          <a:p>
            <a:r>
              <a:rPr lang="zh-CN" altLang="en-US" dirty="0"/>
              <a:t>通常，参数化你的声明并且利用</a:t>
            </a:r>
            <a:r>
              <a:rPr lang="en-US" altLang="zh-CN" dirty="0"/>
              <a:t>JDK</a:t>
            </a:r>
            <a:r>
              <a:rPr lang="zh-CN" altLang="en-US" dirty="0"/>
              <a:t>提供的泛型类型和方法不会很难。只是编写你自己的泛型类型会难一些，但学会如何编写是值得的。</a:t>
            </a:r>
          </a:p>
          <a:p>
            <a:endParaRPr lang="zh-CN" altLang="en-US" dirty="0"/>
          </a:p>
        </p:txBody>
      </p:sp>
    </p:spTree>
    <p:extLst>
      <p:ext uri="{BB962C8B-B14F-4D97-AF65-F5344CB8AC3E}">
        <p14:creationId xmlns:p14="http://schemas.microsoft.com/office/powerpoint/2010/main" val="2703326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29</a:t>
            </a:r>
            <a:r>
              <a:rPr lang="zh-CN" altLang="en-US" b="1" dirty="0"/>
              <a:t>条：优先考虑泛型</a:t>
            </a:r>
            <a:br>
              <a:rPr lang="zh-CN" altLang="en-US" b="1" dirty="0"/>
            </a:b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975360" y="117693"/>
            <a:ext cx="8622873" cy="67403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Object-based collection - a prime candidate for generics</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boolean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isEmpty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return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ensureCapacity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Arrays.</a:t>
            </a:r>
            <a:r>
              <a:rPr kumimoji="0" lang="zh-CN" altLang="zh-CN" b="0" i="1" u="none" strike="noStrike" cap="none" normalizeH="0" baseline="0" dirty="0" smtClean="0">
                <a:ln>
                  <a:noFill/>
                </a:ln>
                <a:solidFill>
                  <a:srgbClr val="A9B7C6"/>
                </a:solidFill>
                <a:effectLst/>
                <a:latin typeface="Arial Unicode MS" panose="020B0604020202020204" pitchFamily="34" charset="-122"/>
                <a:ea typeface="Source Code Pro"/>
              </a:rPr>
              <a:t>copyOf</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2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9282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377696" y="720864"/>
            <a:ext cx="7398179"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Initial attempt to generify Stack - won't compile!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Stack&lt;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no changes in isEmpty or ensureCapacity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540179" y="5241544"/>
            <a:ext cx="10515600" cy="1325563"/>
          </a:xfrm>
        </p:spPr>
        <p:txBody>
          <a:bodyPr>
            <a:normAutofit fontScale="90000"/>
          </a:bodyPr>
          <a:lstStyle/>
          <a:p>
            <a:r>
              <a:rPr lang="en-US" altLang="zh-CN" dirty="0">
                <a:solidFill>
                  <a:srgbClr val="FF0000"/>
                </a:solidFill>
              </a:rPr>
              <a:t>Stack.java:8: generic array creation</a:t>
            </a:r>
            <a:br>
              <a:rPr lang="en-US" altLang="zh-CN" dirty="0">
                <a:solidFill>
                  <a:srgbClr val="FF0000"/>
                </a:solidFill>
              </a:rPr>
            </a:br>
            <a:r>
              <a:rPr lang="en-US" altLang="zh-CN" dirty="0">
                <a:solidFill>
                  <a:srgbClr val="FF0000"/>
                </a:solidFill>
              </a:rPr>
              <a:t>elements = new E[DEFAULT_INITIAL_CAPACITY];</a:t>
            </a:r>
            <a:br>
              <a:rPr lang="en-US" altLang="zh-CN" dirty="0">
                <a:solidFill>
                  <a:srgbClr val="FF0000"/>
                </a:solidFill>
              </a:rPr>
            </a:b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8563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1"/>
          <p:cNvSpPr>
            <a:spLocks noChangeArrowheads="1"/>
          </p:cNvSpPr>
          <p:nvPr/>
        </p:nvSpPr>
        <p:spPr bwMode="auto">
          <a:xfrm>
            <a:off x="1962912" y="322875"/>
            <a:ext cx="7398179"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Initial attempt to generify Stack - won't compile!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Stack&lt;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lang="zh-CN" altLang="en-US" dirty="0">
                <a:solidFill>
                  <a:srgbClr val="FF0000"/>
                </a:solidFill>
              </a:rPr>
              <a:t>(E[]) new Object[DEFAULT_INITIAL_CAPACITY]</a:t>
            </a:r>
            <a:r>
              <a:rPr lang="zh-CN" altLang="en-US" dirty="0" smtClean="0">
                <a:solidFill>
                  <a:srgbClr val="FF0000"/>
                </a:solidFill>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no changes in isEmpty or ensureCapacity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2264664" y="5265856"/>
            <a:ext cx="8924544" cy="1323439"/>
          </a:xfrm>
          <a:prstGeom prst="rect">
            <a:avLst/>
          </a:prstGeom>
        </p:spPr>
        <p:txBody>
          <a:bodyPr wrap="square">
            <a:spAutoFit/>
          </a:bodyPr>
          <a:lstStyle/>
          <a:p>
            <a:r>
              <a:rPr lang="zh-CN" altLang="en-US" sz="2000" dirty="0">
                <a:solidFill>
                  <a:srgbClr val="FF0000"/>
                </a:solidFill>
              </a:rPr>
              <a:t>Stack.java:8: warning: [unchecked] unchecked cast </a:t>
            </a:r>
          </a:p>
          <a:p>
            <a:r>
              <a:rPr lang="zh-CN" altLang="en-US" sz="2000" dirty="0">
                <a:solidFill>
                  <a:srgbClr val="FF0000"/>
                </a:solidFill>
              </a:rPr>
              <a:t>found: Object[], required: E[]</a:t>
            </a:r>
          </a:p>
          <a:p>
            <a:r>
              <a:rPr lang="zh-CN" altLang="en-US" sz="2000" dirty="0">
                <a:solidFill>
                  <a:srgbClr val="FF0000"/>
                </a:solidFill>
              </a:rPr>
              <a:t>elements = (E[]) new Object[DEFAULT_INITIAL_CAPACITY];</a:t>
            </a:r>
          </a:p>
          <a:p>
            <a:r>
              <a:rPr lang="zh-CN" altLang="en-US" sz="2000" dirty="0">
                <a:solidFill>
                  <a:srgbClr val="FF0000"/>
                </a:solidFill>
              </a:rPr>
              <a:t>^</a:t>
            </a:r>
          </a:p>
        </p:txBody>
      </p:sp>
    </p:spTree>
    <p:extLst>
      <p:ext uri="{BB962C8B-B14F-4D97-AF65-F5344CB8AC3E}">
        <p14:creationId xmlns:p14="http://schemas.microsoft.com/office/powerpoint/2010/main" val="9846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304544" y="1748344"/>
            <a:ext cx="1222802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The elements array will contain only E instances from push(E).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This is sufficient to ensure type safety, but the runtime </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type of the array won't be E[]; it will always be Object[]! </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BBB529"/>
                </a:solidFill>
                <a:effectLst/>
                <a:latin typeface="Arial Unicode MS" panose="020B0604020202020204" pitchFamily="34" charset="-122"/>
                <a:ea typeface="Source Code Pro"/>
              </a:rPr>
              <a:t>@SuppressWarnings</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200" b="0" i="0" u="none" strike="noStrike" cap="none" normalizeH="0" baseline="0" dirty="0" smtClean="0">
                <a:ln>
                  <a:noFill/>
                </a:ln>
                <a:solidFill>
                  <a:srgbClr val="6A8759"/>
                </a:solidFill>
                <a:effectLst/>
                <a:latin typeface="Arial Unicode MS" panose="020B0604020202020204" pitchFamily="34" charset="-122"/>
                <a:ea typeface="Source Code Pro"/>
              </a:rPr>
              <a:t>"unchecked"</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elements = (E[])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Object[DEFAULT_INITIAL_CAPACITY]</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263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second way to eliminate the generic array creation error in Stack is to change the type of the field elements from E[] to Object[]. If you do this, you’ll get a different error:</a:t>
            </a:r>
          </a:p>
          <a:p>
            <a:r>
              <a:rPr lang="zh-CN" altLang="en-US" dirty="0"/>
              <a:t>消除</a:t>
            </a:r>
            <a:r>
              <a:rPr lang="en-US" altLang="zh-CN" dirty="0"/>
              <a:t>Stack</a:t>
            </a:r>
            <a:r>
              <a:rPr lang="zh-CN" altLang="en-US" dirty="0"/>
              <a:t>类的泛型数组创建错误的第二种方法是，将域</a:t>
            </a:r>
            <a:r>
              <a:rPr lang="en-US" altLang="zh-CN" dirty="0"/>
              <a:t>elements</a:t>
            </a:r>
            <a:r>
              <a:rPr lang="zh-CN" altLang="en-US" dirty="0"/>
              <a:t>的元素从</a:t>
            </a:r>
            <a:r>
              <a:rPr lang="en-US" altLang="zh-CN" dirty="0"/>
              <a:t>E[]</a:t>
            </a:r>
            <a:r>
              <a:rPr lang="zh-CN" altLang="en-US" dirty="0"/>
              <a:t>转换成</a:t>
            </a:r>
            <a:r>
              <a:rPr lang="en-US" altLang="zh-CN" dirty="0"/>
              <a:t>Object[]</a:t>
            </a:r>
            <a:r>
              <a:rPr lang="zh-CN" altLang="en-US" dirty="0"/>
              <a:t>。如果你这么做了，那么你将会得到一个不同的错误：</a:t>
            </a:r>
          </a:p>
          <a:p>
            <a:r>
              <a:rPr lang="en-US" altLang="zh-CN" dirty="0"/>
              <a:t>Stack.java:19: incompatible types found: Object, required: E </a:t>
            </a:r>
            <a:r>
              <a:rPr lang="en-US" altLang="zh-CN" dirty="0" err="1"/>
              <a:t>E</a:t>
            </a:r>
            <a:r>
              <a:rPr lang="en-US" altLang="zh-CN" dirty="0"/>
              <a:t> result = elements[--size]; ^ </a:t>
            </a:r>
            <a:endParaRPr lang="zh-CN" altLang="en-US" dirty="0"/>
          </a:p>
          <a:p>
            <a:endParaRPr lang="zh-CN" altLang="en-US" dirty="0"/>
          </a:p>
        </p:txBody>
      </p:sp>
    </p:spTree>
    <p:extLst>
      <p:ext uri="{BB962C8B-B14F-4D97-AF65-F5344CB8AC3E}">
        <p14:creationId xmlns:p14="http://schemas.microsoft.com/office/powerpoint/2010/main" val="2791567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You can change this error into a warning by casting the element retrieved from the array to E, but you will get a warning:</a:t>
            </a:r>
          </a:p>
          <a:p>
            <a:endParaRPr lang="en-US" altLang="zh-CN" dirty="0"/>
          </a:p>
          <a:p>
            <a:r>
              <a:rPr lang="zh-CN" altLang="en-US" dirty="0"/>
              <a:t>通过将取出的元素强转成</a:t>
            </a:r>
            <a:r>
              <a:rPr lang="en-US" altLang="zh-CN" dirty="0"/>
              <a:t>E</a:t>
            </a:r>
            <a:r>
              <a:rPr lang="zh-CN" altLang="en-US" dirty="0"/>
              <a:t>，可以将这个错误变成一条警告：</a:t>
            </a:r>
          </a:p>
          <a:p>
            <a:endParaRPr lang="zh-CN" altLang="en-US" dirty="0"/>
          </a:p>
          <a:p>
            <a:r>
              <a:rPr lang="en-US" altLang="zh-CN" dirty="0"/>
              <a:t>Stack.java:19: warning: [unchecked] unchecked cast </a:t>
            </a:r>
          </a:p>
          <a:p>
            <a:r>
              <a:rPr lang="en-US" altLang="zh-CN" dirty="0"/>
              <a:t>found: Object, required: E</a:t>
            </a:r>
          </a:p>
          <a:p>
            <a:r>
              <a:rPr lang="en-US" altLang="zh-CN" dirty="0"/>
              <a:t>E result = (E) elements[--size]; </a:t>
            </a:r>
            <a:endParaRPr lang="zh-CN" altLang="en-US" dirty="0"/>
          </a:p>
        </p:txBody>
      </p:sp>
    </p:spTree>
    <p:extLst>
      <p:ext uri="{BB962C8B-B14F-4D97-AF65-F5344CB8AC3E}">
        <p14:creationId xmlns:p14="http://schemas.microsoft.com/office/powerpoint/2010/main" val="3743598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 Appropriate suppression of unchecked warning</a:t>
            </a:r>
          </a:p>
          <a:p>
            <a:r>
              <a:rPr lang="en-US" altLang="zh-CN" dirty="0"/>
              <a:t>public E pop() { </a:t>
            </a:r>
          </a:p>
          <a:p>
            <a:r>
              <a:rPr lang="en-US" altLang="zh-CN" dirty="0"/>
              <a:t>    if (size == 0) throw new </a:t>
            </a:r>
            <a:r>
              <a:rPr lang="en-US" altLang="zh-CN" dirty="0" err="1"/>
              <a:t>EmptyStackException</a:t>
            </a:r>
            <a:r>
              <a:rPr lang="en-US" altLang="zh-CN" dirty="0"/>
              <a:t>();</a:t>
            </a:r>
          </a:p>
          <a:p>
            <a:r>
              <a:rPr lang="en-US" altLang="zh-CN" dirty="0"/>
              <a:t>    // push requires elements to be of type E, so cast is correct</a:t>
            </a:r>
          </a:p>
          <a:p>
            <a:r>
              <a:rPr lang="en-US" altLang="zh-CN" dirty="0"/>
              <a:t>    </a:t>
            </a:r>
            <a:r>
              <a:rPr lang="en-US" altLang="zh-CN" dirty="0">
                <a:solidFill>
                  <a:srgbClr val="FF0000"/>
                </a:solidFill>
              </a:rPr>
              <a:t>@</a:t>
            </a:r>
            <a:r>
              <a:rPr lang="en-US" altLang="zh-CN" dirty="0" err="1">
                <a:solidFill>
                  <a:srgbClr val="FF0000"/>
                </a:solidFill>
              </a:rPr>
              <a:t>SuppressWarnings</a:t>
            </a:r>
            <a:r>
              <a:rPr lang="en-US" altLang="zh-CN" dirty="0">
                <a:solidFill>
                  <a:srgbClr val="FF0000"/>
                </a:solidFill>
              </a:rPr>
              <a:t>("unchecked") </a:t>
            </a:r>
          </a:p>
          <a:p>
            <a:r>
              <a:rPr lang="en-US" altLang="zh-CN" dirty="0"/>
              <a:t>    E result = (E) elements[--size];</a:t>
            </a:r>
          </a:p>
          <a:p>
            <a:r>
              <a:rPr lang="en-US" altLang="zh-CN" dirty="0"/>
              <a:t>    elements[size] = null; // Eliminate obsolete reference</a:t>
            </a:r>
          </a:p>
          <a:p>
            <a:r>
              <a:rPr lang="en-US" altLang="zh-CN" dirty="0"/>
              <a:t>    return result; </a:t>
            </a:r>
          </a:p>
          <a:p>
            <a:r>
              <a:rPr lang="en-US" altLang="zh-CN" dirty="0"/>
              <a:t>}</a:t>
            </a:r>
            <a:endParaRPr lang="zh-CN" altLang="en-US" dirty="0"/>
          </a:p>
        </p:txBody>
      </p:sp>
    </p:spTree>
    <p:extLst>
      <p:ext uri="{BB962C8B-B14F-4D97-AF65-F5344CB8AC3E}">
        <p14:creationId xmlns:p14="http://schemas.microsoft.com/office/powerpoint/2010/main" val="2361020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lstStyle/>
          <a:p>
            <a:r>
              <a:rPr lang="en-US" altLang="zh-CN" dirty="0"/>
              <a:t>// Little program to exercise our generic Stack</a:t>
            </a:r>
          </a:p>
          <a:p>
            <a:r>
              <a:rPr lang="en-US" altLang="zh-CN" dirty="0"/>
              <a:t>public static void main(String[] </a:t>
            </a:r>
            <a:r>
              <a:rPr lang="en-US" altLang="zh-CN" dirty="0" err="1"/>
              <a:t>args</a:t>
            </a:r>
            <a:r>
              <a:rPr lang="en-US" altLang="zh-CN" dirty="0"/>
              <a:t>) { </a:t>
            </a:r>
          </a:p>
          <a:p>
            <a:r>
              <a:rPr lang="en-US" altLang="zh-CN" dirty="0"/>
              <a:t>    Stack&lt;String&gt; stack = new Stack&lt;&gt;();</a:t>
            </a:r>
          </a:p>
          <a:p>
            <a:r>
              <a:rPr lang="en-US" altLang="zh-CN" dirty="0"/>
              <a:t>    for (String </a:t>
            </a:r>
            <a:r>
              <a:rPr lang="en-US" altLang="zh-CN" dirty="0" err="1"/>
              <a:t>arg</a:t>
            </a:r>
            <a:r>
              <a:rPr lang="en-US" altLang="zh-CN" dirty="0"/>
              <a:t> : </a:t>
            </a:r>
            <a:r>
              <a:rPr lang="en-US" altLang="zh-CN" dirty="0" err="1"/>
              <a:t>args</a:t>
            </a:r>
            <a:r>
              <a:rPr lang="en-US" altLang="zh-CN" dirty="0"/>
              <a:t>) </a:t>
            </a:r>
            <a:r>
              <a:rPr lang="en-US" altLang="zh-CN" dirty="0" err="1"/>
              <a:t>stack.push</a:t>
            </a:r>
            <a:r>
              <a:rPr lang="en-US" altLang="zh-CN" dirty="0"/>
              <a:t>(</a:t>
            </a:r>
            <a:r>
              <a:rPr lang="en-US" altLang="zh-CN" dirty="0" err="1"/>
              <a:t>arg</a:t>
            </a:r>
            <a:r>
              <a:rPr lang="en-US" altLang="zh-CN" dirty="0"/>
              <a:t>);</a:t>
            </a:r>
          </a:p>
          <a:p>
            <a:r>
              <a:rPr lang="en-US" altLang="zh-CN" dirty="0"/>
              <a:t>    while (!</a:t>
            </a:r>
            <a:r>
              <a:rPr lang="en-US" altLang="zh-CN" dirty="0" err="1"/>
              <a:t>stack.isEmpty</a:t>
            </a:r>
            <a:r>
              <a:rPr lang="en-US" altLang="zh-CN" dirty="0"/>
              <a:t>()) </a:t>
            </a:r>
            <a:r>
              <a:rPr lang="en-US" altLang="zh-CN" dirty="0" err="1"/>
              <a:t>System.out.println</a:t>
            </a:r>
            <a:r>
              <a:rPr lang="en-US" altLang="zh-CN" dirty="0"/>
              <a:t>(</a:t>
            </a:r>
            <a:r>
              <a:rPr lang="en-US" altLang="zh-CN" dirty="0" err="1"/>
              <a:t>stack.pop</a:t>
            </a:r>
            <a:r>
              <a:rPr lang="en-US" altLang="zh-CN" dirty="0"/>
              <a:t>().</a:t>
            </a:r>
            <a:r>
              <a:rPr lang="en-US" altLang="zh-CN" dirty="0" err="1"/>
              <a:t>toUpperCase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562318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限制泛型上限</a:t>
            </a:r>
            <a:endParaRPr lang="zh-CN" altLang="en-US" dirty="0"/>
          </a:p>
        </p:txBody>
      </p:sp>
      <p:sp>
        <p:nvSpPr>
          <p:cNvPr id="3" name="内容占位符 2"/>
          <p:cNvSpPr>
            <a:spLocks noGrp="1"/>
          </p:cNvSpPr>
          <p:nvPr>
            <p:ph idx="1"/>
          </p:nvPr>
        </p:nvSpPr>
        <p:spPr/>
        <p:txBody>
          <a:bodyPr>
            <a:normAutofit/>
          </a:bodyPr>
          <a:lstStyle/>
          <a:p>
            <a:r>
              <a:rPr lang="en-US" altLang="zh-CN" sz="4000" dirty="0"/>
              <a:t>class </a:t>
            </a:r>
            <a:r>
              <a:rPr lang="en-US" altLang="zh-CN" sz="4000" dirty="0" err="1"/>
              <a:t>DelayQueue</a:t>
            </a:r>
            <a:r>
              <a:rPr lang="en-US" altLang="zh-CN" sz="4000" dirty="0"/>
              <a:t>&lt;E extends Delayed&gt; implements </a:t>
            </a:r>
            <a:r>
              <a:rPr lang="en-US" altLang="zh-CN" sz="4000" dirty="0" err="1"/>
              <a:t>BlockingQueue</a:t>
            </a:r>
            <a:r>
              <a:rPr lang="en-US" altLang="zh-CN" sz="4000" dirty="0"/>
              <a:t>&lt;E&gt;</a:t>
            </a:r>
            <a:endParaRPr lang="zh-CN" altLang="en-US" sz="4000" dirty="0"/>
          </a:p>
        </p:txBody>
      </p:sp>
    </p:spTree>
    <p:extLst>
      <p:ext uri="{BB962C8B-B14F-4D97-AF65-F5344CB8AC3E}">
        <p14:creationId xmlns:p14="http://schemas.microsoft.com/office/powerpoint/2010/main" val="3735689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26</a:t>
            </a:r>
            <a:r>
              <a:rPr lang="zh-CN" altLang="en-US" b="1" dirty="0" smtClean="0"/>
              <a:t>条：不要使用原始类型</a:t>
            </a:r>
            <a:endParaRPr lang="zh-CN" altLang="en-US" dirty="0"/>
          </a:p>
        </p:txBody>
      </p:sp>
      <p:sp>
        <p:nvSpPr>
          <p:cNvPr id="3" name="内容占位符 2"/>
          <p:cNvSpPr>
            <a:spLocks noGrp="1"/>
          </p:cNvSpPr>
          <p:nvPr>
            <p:ph idx="1"/>
          </p:nvPr>
        </p:nvSpPr>
        <p:spPr>
          <a:xfrm>
            <a:off x="701040" y="1825625"/>
            <a:ext cx="10515600" cy="2316607"/>
          </a:xfrm>
        </p:spPr>
        <p:txBody>
          <a:bodyPr>
            <a:normAutofit/>
          </a:bodyPr>
          <a:lstStyle/>
          <a:p>
            <a:r>
              <a:rPr lang="en-US" altLang="zh-CN" dirty="0" smtClean="0"/>
              <a:t>Before generics were added to Java, this would have been an exemplary collection declaration. As of Java 9, it is still legal, but far from exemplary:</a:t>
            </a:r>
          </a:p>
          <a:p>
            <a:r>
              <a:rPr lang="zh-CN" altLang="en-US" dirty="0" smtClean="0"/>
              <a:t>在泛型被添加进</a:t>
            </a:r>
            <a:r>
              <a:rPr lang="en-US" altLang="zh-CN" dirty="0" smtClean="0"/>
              <a:t>Java</a:t>
            </a:r>
            <a:r>
              <a:rPr lang="zh-CN" altLang="en-US" dirty="0" smtClean="0"/>
              <a:t>之前，下面的例子是一个标准的集合声明。对于</a:t>
            </a:r>
            <a:r>
              <a:rPr lang="en-US" altLang="zh-CN" dirty="0" smtClean="0"/>
              <a:t>Java 9</a:t>
            </a:r>
            <a:r>
              <a:rPr lang="zh-CN" altLang="en-US" dirty="0" smtClean="0"/>
              <a:t>，这么声明仍然是合法的，但就并不是典型的声明了：</a:t>
            </a:r>
          </a:p>
        </p:txBody>
      </p:sp>
      <p:sp>
        <p:nvSpPr>
          <p:cNvPr id="8" name="Rectangle 5"/>
          <p:cNvSpPr>
            <a:spLocks noChangeArrowheads="1"/>
          </p:cNvSpPr>
          <p:nvPr/>
        </p:nvSpPr>
        <p:spPr bwMode="auto">
          <a:xfrm>
            <a:off x="838200" y="4142232"/>
            <a:ext cx="985113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collection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My stamp collection. Contains only Stamp instances.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Collection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199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30</a:t>
            </a:r>
            <a:r>
              <a:rPr lang="zh-CN" altLang="en-US" b="1" dirty="0"/>
              <a:t>条：优先使用泛型方法</a:t>
            </a:r>
            <a:br>
              <a:rPr lang="zh-CN" altLang="en-US"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Writing generic methods is similar to writing generic types. Consider this deficient method, which returns the union of two sets:</a:t>
            </a:r>
          </a:p>
          <a:p>
            <a:r>
              <a:rPr lang="zh-CN" altLang="en-US" dirty="0"/>
              <a:t>编写泛型方法类似于编写泛型类型。考虑下面这个有缺陷的方法，它返回了两个集合的并集：</a:t>
            </a:r>
          </a:p>
          <a:p>
            <a:r>
              <a:rPr lang="en-US" altLang="zh-CN" dirty="0"/>
              <a:t>// Uses raw types - unacceptable! (Item 26)</a:t>
            </a:r>
          </a:p>
          <a:p>
            <a:r>
              <a:rPr lang="en-US" altLang="zh-CN" dirty="0"/>
              <a:t>public static Set union(Set s1, Set s2) {</a:t>
            </a:r>
          </a:p>
          <a:p>
            <a:r>
              <a:rPr lang="en-US" altLang="zh-CN" dirty="0"/>
              <a:t>    Set result = new </a:t>
            </a:r>
            <a:r>
              <a:rPr lang="en-US" altLang="zh-CN" dirty="0" err="1"/>
              <a:t>HashSet</a:t>
            </a:r>
            <a:r>
              <a:rPr lang="en-US" altLang="zh-CN" dirty="0"/>
              <a:t>(s1);</a:t>
            </a:r>
          </a:p>
          <a:p>
            <a:r>
              <a:rPr lang="en-US" altLang="zh-CN" dirty="0"/>
              <a:t>    </a:t>
            </a:r>
            <a:r>
              <a:rPr lang="en-US" altLang="zh-CN" dirty="0" err="1"/>
              <a:t>result.addAll</a:t>
            </a:r>
            <a:r>
              <a:rPr lang="en-US" altLang="zh-CN" dirty="0"/>
              <a:t>(s2);</a:t>
            </a:r>
          </a:p>
          <a:p>
            <a:r>
              <a:rPr lang="en-US" altLang="zh-CN" dirty="0"/>
              <a:t>    return result;</a:t>
            </a:r>
          </a:p>
          <a:p>
            <a:r>
              <a:rPr lang="en-US" altLang="zh-CN" dirty="0"/>
              <a:t>}</a:t>
            </a:r>
            <a:endParaRPr lang="zh-CN" altLang="en-US" dirty="0"/>
          </a:p>
        </p:txBody>
      </p:sp>
      <p:sp>
        <p:nvSpPr>
          <p:cNvPr id="4" name="矩形 3"/>
          <p:cNvSpPr/>
          <p:nvPr/>
        </p:nvSpPr>
        <p:spPr>
          <a:xfrm>
            <a:off x="7156704" y="3164681"/>
            <a:ext cx="6096000" cy="3693319"/>
          </a:xfrm>
          <a:prstGeom prst="rect">
            <a:avLst/>
          </a:prstGeom>
        </p:spPr>
        <p:txBody>
          <a:bodyPr>
            <a:spAutoFit/>
          </a:bodyPr>
          <a:lstStyle/>
          <a:p>
            <a:r>
              <a:rPr lang="zh-CN" altLang="en-US" dirty="0">
                <a:solidFill>
                  <a:srgbClr val="FF0000"/>
                </a:solidFill>
              </a:rPr>
              <a:t>This method compiles but with two warnings:</a:t>
            </a:r>
          </a:p>
          <a:p>
            <a:endParaRPr lang="zh-CN" altLang="en-US" dirty="0">
              <a:solidFill>
                <a:srgbClr val="FF0000"/>
              </a:solidFill>
            </a:endParaRPr>
          </a:p>
          <a:p>
            <a:r>
              <a:rPr lang="zh-CN" altLang="en-US" dirty="0">
                <a:solidFill>
                  <a:srgbClr val="FF0000"/>
                </a:solidFill>
              </a:rPr>
              <a:t>这个方法可以编译通过，但会出现两条警告：</a:t>
            </a:r>
          </a:p>
          <a:p>
            <a:endParaRPr lang="zh-CN" altLang="en-US" dirty="0">
              <a:solidFill>
                <a:srgbClr val="FF0000"/>
              </a:solidFill>
            </a:endParaRPr>
          </a:p>
          <a:p>
            <a:r>
              <a:rPr lang="zh-CN" altLang="en-US" dirty="0">
                <a:solidFill>
                  <a:srgbClr val="FF0000"/>
                </a:solidFill>
              </a:rPr>
              <a:t>Union.java:5: warning: [unchecked] unchecked call to</a:t>
            </a:r>
          </a:p>
          <a:p>
            <a:r>
              <a:rPr lang="zh-CN" altLang="en-US" dirty="0">
                <a:solidFill>
                  <a:srgbClr val="FF0000"/>
                </a:solidFill>
              </a:rPr>
              <a:t>HashSet(Collection&lt;? extends E&gt;) as a member of raw type</a:t>
            </a:r>
          </a:p>
          <a:p>
            <a:r>
              <a:rPr lang="zh-CN" altLang="en-US" dirty="0">
                <a:solidFill>
                  <a:srgbClr val="FF0000"/>
                </a:solidFill>
              </a:rPr>
              <a:t>HashSet</a:t>
            </a:r>
          </a:p>
          <a:p>
            <a:r>
              <a:rPr lang="zh-CN" altLang="en-US" dirty="0">
                <a:solidFill>
                  <a:srgbClr val="FF0000"/>
                </a:solidFill>
              </a:rPr>
              <a:t>Set result = new HashSet(s1);</a:t>
            </a:r>
          </a:p>
          <a:p>
            <a:r>
              <a:rPr lang="zh-CN" altLang="en-US" dirty="0">
                <a:solidFill>
                  <a:srgbClr val="FF0000"/>
                </a:solidFill>
              </a:rPr>
              <a:t>^</a:t>
            </a:r>
          </a:p>
          <a:p>
            <a:r>
              <a:rPr lang="zh-CN" altLang="en-US" dirty="0">
                <a:solidFill>
                  <a:srgbClr val="FF0000"/>
                </a:solidFill>
              </a:rPr>
              <a:t>Union.java:6: warning: [unchecked] unchecked call to</a:t>
            </a:r>
          </a:p>
          <a:p>
            <a:r>
              <a:rPr lang="zh-CN" altLang="en-US" dirty="0">
                <a:solidFill>
                  <a:srgbClr val="FF0000"/>
                </a:solidFill>
              </a:rPr>
              <a:t>addAll(Collection&lt;? extends E&gt;) as a member of raw type Set</a:t>
            </a:r>
          </a:p>
          <a:p>
            <a:r>
              <a:rPr lang="zh-CN" altLang="en-US" dirty="0">
                <a:solidFill>
                  <a:srgbClr val="FF0000"/>
                </a:solidFill>
              </a:rPr>
              <a:t>result.addAll(s2);</a:t>
            </a:r>
          </a:p>
          <a:p>
            <a:r>
              <a:rPr lang="zh-CN" altLang="en-US" dirty="0">
                <a:solidFill>
                  <a:srgbClr val="FF0000"/>
                </a:solidFill>
              </a:rPr>
              <a:t>^</a:t>
            </a:r>
          </a:p>
        </p:txBody>
      </p:sp>
    </p:spTree>
    <p:extLst>
      <p:ext uri="{BB962C8B-B14F-4D97-AF65-F5344CB8AC3E}">
        <p14:creationId xmlns:p14="http://schemas.microsoft.com/office/powerpoint/2010/main" val="198358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Generic method</a:t>
            </a:r>
          </a:p>
          <a:p>
            <a:r>
              <a:rPr lang="en-US" altLang="zh-CN" dirty="0"/>
              <a:t>public static &lt;E&gt; Set&lt;E&gt; union(Set&lt;E&gt; s1, Set&lt;E&gt; s2) {</a:t>
            </a:r>
          </a:p>
          <a:p>
            <a:r>
              <a:rPr lang="en-US" altLang="zh-CN" dirty="0"/>
              <a:t>    Set&lt;E&gt; result = new </a:t>
            </a:r>
            <a:r>
              <a:rPr lang="en-US" altLang="zh-CN" dirty="0" err="1"/>
              <a:t>HashSet</a:t>
            </a:r>
            <a:r>
              <a:rPr lang="en-US" altLang="zh-CN" dirty="0"/>
              <a:t>&lt;&gt;(s1);</a:t>
            </a:r>
          </a:p>
          <a:p>
            <a:r>
              <a:rPr lang="en-US" altLang="zh-CN" dirty="0"/>
              <a:t>    </a:t>
            </a:r>
            <a:r>
              <a:rPr lang="en-US" altLang="zh-CN" dirty="0" err="1"/>
              <a:t>result.addAll</a:t>
            </a:r>
            <a:r>
              <a:rPr lang="en-US" altLang="zh-CN" dirty="0"/>
              <a:t>(s2);</a:t>
            </a:r>
          </a:p>
          <a:p>
            <a:r>
              <a:rPr lang="en-US" altLang="zh-CN" dirty="0"/>
              <a:t>    return result;</a:t>
            </a:r>
          </a:p>
          <a:p>
            <a:r>
              <a:rPr lang="en-US" altLang="zh-CN" dirty="0"/>
              <a:t>}</a:t>
            </a:r>
            <a:endParaRPr lang="zh-CN" altLang="en-US" dirty="0"/>
          </a:p>
        </p:txBody>
      </p:sp>
      <p:sp>
        <p:nvSpPr>
          <p:cNvPr id="5" name="Rectangle 2"/>
          <p:cNvSpPr>
            <a:spLocks noChangeArrowheads="1"/>
          </p:cNvSpPr>
          <p:nvPr/>
        </p:nvSpPr>
        <p:spPr bwMode="auto">
          <a:xfrm>
            <a:off x="4194048" y="3319481"/>
            <a:ext cx="9054082"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Simple program to exercise generic method</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static void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main</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(String[] args)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Set&lt;String&gt; guys = Set.of(</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"Tom"</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"Dick"</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"Harry"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Set&lt;String&gt; stooges = Set.of(</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"Larry"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"Moe"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"Curly"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Set&lt;String&gt; aflCio = union(guys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stooges)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System.</a:t>
            </a:r>
            <a:r>
              <a:rPr kumimoji="0" lang="zh-CN" altLang="zh-CN" sz="2800" b="0" i="1" u="none" strike="noStrike" cap="none" normalizeH="0" baseline="0" dirty="0" smtClean="0">
                <a:ln>
                  <a:noFill/>
                </a:ln>
                <a:solidFill>
                  <a:srgbClr val="9876AA"/>
                </a:solidFill>
                <a:effectLst/>
                <a:latin typeface="Arial Unicode MS" panose="020B0604020202020204" pitchFamily="34" charset="-122"/>
                <a:ea typeface="Source Code Pro"/>
              </a:rPr>
              <a:t>out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.println(aflCio)</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8215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第</a:t>
            </a:r>
            <a:r>
              <a:rPr lang="en-US" altLang="zh-CN" b="1" dirty="0"/>
              <a:t>31</a:t>
            </a:r>
            <a:r>
              <a:rPr lang="zh-CN" altLang="en-US" b="1" dirty="0"/>
              <a:t>条：使用有限制通配符来增加</a:t>
            </a:r>
            <a:r>
              <a:rPr lang="en-US" altLang="zh-CN" b="1" dirty="0"/>
              <a:t>API</a:t>
            </a:r>
            <a:r>
              <a:rPr lang="zh-CN" altLang="en-US" b="1" dirty="0"/>
              <a:t>的灵活性</a:t>
            </a:r>
            <a:br>
              <a:rPr lang="zh-CN" altLang="en-US" b="1" dirty="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As noted in Item 28, parameterized types are invariant. In other words, for any two distinct types Type1 and Type2, List&lt;Type1&gt; is neither a subtype nor a </a:t>
            </a:r>
            <a:r>
              <a:rPr lang="en-US" altLang="zh-CN" dirty="0" err="1"/>
              <a:t>supertype</a:t>
            </a:r>
            <a:r>
              <a:rPr lang="en-US" altLang="zh-CN" dirty="0"/>
              <a:t> of List&lt;Type2&gt;. Although it is counterintuitive that List&lt;String&gt; is not a subtype of List&lt;Object&gt;, it really does make sense. You can put any object into a List&lt;Object&gt;, but you can put only strings into a List&lt;String&gt;. Since a List&lt;String&gt; can’t do everything a List&lt;Object&gt; can, it isn’t a subtype (by the </a:t>
            </a:r>
            <a:r>
              <a:rPr lang="en-US" altLang="zh-CN" dirty="0" err="1"/>
              <a:t>Liskov</a:t>
            </a:r>
            <a:r>
              <a:rPr lang="en-US" altLang="zh-CN" dirty="0"/>
              <a:t> substitution principal, Item 10).</a:t>
            </a:r>
          </a:p>
          <a:p>
            <a:r>
              <a:rPr lang="zh-CN" altLang="en-US" dirty="0"/>
              <a:t>就像条目</a:t>
            </a:r>
            <a:r>
              <a:rPr lang="en-US" altLang="zh-CN" dirty="0"/>
              <a:t>28</a:t>
            </a:r>
            <a:r>
              <a:rPr lang="zh-CN" altLang="en-US" dirty="0"/>
              <a:t>里提到的，参数化类型是受约束的。换句话说，对于任意两个不同的类型</a:t>
            </a:r>
            <a:r>
              <a:rPr lang="en-US" altLang="zh-CN" dirty="0"/>
              <a:t>Type1</a:t>
            </a:r>
            <a:r>
              <a:rPr lang="zh-CN" altLang="en-US" dirty="0"/>
              <a:t>和</a:t>
            </a:r>
            <a:r>
              <a:rPr lang="en-US" altLang="zh-CN" dirty="0"/>
              <a:t>Type2</a:t>
            </a:r>
            <a:r>
              <a:rPr lang="zh-CN" altLang="en-US" dirty="0"/>
              <a:t>，</a:t>
            </a:r>
            <a:r>
              <a:rPr lang="en-US" altLang="zh-CN" dirty="0"/>
              <a:t>List&lt;Type1&gt;</a:t>
            </a:r>
            <a:r>
              <a:rPr lang="zh-CN" altLang="en-US" dirty="0"/>
              <a:t>既不是</a:t>
            </a:r>
            <a:r>
              <a:rPr lang="en-US" altLang="zh-CN" dirty="0"/>
              <a:t>List&lt;Type2&gt;</a:t>
            </a:r>
            <a:r>
              <a:rPr lang="zh-CN" altLang="en-US" dirty="0"/>
              <a:t>的子类型也不是</a:t>
            </a:r>
            <a:r>
              <a:rPr lang="en-US" altLang="zh-CN" dirty="0"/>
              <a:t>List&lt;Type2&gt;</a:t>
            </a:r>
            <a:r>
              <a:rPr lang="zh-CN" altLang="en-US" dirty="0"/>
              <a:t>的父类型。</a:t>
            </a:r>
            <a:r>
              <a:rPr lang="en-US" altLang="zh-CN" dirty="0"/>
              <a:t>List&lt;String&gt;</a:t>
            </a:r>
            <a:r>
              <a:rPr lang="zh-CN" altLang="en-US" dirty="0"/>
              <a:t>不是</a:t>
            </a:r>
            <a:r>
              <a:rPr lang="en-US" altLang="zh-CN" dirty="0"/>
              <a:t>List&lt;Object&gt;</a:t>
            </a:r>
            <a:r>
              <a:rPr lang="zh-CN" altLang="en-US" dirty="0"/>
              <a:t>的子类型，虽然这看起来有点违反直觉，但这的确是有道理的。你可以将任意对象放入</a:t>
            </a:r>
            <a:r>
              <a:rPr lang="en-US" altLang="zh-CN" dirty="0"/>
              <a:t>List&lt;Object&gt;</a:t>
            </a:r>
            <a:r>
              <a:rPr lang="zh-CN" altLang="en-US" dirty="0"/>
              <a:t>，但你只能将字符串放入</a:t>
            </a:r>
            <a:r>
              <a:rPr lang="en-US" altLang="zh-CN" dirty="0"/>
              <a:t>List&lt;String&gt;</a:t>
            </a:r>
            <a:r>
              <a:rPr lang="zh-CN" altLang="en-US" dirty="0"/>
              <a:t>。由于</a:t>
            </a:r>
            <a:r>
              <a:rPr lang="en-US" altLang="zh-CN" dirty="0"/>
              <a:t>List&lt;String&gt;</a:t>
            </a:r>
            <a:r>
              <a:rPr lang="zh-CN" altLang="en-US" dirty="0"/>
              <a:t>并不具备</a:t>
            </a:r>
            <a:r>
              <a:rPr lang="en-US" altLang="zh-CN" dirty="0"/>
              <a:t>List&lt;Object&gt;</a:t>
            </a:r>
            <a:r>
              <a:rPr lang="zh-CN" altLang="en-US" dirty="0"/>
              <a:t>的每一项功能，所以它并不是</a:t>
            </a:r>
            <a:r>
              <a:rPr lang="en-US" altLang="zh-CN" dirty="0"/>
              <a:t>List&lt;String&gt;</a:t>
            </a:r>
            <a:r>
              <a:rPr lang="zh-CN" altLang="en-US" dirty="0"/>
              <a:t>并不是</a:t>
            </a:r>
            <a:r>
              <a:rPr lang="en-US" altLang="zh-CN" dirty="0"/>
              <a:t>List&lt;Object&gt;</a:t>
            </a:r>
            <a:r>
              <a:rPr lang="zh-CN" altLang="en-US" dirty="0"/>
              <a:t>的子类型（条目 </a:t>
            </a:r>
            <a:r>
              <a:rPr lang="en-US" altLang="zh-CN" dirty="0"/>
              <a:t>10 </a:t>
            </a:r>
            <a:r>
              <a:rPr lang="zh-CN" altLang="en-US" dirty="0"/>
              <a:t>中的里氏替代原则）。</a:t>
            </a:r>
          </a:p>
          <a:p>
            <a:endParaRPr lang="zh-CN" altLang="en-US" dirty="0"/>
          </a:p>
        </p:txBody>
      </p:sp>
    </p:spTree>
    <p:extLst>
      <p:ext uri="{BB962C8B-B14F-4D97-AF65-F5344CB8AC3E}">
        <p14:creationId xmlns:p14="http://schemas.microsoft.com/office/powerpoint/2010/main" val="4292852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Sometimes you need more flexibility than invariant typing can provide. Consider the Stack class from Item 29. To refresh your memory, here is its public API:</a:t>
            </a:r>
          </a:p>
          <a:p>
            <a:endParaRPr lang="en-US" altLang="zh-CN" dirty="0"/>
          </a:p>
          <a:p>
            <a:r>
              <a:rPr lang="zh-CN" altLang="en-US" dirty="0"/>
              <a:t>有时，不可变类型不足以为我们提供足够的灵活性。考虑条目</a:t>
            </a:r>
            <a:r>
              <a:rPr lang="en-US" altLang="zh-CN" dirty="0"/>
              <a:t>29</a:t>
            </a:r>
            <a:r>
              <a:rPr lang="zh-CN" altLang="en-US" dirty="0"/>
              <a:t>的</a:t>
            </a:r>
            <a:r>
              <a:rPr lang="en-US" altLang="zh-CN" dirty="0"/>
              <a:t>Stack</a:t>
            </a:r>
            <a:r>
              <a:rPr lang="zh-CN" altLang="en-US" dirty="0"/>
              <a:t>类。我们来回忆一下，下面是它的公共</a:t>
            </a:r>
            <a:r>
              <a:rPr lang="en-US" altLang="zh-CN" dirty="0"/>
              <a:t>API</a:t>
            </a:r>
            <a:r>
              <a:rPr lang="zh-CN" altLang="en-US" dirty="0"/>
              <a:t>：</a:t>
            </a:r>
          </a:p>
          <a:p>
            <a:endParaRPr lang="zh-CN" altLang="en-US" dirty="0"/>
          </a:p>
          <a:p>
            <a:r>
              <a:rPr lang="en-US" altLang="zh-CN" dirty="0"/>
              <a:t>public class Stack&lt;E&gt; {</a:t>
            </a:r>
          </a:p>
          <a:p>
            <a:r>
              <a:rPr lang="en-US" altLang="zh-CN" dirty="0"/>
              <a:t>    public Stack();</a:t>
            </a:r>
          </a:p>
          <a:p>
            <a:r>
              <a:rPr lang="en-US" altLang="zh-CN" dirty="0"/>
              <a:t>    public void push(E e);</a:t>
            </a:r>
          </a:p>
          <a:p>
            <a:r>
              <a:rPr lang="en-US" altLang="zh-CN" dirty="0"/>
              <a:t>    public E pop();</a:t>
            </a:r>
          </a:p>
          <a:p>
            <a:r>
              <a:rPr lang="en-US" altLang="zh-CN" dirty="0"/>
              <a:t>    public </a:t>
            </a:r>
            <a:r>
              <a:rPr lang="en-US" altLang="zh-CN" dirty="0" err="1"/>
              <a:t>boolean</a:t>
            </a:r>
            <a:r>
              <a:rPr lang="en-US" altLang="zh-CN" dirty="0"/>
              <a:t> </a:t>
            </a:r>
            <a:r>
              <a:rPr lang="en-US" altLang="zh-CN" dirty="0" err="1"/>
              <a:t>isEmpty</a:t>
            </a:r>
            <a:r>
              <a:rPr lang="en-US" altLang="zh-CN" dirty="0"/>
              <a:t>();</a:t>
            </a:r>
          </a:p>
          <a:p>
            <a:r>
              <a:rPr lang="en-US" altLang="zh-CN" dirty="0"/>
              <a:t>}</a:t>
            </a:r>
          </a:p>
          <a:p>
            <a:endParaRPr lang="zh-CN" altLang="en-US" dirty="0"/>
          </a:p>
        </p:txBody>
      </p:sp>
    </p:spTree>
    <p:extLst>
      <p:ext uri="{BB962C8B-B14F-4D97-AF65-F5344CB8AC3E}">
        <p14:creationId xmlns:p14="http://schemas.microsoft.com/office/powerpoint/2010/main" val="1053459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Suppose we want to add a method that takes a sequence of elements and pushes them all onto the stack. Here’s a first attempt:</a:t>
            </a:r>
          </a:p>
          <a:p>
            <a:endParaRPr lang="en-US" altLang="zh-CN" dirty="0"/>
          </a:p>
          <a:p>
            <a:r>
              <a:rPr lang="zh-CN" altLang="en-US" dirty="0"/>
              <a:t>假设我们需要添加一个方法，这个方法接受一系列元素并将这些元素推入栈顶。以下是第一个尝试：</a:t>
            </a:r>
          </a:p>
          <a:p>
            <a:endParaRPr lang="zh-CN" altLang="en-US" dirty="0"/>
          </a:p>
          <a:p>
            <a:r>
              <a:rPr lang="en-US" altLang="zh-CN" dirty="0"/>
              <a:t>// </a:t>
            </a:r>
            <a:r>
              <a:rPr lang="en-US" altLang="zh-CN" dirty="0" err="1"/>
              <a:t>pushAll</a:t>
            </a:r>
            <a:r>
              <a:rPr lang="en-US" altLang="zh-CN" dirty="0"/>
              <a:t> method without wildcard type - deficient!</a:t>
            </a:r>
          </a:p>
          <a:p>
            <a:r>
              <a:rPr lang="en-US" altLang="zh-CN" dirty="0"/>
              <a:t>public void </a:t>
            </a:r>
            <a:r>
              <a:rPr lang="en-US" altLang="zh-CN" dirty="0" err="1"/>
              <a:t>pushAll</a:t>
            </a:r>
            <a:r>
              <a:rPr lang="en-US" altLang="zh-CN" dirty="0"/>
              <a:t>(</a:t>
            </a:r>
            <a:r>
              <a:rPr lang="en-US" altLang="zh-CN" dirty="0" err="1"/>
              <a:t>Iterable</a:t>
            </a:r>
            <a:r>
              <a:rPr lang="en-US" altLang="zh-CN" dirty="0"/>
              <a:t>&lt;E&gt; </a:t>
            </a:r>
            <a:r>
              <a:rPr lang="en-US" altLang="zh-CN" dirty="0" err="1"/>
              <a:t>src</a:t>
            </a:r>
            <a:r>
              <a:rPr lang="en-US" altLang="zh-CN" dirty="0"/>
              <a:t>) {</a:t>
            </a:r>
          </a:p>
          <a:p>
            <a:r>
              <a:rPr lang="en-US" altLang="zh-CN" dirty="0"/>
              <a:t>    for (E </a:t>
            </a:r>
            <a:r>
              <a:rPr lang="en-US" altLang="zh-CN" dirty="0" err="1"/>
              <a:t>e</a:t>
            </a:r>
            <a:r>
              <a:rPr lang="en-US" altLang="zh-CN" dirty="0"/>
              <a:t> : </a:t>
            </a:r>
            <a:r>
              <a:rPr lang="en-US" altLang="zh-CN" dirty="0" err="1"/>
              <a:t>src</a:t>
            </a:r>
            <a:r>
              <a:rPr lang="en-US" altLang="zh-CN" dirty="0"/>
              <a:t>)</a:t>
            </a:r>
          </a:p>
          <a:p>
            <a:r>
              <a:rPr lang="en-US" altLang="zh-CN" dirty="0"/>
              <a:t>        push(e);</a:t>
            </a:r>
          </a:p>
          <a:p>
            <a:r>
              <a:rPr lang="en-US" altLang="zh-CN" dirty="0" smtClean="0"/>
              <a:t>}</a:t>
            </a:r>
          </a:p>
          <a:p>
            <a:endParaRPr lang="zh-CN" altLang="en-US" dirty="0"/>
          </a:p>
        </p:txBody>
      </p:sp>
    </p:spTree>
    <p:extLst>
      <p:ext uri="{BB962C8B-B14F-4D97-AF65-F5344CB8AC3E}">
        <p14:creationId xmlns:p14="http://schemas.microsoft.com/office/powerpoint/2010/main" val="2831315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这个方法编译时不会有任何问题，但它并不完全满足我们的需求。如果</a:t>
            </a:r>
            <a:r>
              <a:rPr lang="en-US" altLang="zh-CN" dirty="0" err="1"/>
              <a:t>src</a:t>
            </a:r>
            <a:r>
              <a:rPr lang="zh-CN" altLang="en-US" dirty="0"/>
              <a:t>的元素类型与栈的元素类型相匹配，这个方法就能正确运行。但假设你有一个</a:t>
            </a:r>
            <a:r>
              <a:rPr lang="en-US" altLang="zh-CN" dirty="0"/>
              <a:t>Stack&lt;Number&gt;</a:t>
            </a:r>
            <a:r>
              <a:rPr lang="zh-CN" altLang="en-US" dirty="0"/>
              <a:t>并且调用了</a:t>
            </a:r>
            <a:r>
              <a:rPr lang="en-US" altLang="zh-CN" dirty="0"/>
              <a:t>push(</a:t>
            </a:r>
            <a:r>
              <a:rPr lang="en-US" altLang="zh-CN" dirty="0" err="1"/>
              <a:t>intVal</a:t>
            </a:r>
            <a:r>
              <a:rPr lang="en-US" altLang="zh-CN" dirty="0"/>
              <a:t>)</a:t>
            </a:r>
            <a:r>
              <a:rPr lang="zh-CN" altLang="en-US" dirty="0"/>
              <a:t>，</a:t>
            </a:r>
            <a:r>
              <a:rPr lang="en-US" altLang="zh-CN" dirty="0" err="1"/>
              <a:t>intVal</a:t>
            </a:r>
            <a:r>
              <a:rPr lang="zh-CN" altLang="en-US" dirty="0"/>
              <a:t>是</a:t>
            </a:r>
            <a:r>
              <a:rPr lang="en-US" altLang="zh-CN" dirty="0"/>
              <a:t>Integer</a:t>
            </a:r>
            <a:r>
              <a:rPr lang="zh-CN" altLang="en-US" dirty="0"/>
              <a:t>类型。这也应该能运行，因为</a:t>
            </a:r>
            <a:r>
              <a:rPr lang="en-US" altLang="zh-CN" dirty="0"/>
              <a:t>Integer</a:t>
            </a:r>
            <a:r>
              <a:rPr lang="zh-CN" altLang="en-US" dirty="0"/>
              <a:t>是</a:t>
            </a:r>
            <a:r>
              <a:rPr lang="en-US" altLang="zh-CN" dirty="0"/>
              <a:t>Number</a:t>
            </a:r>
            <a:r>
              <a:rPr lang="zh-CN" altLang="en-US" dirty="0"/>
              <a:t>的子类型。所以从逻辑上看，这么做也应该是可行的</a:t>
            </a:r>
            <a:r>
              <a:rPr lang="zh-CN" altLang="en-US" dirty="0" smtClean="0"/>
              <a:t>：</a:t>
            </a:r>
            <a:endParaRPr lang="en-US" altLang="zh-CN" b="1" dirty="0"/>
          </a:p>
          <a:p>
            <a:r>
              <a:rPr lang="en-US" altLang="zh-CN" dirty="0"/>
              <a:t>Stack&lt;Number&gt; </a:t>
            </a:r>
            <a:r>
              <a:rPr lang="en-US" altLang="zh-CN" dirty="0" err="1"/>
              <a:t>numberStack</a:t>
            </a:r>
            <a:r>
              <a:rPr lang="en-US" altLang="zh-CN" dirty="0"/>
              <a:t> = new Stack&lt;&gt;();</a:t>
            </a:r>
          </a:p>
          <a:p>
            <a:r>
              <a:rPr lang="en-US" altLang="zh-CN" dirty="0" err="1"/>
              <a:t>Iterable</a:t>
            </a:r>
            <a:r>
              <a:rPr lang="en-US" altLang="zh-CN" dirty="0"/>
              <a:t>&lt;Integer&gt; integers = ... ;</a:t>
            </a:r>
          </a:p>
          <a:p>
            <a:r>
              <a:rPr lang="en-US" altLang="zh-CN" dirty="0" err="1"/>
              <a:t>numberStack.pushAll</a:t>
            </a:r>
            <a:r>
              <a:rPr lang="en-US" altLang="zh-CN" dirty="0"/>
              <a:t>(integers);</a:t>
            </a:r>
          </a:p>
          <a:p>
            <a:endParaRPr lang="zh-CN" altLang="en-US" dirty="0"/>
          </a:p>
        </p:txBody>
      </p:sp>
      <p:sp>
        <p:nvSpPr>
          <p:cNvPr id="5" name="矩形 4"/>
          <p:cNvSpPr/>
          <p:nvPr/>
        </p:nvSpPr>
        <p:spPr>
          <a:xfrm>
            <a:off x="6595872" y="4291876"/>
            <a:ext cx="6096000" cy="2677656"/>
          </a:xfrm>
          <a:prstGeom prst="rect">
            <a:avLst/>
          </a:prstGeom>
        </p:spPr>
        <p:txBody>
          <a:bodyPr>
            <a:spAutoFit/>
          </a:bodyPr>
          <a:lstStyle/>
          <a:p>
            <a:r>
              <a:rPr lang="zh-CN" altLang="en-US" sz="2800" dirty="0">
                <a:solidFill>
                  <a:srgbClr val="FF0000"/>
                </a:solidFill>
              </a:rPr>
              <a:t>StackTest.java:7: error: incompatible types: Iterable&lt;Integer&gt;</a:t>
            </a:r>
          </a:p>
          <a:p>
            <a:r>
              <a:rPr lang="zh-CN" altLang="en-US" sz="2800" dirty="0">
                <a:solidFill>
                  <a:srgbClr val="FF0000"/>
                </a:solidFill>
              </a:rPr>
              <a:t>cannot be converted to Iterable&lt;Number&gt;</a:t>
            </a:r>
          </a:p>
          <a:p>
            <a:r>
              <a:rPr lang="zh-CN" altLang="en-US" sz="2800" dirty="0">
                <a:solidFill>
                  <a:srgbClr val="FF0000"/>
                </a:solidFill>
              </a:rPr>
              <a:t>numberStack.pushAll(integers);</a:t>
            </a:r>
          </a:p>
          <a:p>
            <a:r>
              <a:rPr lang="zh-CN" altLang="en-US" sz="2800" dirty="0">
                <a:solidFill>
                  <a:srgbClr val="FF0000"/>
                </a:solidFill>
              </a:rPr>
              <a:t>^</a:t>
            </a:r>
          </a:p>
        </p:txBody>
      </p:sp>
      <p:sp>
        <p:nvSpPr>
          <p:cNvPr id="6" name="矩形 5"/>
          <p:cNvSpPr/>
          <p:nvPr/>
        </p:nvSpPr>
        <p:spPr>
          <a:xfrm>
            <a:off x="717804" y="5438299"/>
            <a:ext cx="6096000" cy="1477328"/>
          </a:xfrm>
          <a:prstGeom prst="rect">
            <a:avLst/>
          </a:prstGeom>
        </p:spPr>
        <p:txBody>
          <a:bodyPr>
            <a:spAutoFit/>
          </a:bodyPr>
          <a:lstStyle/>
          <a:p>
            <a:r>
              <a:rPr lang="zh-CN" altLang="en-US" dirty="0"/>
              <a:t>// Wildcard type for a parameter that serves as an E producer</a:t>
            </a:r>
          </a:p>
          <a:p>
            <a:r>
              <a:rPr lang="zh-CN" altLang="en-US" dirty="0"/>
              <a:t>public void pushAll(Iterable&lt;? extends E&gt; src) {</a:t>
            </a:r>
          </a:p>
          <a:p>
            <a:r>
              <a:rPr lang="zh-CN" altLang="en-US" dirty="0"/>
              <a:t>    for (E e : src)</a:t>
            </a:r>
          </a:p>
          <a:p>
            <a:r>
              <a:rPr lang="zh-CN" altLang="en-US" dirty="0"/>
              <a:t>        push(e);</a:t>
            </a:r>
          </a:p>
          <a:p>
            <a:r>
              <a:rPr lang="zh-CN" altLang="en-US" dirty="0"/>
              <a:t>}</a:t>
            </a:r>
          </a:p>
        </p:txBody>
      </p:sp>
    </p:spTree>
    <p:extLst>
      <p:ext uri="{BB962C8B-B14F-4D97-AF65-F5344CB8AC3E}">
        <p14:creationId xmlns:p14="http://schemas.microsoft.com/office/powerpoint/2010/main" val="70512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a:t>
            </a:r>
            <a:r>
              <a:rPr lang="en-US" altLang="zh-CN" dirty="0" err="1" smtClean="0"/>
              <a:t>popAll</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err="1"/>
              <a:t>popAll</a:t>
            </a:r>
            <a:r>
              <a:rPr lang="en-US" altLang="zh-CN" dirty="0"/>
              <a:t> method without wildcard type - deficient!</a:t>
            </a:r>
          </a:p>
          <a:p>
            <a:r>
              <a:rPr lang="en-US" altLang="zh-CN" dirty="0"/>
              <a:t>public void </a:t>
            </a:r>
            <a:r>
              <a:rPr lang="en-US" altLang="zh-CN" dirty="0" err="1"/>
              <a:t>popAll</a:t>
            </a:r>
            <a:r>
              <a:rPr lang="en-US" altLang="zh-CN" dirty="0"/>
              <a:t>(Collection&lt;E&gt; </a:t>
            </a:r>
            <a:r>
              <a:rPr lang="en-US" altLang="zh-CN" dirty="0" err="1"/>
              <a:t>dst</a:t>
            </a:r>
            <a:r>
              <a:rPr lang="en-US" altLang="zh-CN" dirty="0"/>
              <a:t>) { </a:t>
            </a:r>
          </a:p>
          <a:p>
            <a:r>
              <a:rPr lang="en-US" altLang="zh-CN" dirty="0"/>
              <a:t>    while (!</a:t>
            </a:r>
            <a:r>
              <a:rPr lang="en-US" altLang="zh-CN" dirty="0" err="1"/>
              <a:t>isEmpty</a:t>
            </a:r>
            <a:r>
              <a:rPr lang="en-US" altLang="zh-CN" dirty="0"/>
              <a:t>())</a:t>
            </a:r>
          </a:p>
          <a:p>
            <a:r>
              <a:rPr lang="en-US" altLang="zh-CN" dirty="0"/>
              <a:t>        </a:t>
            </a:r>
            <a:r>
              <a:rPr lang="en-US" altLang="zh-CN" dirty="0" err="1"/>
              <a:t>dst.add</a:t>
            </a:r>
            <a:r>
              <a:rPr lang="en-US" altLang="zh-CN" dirty="0"/>
              <a:t>(pop()); </a:t>
            </a:r>
          </a:p>
          <a:p>
            <a:r>
              <a:rPr lang="en-US" altLang="zh-CN" dirty="0" smtClean="0"/>
              <a:t>}</a:t>
            </a:r>
          </a:p>
        </p:txBody>
      </p:sp>
      <p:sp>
        <p:nvSpPr>
          <p:cNvPr id="5" name="矩形 4"/>
          <p:cNvSpPr/>
          <p:nvPr/>
        </p:nvSpPr>
        <p:spPr>
          <a:xfrm>
            <a:off x="5803392" y="4695980"/>
            <a:ext cx="6096000" cy="2308324"/>
          </a:xfrm>
          <a:prstGeom prst="rect">
            <a:avLst/>
          </a:prstGeom>
        </p:spPr>
        <p:txBody>
          <a:bodyPr>
            <a:spAutoFit/>
          </a:bodyPr>
          <a:lstStyle/>
          <a:p>
            <a:r>
              <a:rPr lang="zh-CN" altLang="en-US" sz="2400" dirty="0"/>
              <a:t>// Wildcard type for parameter that serves as an E consumer</a:t>
            </a:r>
          </a:p>
          <a:p>
            <a:r>
              <a:rPr lang="zh-CN" altLang="en-US" sz="2400" dirty="0"/>
              <a:t>public void popAll(</a:t>
            </a:r>
            <a:r>
              <a:rPr lang="zh-CN" altLang="en-US" sz="2400" dirty="0">
                <a:solidFill>
                  <a:srgbClr val="FF0000"/>
                </a:solidFill>
              </a:rPr>
              <a:t>Collection&lt;? super E&gt; </a:t>
            </a:r>
            <a:r>
              <a:rPr lang="zh-CN" altLang="en-US" sz="2400" dirty="0"/>
              <a:t>dst) {</a:t>
            </a:r>
          </a:p>
          <a:p>
            <a:r>
              <a:rPr lang="zh-CN" altLang="en-US" sz="2400" dirty="0"/>
              <a:t>    while (!isEmpty())</a:t>
            </a:r>
          </a:p>
          <a:p>
            <a:r>
              <a:rPr lang="zh-CN" altLang="en-US" sz="2400" dirty="0"/>
              <a:t>        dst.add(pop()); </a:t>
            </a:r>
          </a:p>
          <a:p>
            <a:r>
              <a:rPr lang="zh-CN" altLang="en-US" sz="2400" dirty="0"/>
              <a:t>}</a:t>
            </a:r>
          </a:p>
        </p:txBody>
      </p:sp>
      <p:sp>
        <p:nvSpPr>
          <p:cNvPr id="6" name="矩形 5"/>
          <p:cNvSpPr/>
          <p:nvPr/>
        </p:nvSpPr>
        <p:spPr>
          <a:xfrm>
            <a:off x="1082040" y="4852113"/>
            <a:ext cx="6096000" cy="1569660"/>
          </a:xfrm>
          <a:prstGeom prst="rect">
            <a:avLst/>
          </a:prstGeom>
        </p:spPr>
        <p:txBody>
          <a:bodyPr>
            <a:spAutoFit/>
          </a:bodyPr>
          <a:lstStyle/>
          <a:p>
            <a:r>
              <a:rPr lang="en-US" altLang="zh-CN" sz="2400" dirty="0"/>
              <a:t>Stack&lt;Number&gt; </a:t>
            </a:r>
            <a:r>
              <a:rPr lang="en-US" altLang="zh-CN" sz="2400" dirty="0" err="1"/>
              <a:t>numberStack</a:t>
            </a:r>
            <a:r>
              <a:rPr lang="en-US" altLang="zh-CN" sz="2400" dirty="0"/>
              <a:t> = new Stack&lt;Number&gt;(); </a:t>
            </a:r>
          </a:p>
          <a:p>
            <a:r>
              <a:rPr lang="en-US" altLang="zh-CN" sz="2400" dirty="0"/>
              <a:t>Collection&lt;Object&gt; objects = ... ; </a:t>
            </a:r>
          </a:p>
          <a:p>
            <a:r>
              <a:rPr lang="en-US" altLang="zh-CN" sz="2400" dirty="0" err="1"/>
              <a:t>numberStack.</a:t>
            </a:r>
            <a:r>
              <a:rPr lang="en-US" altLang="zh-CN" sz="2400" dirty="0" err="1">
                <a:solidFill>
                  <a:srgbClr val="FF0000"/>
                </a:solidFill>
              </a:rPr>
              <a:t>popAll</a:t>
            </a:r>
            <a:r>
              <a:rPr lang="en-US" altLang="zh-CN" sz="2400" dirty="0"/>
              <a:t>(objects);</a:t>
            </a:r>
            <a:endParaRPr lang="zh-CN" altLang="en-US" sz="2400" dirty="0"/>
          </a:p>
        </p:txBody>
      </p:sp>
    </p:spTree>
    <p:extLst>
      <p:ext uri="{BB962C8B-B14F-4D97-AF65-F5344CB8AC3E}">
        <p14:creationId xmlns:p14="http://schemas.microsoft.com/office/powerpoint/2010/main" val="881208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PECS</a:t>
            </a:r>
            <a:r>
              <a:rPr lang="zh-CN" altLang="en-US" b="1" dirty="0"/>
              <a:t>代表</a:t>
            </a:r>
            <a:r>
              <a:rPr lang="en-US" altLang="zh-CN" b="1" dirty="0"/>
              <a:t>for producer-extends, consumer-super</a:t>
            </a:r>
            <a:r>
              <a:rPr lang="zh-CN" altLang="en-US" b="1" dirty="0"/>
              <a:t>。</a:t>
            </a:r>
            <a:r>
              <a:rPr lang="zh-CN" altLang="en-US" dirty="0"/>
              <a:t>换句话说，如果一个参数化类型代表一个</a:t>
            </a:r>
            <a:r>
              <a:rPr lang="en-US" altLang="zh-CN" dirty="0"/>
              <a:t>T</a:t>
            </a:r>
            <a:r>
              <a:rPr lang="zh-CN" altLang="en-US" dirty="0"/>
              <a:t>类型的生产者，则使用</a:t>
            </a:r>
            <a:r>
              <a:rPr lang="en-US" altLang="zh-CN" dirty="0"/>
              <a:t>&lt;? extends T&gt;</a:t>
            </a:r>
            <a:r>
              <a:rPr lang="zh-CN" altLang="en-US" dirty="0"/>
              <a:t>；如果一个参数化类型代表一个</a:t>
            </a:r>
            <a:r>
              <a:rPr lang="en-US" altLang="zh-CN" dirty="0"/>
              <a:t>T</a:t>
            </a:r>
            <a:r>
              <a:rPr lang="zh-CN" altLang="en-US" dirty="0"/>
              <a:t>类型的消费者，则使用</a:t>
            </a:r>
            <a:r>
              <a:rPr lang="en-US" altLang="zh-CN" dirty="0"/>
              <a:t>&lt;? super T&gt;</a:t>
            </a:r>
            <a:r>
              <a:rPr lang="zh-CN" altLang="en-US" dirty="0"/>
              <a:t>。在我们的</a:t>
            </a:r>
            <a:r>
              <a:rPr lang="en-US" altLang="zh-CN" dirty="0"/>
              <a:t>Stack</a:t>
            </a:r>
            <a:r>
              <a:rPr lang="zh-CN" altLang="en-US" dirty="0"/>
              <a:t>类的例子当中，</a:t>
            </a:r>
            <a:r>
              <a:rPr lang="en-US" altLang="zh-CN" dirty="0" err="1"/>
              <a:t>pushAll</a:t>
            </a:r>
            <a:r>
              <a:rPr lang="zh-CN" altLang="en-US" dirty="0"/>
              <a:t>方法的</a:t>
            </a:r>
            <a:r>
              <a:rPr lang="en-US" altLang="zh-CN" dirty="0" err="1"/>
              <a:t>src</a:t>
            </a:r>
            <a:r>
              <a:rPr lang="zh-CN" altLang="en-US" dirty="0"/>
              <a:t>参数为了</a:t>
            </a:r>
            <a:r>
              <a:rPr lang="en-US" altLang="zh-CN" dirty="0"/>
              <a:t>Stack</a:t>
            </a:r>
            <a:r>
              <a:rPr lang="zh-CN" altLang="en-US" dirty="0"/>
              <a:t>类生产</a:t>
            </a:r>
            <a:r>
              <a:rPr lang="en-US" altLang="zh-CN" dirty="0"/>
              <a:t>E</a:t>
            </a:r>
            <a:r>
              <a:rPr lang="zh-CN" altLang="en-US" dirty="0"/>
              <a:t>类型的实例，所以适合于</a:t>
            </a:r>
            <a:r>
              <a:rPr lang="en-US" altLang="zh-CN" dirty="0" err="1"/>
              <a:t>src</a:t>
            </a:r>
            <a:r>
              <a:rPr lang="zh-CN" altLang="en-US" dirty="0"/>
              <a:t>的类型是</a:t>
            </a:r>
            <a:r>
              <a:rPr lang="en-US" altLang="zh-CN" dirty="0" err="1"/>
              <a:t>Iterable</a:t>
            </a:r>
            <a:r>
              <a:rPr lang="en-US" altLang="zh-CN" dirty="0"/>
              <a:t>&lt;? extends E&gt;</a:t>
            </a:r>
            <a:r>
              <a:rPr lang="zh-CN" altLang="en-US" dirty="0"/>
              <a:t>；</a:t>
            </a:r>
            <a:r>
              <a:rPr lang="en-US" altLang="zh-CN" dirty="0" err="1"/>
              <a:t>popAll</a:t>
            </a:r>
            <a:r>
              <a:rPr lang="zh-CN" altLang="en-US" dirty="0"/>
              <a:t>的</a:t>
            </a:r>
            <a:r>
              <a:rPr lang="en-US" altLang="zh-CN" dirty="0" err="1"/>
              <a:t>dst</a:t>
            </a:r>
            <a:r>
              <a:rPr lang="zh-CN" altLang="en-US" dirty="0"/>
              <a:t>参数从</a:t>
            </a:r>
            <a:r>
              <a:rPr lang="en-US" altLang="zh-CN" dirty="0"/>
              <a:t>Stack</a:t>
            </a:r>
            <a:r>
              <a:rPr lang="zh-CN" altLang="en-US" dirty="0"/>
              <a:t>类里消费</a:t>
            </a:r>
            <a:r>
              <a:rPr lang="en-US" altLang="zh-CN" dirty="0"/>
              <a:t>E</a:t>
            </a:r>
            <a:r>
              <a:rPr lang="zh-CN" altLang="en-US" dirty="0"/>
              <a:t>类型的实例，所以适合于</a:t>
            </a:r>
            <a:r>
              <a:rPr lang="en-US" altLang="zh-CN" dirty="0" err="1"/>
              <a:t>dst</a:t>
            </a:r>
            <a:r>
              <a:rPr lang="zh-CN" altLang="en-US" dirty="0"/>
              <a:t>的类型是</a:t>
            </a:r>
            <a:r>
              <a:rPr lang="en-US" altLang="zh-CN" dirty="0"/>
              <a:t>Collection&lt;? super E&gt;</a:t>
            </a:r>
            <a:r>
              <a:rPr lang="zh-CN" altLang="en-US" dirty="0"/>
              <a:t>。</a:t>
            </a:r>
            <a:r>
              <a:rPr lang="en-US" altLang="zh-CN" dirty="0"/>
              <a:t>PECS</a:t>
            </a:r>
            <a:r>
              <a:rPr lang="zh-CN" altLang="en-US" dirty="0"/>
              <a:t>助记符体现了使用通配符类型的基本原则。</a:t>
            </a:r>
            <a:r>
              <a:rPr lang="en-US" altLang="zh-CN" dirty="0" err="1"/>
              <a:t>Naftalin</a:t>
            </a:r>
            <a:r>
              <a:rPr lang="zh-CN" altLang="en-US" dirty="0"/>
              <a:t>和</a:t>
            </a:r>
            <a:r>
              <a:rPr lang="en-US" altLang="zh-CN" dirty="0" err="1"/>
              <a:t>Wadler</a:t>
            </a:r>
            <a:r>
              <a:rPr lang="zh-CN" altLang="en-US" dirty="0"/>
              <a:t>把它称为</a:t>
            </a:r>
            <a:r>
              <a:rPr lang="en-US" altLang="zh-CN" dirty="0"/>
              <a:t>Get</a:t>
            </a:r>
            <a:r>
              <a:rPr lang="zh-CN" altLang="en-US" dirty="0"/>
              <a:t>和</a:t>
            </a:r>
            <a:r>
              <a:rPr lang="en-US" altLang="zh-CN" dirty="0"/>
              <a:t>Put</a:t>
            </a:r>
            <a:r>
              <a:rPr lang="zh-CN" altLang="en-US" dirty="0"/>
              <a:t>原则</a:t>
            </a:r>
            <a:r>
              <a:rPr lang="en-US" altLang="zh-CN" dirty="0"/>
              <a:t>[Naftalin07, 2.4]</a:t>
            </a:r>
            <a:r>
              <a:rPr lang="zh-CN" altLang="en-US" dirty="0"/>
              <a:t>。</a:t>
            </a:r>
          </a:p>
        </p:txBody>
      </p:sp>
    </p:spTree>
    <p:extLst>
      <p:ext uri="{BB962C8B-B14F-4D97-AF65-F5344CB8AC3E}">
        <p14:creationId xmlns:p14="http://schemas.microsoft.com/office/powerpoint/2010/main" val="2628848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32</a:t>
            </a:r>
            <a:r>
              <a:rPr lang="zh-CN" altLang="en-US" b="1" dirty="0"/>
              <a:t>条：合理结合泛型和变长参数</a:t>
            </a:r>
            <a:br>
              <a:rPr lang="zh-CN" altLang="en-US" b="1" dirty="0"/>
            </a:b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a:t>Varargs</a:t>
            </a:r>
            <a:r>
              <a:rPr lang="en-US" altLang="zh-CN" dirty="0"/>
              <a:t> methods (Item 53) and generics were both added to the platform in Java 5, so you might expect them to interact gracefully; sadly, they do not. The purpose of </a:t>
            </a:r>
            <a:r>
              <a:rPr lang="en-US" altLang="zh-CN" dirty="0" err="1"/>
              <a:t>varargs</a:t>
            </a:r>
            <a:r>
              <a:rPr lang="en-US" altLang="zh-CN" dirty="0"/>
              <a:t> is to allow clients to pass a variable number of arguments to a method, but it is a leaky abstraction: when you invoke a </a:t>
            </a:r>
            <a:r>
              <a:rPr lang="en-US" altLang="zh-CN" dirty="0" err="1"/>
              <a:t>varargs</a:t>
            </a:r>
            <a:r>
              <a:rPr lang="en-US" altLang="zh-CN" dirty="0"/>
              <a:t> method, an array is created to hold the </a:t>
            </a:r>
            <a:r>
              <a:rPr lang="en-US" altLang="zh-CN" dirty="0" err="1"/>
              <a:t>varargs</a:t>
            </a:r>
            <a:r>
              <a:rPr lang="en-US" altLang="zh-CN" dirty="0"/>
              <a:t> parameters; that array, which should be an implementation detail, is visible. As a consequence, you get confusing compiler warnings when </a:t>
            </a:r>
            <a:r>
              <a:rPr lang="en-US" altLang="zh-CN" dirty="0" err="1"/>
              <a:t>varargs</a:t>
            </a:r>
            <a:r>
              <a:rPr lang="en-US" altLang="zh-CN" dirty="0"/>
              <a:t> parameters have generic or parameterized types.</a:t>
            </a:r>
          </a:p>
          <a:p>
            <a:r>
              <a:rPr lang="zh-CN" altLang="en-US" dirty="0"/>
              <a:t>变长参数方法（条目</a:t>
            </a:r>
            <a:r>
              <a:rPr lang="en-US" altLang="zh-CN" dirty="0"/>
              <a:t>53</a:t>
            </a:r>
            <a:r>
              <a:rPr lang="zh-CN" altLang="en-US" dirty="0"/>
              <a:t>）和泛型都在</a:t>
            </a:r>
            <a:r>
              <a:rPr lang="en-US" altLang="zh-CN" dirty="0"/>
              <a:t>Java 5</a:t>
            </a:r>
            <a:r>
              <a:rPr lang="zh-CN" altLang="en-US" dirty="0"/>
              <a:t>的时候被加进来，所以你可能会期望它们彼此间能优雅地进行交互；但不幸地是，事实并不是这样的。变长参数的目的是为了允许客户端可以往方法里传入数量可变的参数，但它的抽象做的其实并不好：当你调用一个变长参数方法时，一个数组也会被创建并用其来存储传进来的变长参数；这个本应该属于实现细节的数组是可见的。结果，当变长参数是泛型类型或者参数化类型时，你就会得到编译器警告。</a:t>
            </a:r>
          </a:p>
          <a:p>
            <a:endParaRPr lang="zh-CN" altLang="en-US" dirty="0"/>
          </a:p>
        </p:txBody>
      </p:sp>
    </p:spTree>
    <p:extLst>
      <p:ext uri="{BB962C8B-B14F-4D97-AF65-F5344CB8AC3E}">
        <p14:creationId xmlns:p14="http://schemas.microsoft.com/office/powerpoint/2010/main" val="197093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76611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104" y="1606169"/>
            <a:ext cx="10515600" cy="3117850"/>
          </a:xfrm>
        </p:spPr>
        <p:txBody>
          <a:bodyPr>
            <a:normAutofit/>
          </a:bodyPr>
          <a:lstStyle/>
          <a:p>
            <a:r>
              <a:rPr lang="en-US" altLang="zh-CN" dirty="0" smtClean="0"/>
              <a:t> If you use this declaration today and then accidentally put a coin into your stamp collection, the erroneous insertion compiles and runs without error (though the compiler does emit a vague warning):</a:t>
            </a:r>
          </a:p>
          <a:p>
            <a:endParaRPr lang="en-US" altLang="zh-CN" dirty="0" smtClean="0"/>
          </a:p>
          <a:p>
            <a:r>
              <a:rPr lang="en-US" altLang="zh-CN" dirty="0" smtClean="0"/>
              <a:t>   </a:t>
            </a:r>
            <a:r>
              <a:rPr lang="zh-CN" altLang="en-US" dirty="0" smtClean="0"/>
              <a:t>如果到今天你还是用这种声明然后不小心往</a:t>
            </a:r>
            <a:r>
              <a:rPr lang="en-US" altLang="zh-CN" dirty="0" smtClean="0"/>
              <a:t>Stamp</a:t>
            </a:r>
            <a:r>
              <a:rPr lang="zh-CN" altLang="en-US" dirty="0" smtClean="0"/>
              <a:t>集合里放入了一个</a:t>
            </a:r>
            <a:r>
              <a:rPr lang="en-US" altLang="zh-CN" dirty="0" smtClean="0"/>
              <a:t>Coin</a:t>
            </a:r>
            <a:r>
              <a:rPr lang="zh-CN" altLang="en-US" dirty="0" smtClean="0"/>
              <a:t>对象，这种错误插入仍然可以编译而且运行也不会出错（虽然编译器会发出一个不明确的警告）：</a:t>
            </a:r>
          </a:p>
        </p:txBody>
      </p:sp>
      <p:sp>
        <p:nvSpPr>
          <p:cNvPr id="6" name="Rectangle 2"/>
          <p:cNvSpPr>
            <a:spLocks noChangeArrowheads="1"/>
          </p:cNvSpPr>
          <p:nvPr/>
        </p:nvSpPr>
        <p:spPr bwMode="auto">
          <a:xfrm>
            <a:off x="1193292" y="4171218"/>
            <a:ext cx="9793224"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173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33</a:t>
            </a:r>
            <a:r>
              <a:rPr lang="zh-CN" altLang="en-US" b="1" dirty="0"/>
              <a:t>条：考虑类型安全的异构容器</a:t>
            </a:r>
            <a:br>
              <a:rPr lang="zh-CN" altLang="en-US"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Common uses of generics include collections, such as Set&lt;E&gt; and Map&lt;K,V&gt;, and single-element containers, such as </a:t>
            </a:r>
            <a:r>
              <a:rPr lang="en-US" altLang="zh-CN" dirty="0" err="1"/>
              <a:t>ThreadLocal</a:t>
            </a:r>
            <a:r>
              <a:rPr lang="en-US" altLang="zh-CN" dirty="0"/>
              <a:t>&lt;T&gt; and </a:t>
            </a:r>
            <a:r>
              <a:rPr lang="en-US" altLang="zh-CN" dirty="0" err="1"/>
              <a:t>AtomicReference</a:t>
            </a:r>
            <a:r>
              <a:rPr lang="en-US" altLang="zh-CN" dirty="0"/>
              <a:t>&lt;T&gt;. In all of these uses, it is the container that is parameterized. This limits you to a fixed number of type parameters per container. Normally that is exactly what you want. A Set has a single type parameter, representing its element type; a Map has two, representing its key and value types; and so forth.</a:t>
            </a:r>
          </a:p>
          <a:p>
            <a:r>
              <a:rPr lang="zh-CN" altLang="en-US" dirty="0"/>
              <a:t>泛型常见的应用场景里包括了集合，例如</a:t>
            </a:r>
            <a:r>
              <a:rPr lang="en-US" altLang="zh-CN" dirty="0"/>
              <a:t>Set&lt;E&gt;</a:t>
            </a:r>
            <a:r>
              <a:rPr lang="zh-CN" altLang="en-US" dirty="0"/>
              <a:t>，和</a:t>
            </a:r>
            <a:r>
              <a:rPr lang="en-US" altLang="zh-CN" dirty="0"/>
              <a:t>Map&lt;K,V&gt;</a:t>
            </a:r>
            <a:r>
              <a:rPr lang="zh-CN" altLang="en-US" dirty="0"/>
              <a:t>，还包括了单元素容器，例如</a:t>
            </a:r>
            <a:r>
              <a:rPr lang="en-US" altLang="zh-CN" dirty="0" err="1"/>
              <a:t>ThreadLocal</a:t>
            </a:r>
            <a:r>
              <a:rPr lang="en-US" altLang="zh-CN" dirty="0"/>
              <a:t>&lt;T&gt;</a:t>
            </a:r>
            <a:r>
              <a:rPr lang="zh-CN" altLang="en-US" dirty="0"/>
              <a:t>和</a:t>
            </a:r>
            <a:r>
              <a:rPr lang="en-US" altLang="zh-CN" dirty="0" err="1"/>
              <a:t>AtomicReference</a:t>
            </a:r>
            <a:r>
              <a:rPr lang="en-US" altLang="zh-CN" dirty="0"/>
              <a:t>&lt;T&gt;</a:t>
            </a:r>
            <a:r>
              <a:rPr lang="zh-CN" altLang="en-US" dirty="0"/>
              <a:t>。在这些应用场景里，它都充当被参数化了的容器。这样就限制了你对于每个容器都只能有固定个数的参数。一般情况下，这也正是你想要的。一个</a:t>
            </a:r>
            <a:r>
              <a:rPr lang="en-US" altLang="zh-CN" dirty="0"/>
              <a:t>Set</a:t>
            </a:r>
            <a:r>
              <a:rPr lang="zh-CN" altLang="en-US" dirty="0"/>
              <a:t>的元素类型只有一个；一个</a:t>
            </a:r>
            <a:r>
              <a:rPr lang="en-US" altLang="zh-CN" dirty="0"/>
              <a:t>Map</a:t>
            </a:r>
            <a:r>
              <a:rPr lang="zh-CN" altLang="en-US" dirty="0"/>
              <a:t>的键类型和值类型各有一个；以此类推。</a:t>
            </a:r>
          </a:p>
          <a:p>
            <a:endParaRPr lang="zh-CN" altLang="en-US" dirty="0"/>
          </a:p>
        </p:txBody>
      </p:sp>
    </p:spTree>
    <p:extLst>
      <p:ext uri="{BB962C8B-B14F-4D97-AF65-F5344CB8AC3E}">
        <p14:creationId xmlns:p14="http://schemas.microsoft.com/office/powerpoint/2010/main" val="1447485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1170432" y="2483072"/>
            <a:ext cx="8668512" cy="2246769"/>
          </a:xfrm>
          <a:prstGeom prst="rect">
            <a:avLst/>
          </a:prstGeom>
        </p:spPr>
        <p:txBody>
          <a:bodyPr wrap="square">
            <a:spAutoFit/>
          </a:bodyPr>
          <a:lstStyle/>
          <a:p>
            <a:r>
              <a:rPr lang="zh-CN" altLang="en-US" sz="2800" dirty="0"/>
              <a:t>// Typesafe heterogeneous container pattern - API</a:t>
            </a:r>
          </a:p>
          <a:p>
            <a:r>
              <a:rPr lang="zh-CN" altLang="en-US" sz="2800" dirty="0"/>
              <a:t>public class Favorites {</a:t>
            </a:r>
          </a:p>
          <a:p>
            <a:r>
              <a:rPr lang="zh-CN" altLang="en-US" sz="2800" dirty="0"/>
              <a:t>    public &lt;T&gt; void putFavorite(Class&lt;T&gt; type, T instance);</a:t>
            </a:r>
          </a:p>
          <a:p>
            <a:r>
              <a:rPr lang="zh-CN" altLang="en-US" sz="2800" dirty="0"/>
              <a:t>    public &lt;T&gt; T getFavorite(Class&lt;T&gt; type);</a:t>
            </a:r>
          </a:p>
          <a:p>
            <a:r>
              <a:rPr lang="zh-CN" altLang="en-US" sz="2800" dirty="0"/>
              <a:t>}</a:t>
            </a:r>
          </a:p>
        </p:txBody>
      </p:sp>
    </p:spTree>
    <p:extLst>
      <p:ext uri="{BB962C8B-B14F-4D97-AF65-F5344CB8AC3E}">
        <p14:creationId xmlns:p14="http://schemas.microsoft.com/office/powerpoint/2010/main" val="960721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1120" y="843016"/>
            <a:ext cx="7997952" cy="5262979"/>
          </a:xfrm>
          <a:prstGeom prst="rect">
            <a:avLst/>
          </a:prstGeom>
        </p:spPr>
        <p:txBody>
          <a:bodyPr wrap="square">
            <a:spAutoFit/>
          </a:bodyPr>
          <a:lstStyle/>
          <a:p>
            <a:r>
              <a:rPr lang="zh-CN" altLang="en-US" sz="2800" dirty="0"/>
              <a:t>// Typesafe heterogeneous container pattern - client</a:t>
            </a:r>
          </a:p>
          <a:p>
            <a:r>
              <a:rPr lang="zh-CN" altLang="en-US" sz="2800" dirty="0"/>
              <a:t>public static void main(String[] args) {</a:t>
            </a:r>
          </a:p>
          <a:p>
            <a:r>
              <a:rPr lang="zh-CN" altLang="en-US" sz="2800" dirty="0"/>
              <a:t>    Favorites f = new Favorites();</a:t>
            </a:r>
          </a:p>
          <a:p>
            <a:r>
              <a:rPr lang="zh-CN" altLang="en-US" sz="2800" dirty="0"/>
              <a:t>    f.putFavorite(String.class, "Java");</a:t>
            </a:r>
          </a:p>
          <a:p>
            <a:r>
              <a:rPr lang="zh-CN" altLang="en-US" sz="2800" dirty="0"/>
              <a:t>    f.putFavorite(Integer.class, 0xcafebabe);</a:t>
            </a:r>
          </a:p>
          <a:p>
            <a:r>
              <a:rPr lang="zh-CN" altLang="en-US" sz="2800" dirty="0"/>
              <a:t>    f.putFavorite(Class.class, Favorites.class);</a:t>
            </a:r>
          </a:p>
          <a:p>
            <a:r>
              <a:rPr lang="zh-CN" altLang="en-US" sz="2800" dirty="0"/>
              <a:t>    String favoriteString = f.getFavorite(String.class);</a:t>
            </a:r>
          </a:p>
          <a:p>
            <a:r>
              <a:rPr lang="zh-CN" altLang="en-US" sz="2800" dirty="0"/>
              <a:t>    int favoriteInteger = f.getFavorite(Integer.class);</a:t>
            </a:r>
          </a:p>
          <a:p>
            <a:r>
              <a:rPr lang="zh-CN" altLang="en-US" sz="2800" dirty="0"/>
              <a:t>    Class&lt;?&gt; favoriteClass = f.getFavorite(Class.class);</a:t>
            </a:r>
          </a:p>
          <a:p>
            <a:r>
              <a:rPr lang="zh-CN" altLang="en-US" sz="2800" dirty="0"/>
              <a:t>    System.out.printf("%s %x %s%n", favoriteString,</a:t>
            </a:r>
          </a:p>
          <a:p>
            <a:r>
              <a:rPr lang="zh-CN" altLang="en-US" sz="2800" dirty="0"/>
              <a:t>    favoriteInteger, favoriteClass.getName());</a:t>
            </a:r>
          </a:p>
          <a:p>
            <a:r>
              <a:rPr lang="zh-CN" altLang="en-US" sz="2800" dirty="0"/>
              <a:t>}</a:t>
            </a:r>
          </a:p>
        </p:txBody>
      </p:sp>
    </p:spTree>
    <p:extLst>
      <p:ext uri="{BB962C8B-B14F-4D97-AF65-F5344CB8AC3E}">
        <p14:creationId xmlns:p14="http://schemas.microsoft.com/office/powerpoint/2010/main" val="2136211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2208" y="677835"/>
            <a:ext cx="10512552" cy="4323779"/>
          </a:xfrm>
        </p:spPr>
        <p:txBody>
          <a:bodyPr>
            <a:normAutofit fontScale="92500" lnSpcReduction="20000"/>
          </a:bodyPr>
          <a:lstStyle/>
          <a:p>
            <a:r>
              <a:rPr lang="en-US" altLang="zh-CN" dirty="0" smtClean="0"/>
              <a:t>// </a:t>
            </a:r>
            <a:r>
              <a:rPr lang="en-US" altLang="zh-CN" dirty="0" err="1" smtClean="0"/>
              <a:t>Typesafe</a:t>
            </a:r>
            <a:r>
              <a:rPr lang="en-US" altLang="zh-CN" dirty="0" smtClean="0"/>
              <a:t> heterogeneous container pattern -implementation</a:t>
            </a:r>
          </a:p>
          <a:p>
            <a:r>
              <a:rPr lang="en-US" altLang="zh-CN" dirty="0" smtClean="0"/>
              <a:t>public class Favorites {</a:t>
            </a:r>
          </a:p>
          <a:p>
            <a:r>
              <a:rPr lang="en-US" altLang="zh-CN" dirty="0" smtClean="0"/>
              <a:t>    private Map&lt;Class&lt;?&gt;, Object&gt; favorites = new </a:t>
            </a:r>
            <a:r>
              <a:rPr lang="en-US" altLang="zh-CN" dirty="0" err="1" smtClean="0"/>
              <a:t>HashMap</a:t>
            </a:r>
            <a:r>
              <a:rPr lang="en-US" altLang="zh-CN" dirty="0" smtClean="0"/>
              <a:t>&lt;&gt;();</a:t>
            </a:r>
          </a:p>
          <a:p>
            <a:r>
              <a:rPr lang="en-US" altLang="zh-CN" dirty="0" smtClean="0"/>
              <a:t>    public &lt;T&gt; void </a:t>
            </a:r>
            <a:r>
              <a:rPr lang="en-US" altLang="zh-CN" dirty="0" err="1" smtClean="0"/>
              <a:t>putFavorite</a:t>
            </a:r>
            <a:r>
              <a:rPr lang="en-US" altLang="zh-CN" dirty="0" smtClean="0"/>
              <a:t>(Class&lt;T&gt; type, T instance) {</a:t>
            </a:r>
          </a:p>
          <a:p>
            <a:r>
              <a:rPr lang="en-US" altLang="zh-CN" dirty="0" smtClean="0"/>
              <a:t>        </a:t>
            </a:r>
            <a:r>
              <a:rPr lang="en-US" altLang="zh-CN" dirty="0" err="1" smtClean="0"/>
              <a:t>favorites.put</a:t>
            </a:r>
            <a:r>
              <a:rPr lang="en-US" altLang="zh-CN" dirty="0" smtClean="0"/>
              <a:t>(</a:t>
            </a:r>
            <a:r>
              <a:rPr lang="en-US" altLang="zh-CN" dirty="0" err="1" smtClean="0"/>
              <a:t>Objects.requireNonNull</a:t>
            </a:r>
            <a:r>
              <a:rPr lang="en-US" altLang="zh-CN" dirty="0" smtClean="0"/>
              <a:t>(type), instance);</a:t>
            </a:r>
          </a:p>
          <a:p>
            <a:r>
              <a:rPr lang="en-US" altLang="zh-CN" dirty="0" smtClean="0"/>
              <a:t>    } </a:t>
            </a:r>
          </a:p>
          <a:p>
            <a:r>
              <a:rPr lang="en-US" altLang="zh-CN" dirty="0" smtClean="0"/>
              <a:t>    public &lt;T&gt; T </a:t>
            </a:r>
            <a:r>
              <a:rPr lang="en-US" altLang="zh-CN" dirty="0" err="1" smtClean="0"/>
              <a:t>getFavorite</a:t>
            </a:r>
            <a:r>
              <a:rPr lang="en-US" altLang="zh-CN" dirty="0" smtClean="0"/>
              <a:t>(Class&lt;T&gt; type) {</a:t>
            </a:r>
          </a:p>
          <a:p>
            <a:r>
              <a:rPr lang="en-US" altLang="zh-CN" dirty="0" smtClean="0"/>
              <a:t>        return </a:t>
            </a:r>
            <a:r>
              <a:rPr lang="en-US" altLang="zh-CN" dirty="0" err="1" smtClean="0"/>
              <a:t>type.cast</a:t>
            </a:r>
            <a:r>
              <a:rPr lang="en-US" altLang="zh-CN" dirty="0" smtClean="0"/>
              <a:t>(</a:t>
            </a:r>
            <a:r>
              <a:rPr lang="en-US" altLang="zh-CN" dirty="0" err="1" smtClean="0"/>
              <a:t>favorites.get</a:t>
            </a:r>
            <a:r>
              <a:rPr lang="en-US" altLang="zh-CN" dirty="0" smtClean="0"/>
              <a:t>(type));</a:t>
            </a:r>
          </a:p>
          <a:p>
            <a:r>
              <a:rPr lang="en-US" altLang="zh-CN" dirty="0" smtClean="0"/>
              <a:t>    }</a:t>
            </a:r>
          </a:p>
          <a:p>
            <a:r>
              <a:rPr lang="en-US" altLang="zh-CN" dirty="0" smtClean="0"/>
              <a:t>}</a:t>
            </a:r>
            <a:endParaRPr lang="zh-CN" altLang="en-US" dirty="0"/>
          </a:p>
        </p:txBody>
      </p:sp>
      <p:sp>
        <p:nvSpPr>
          <p:cNvPr id="4" name="矩形 3"/>
          <p:cNvSpPr/>
          <p:nvPr/>
        </p:nvSpPr>
        <p:spPr>
          <a:xfrm>
            <a:off x="963168" y="4717185"/>
            <a:ext cx="6096000" cy="1384995"/>
          </a:xfrm>
          <a:prstGeom prst="rect">
            <a:avLst/>
          </a:prstGeom>
        </p:spPr>
        <p:txBody>
          <a:bodyPr>
            <a:spAutoFit/>
          </a:bodyPr>
          <a:lstStyle/>
          <a:p>
            <a:r>
              <a:rPr lang="zh-CN" altLang="en-US" sz="2800" dirty="0"/>
              <a:t>public class Class&lt;T&gt; {</a:t>
            </a:r>
          </a:p>
          <a:p>
            <a:r>
              <a:rPr lang="zh-CN" altLang="en-US" sz="2800" dirty="0"/>
              <a:t>    T cast(Object obj);</a:t>
            </a:r>
          </a:p>
          <a:p>
            <a:r>
              <a:rPr lang="zh-CN" altLang="en-US" sz="2800" dirty="0"/>
              <a:t>}</a:t>
            </a:r>
          </a:p>
        </p:txBody>
      </p:sp>
      <p:sp>
        <p:nvSpPr>
          <p:cNvPr id="5" name="矩形 4"/>
          <p:cNvSpPr/>
          <p:nvPr/>
        </p:nvSpPr>
        <p:spPr>
          <a:xfrm>
            <a:off x="5379720" y="4255520"/>
            <a:ext cx="6812280" cy="1938992"/>
          </a:xfrm>
          <a:prstGeom prst="rect">
            <a:avLst/>
          </a:prstGeom>
        </p:spPr>
        <p:txBody>
          <a:bodyPr wrap="square">
            <a:spAutoFit/>
          </a:bodyPr>
          <a:lstStyle/>
          <a:p>
            <a:r>
              <a:rPr lang="zh-CN" altLang="en-US" sz="2400" dirty="0"/>
              <a:t>// Achieving runtime type safety with a dynamic cast</a:t>
            </a:r>
          </a:p>
          <a:p>
            <a:r>
              <a:rPr lang="zh-CN" altLang="en-US" sz="2400" dirty="0"/>
              <a:t>public &lt;T&gt; void putFavorite(Class&lt;T&gt; type, T instance) {</a:t>
            </a:r>
          </a:p>
          <a:p>
            <a:r>
              <a:rPr lang="zh-CN" altLang="en-US" sz="2400" dirty="0"/>
              <a:t>    favorites.put(type, type.cast(instance));</a:t>
            </a:r>
          </a:p>
          <a:p>
            <a:r>
              <a:rPr lang="zh-CN" altLang="en-US" sz="2400" dirty="0"/>
              <a:t>}</a:t>
            </a:r>
          </a:p>
        </p:txBody>
      </p:sp>
    </p:spTree>
    <p:extLst>
      <p:ext uri="{BB962C8B-B14F-4D97-AF65-F5344CB8AC3E}">
        <p14:creationId xmlns:p14="http://schemas.microsoft.com/office/powerpoint/2010/main" val="35132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Throws </a:t>
            </a:r>
            <a:r>
              <a:rPr lang="en-US" altLang="zh-CN" b="1" dirty="0" err="1" smtClean="0"/>
              <a:t>ClassCastException</a:t>
            </a:r>
            <a:endParaRPr lang="zh-CN" altLang="en-US" b="1" dirty="0"/>
          </a:p>
        </p:txBody>
      </p:sp>
      <p:sp>
        <p:nvSpPr>
          <p:cNvPr id="3" name="内容占位符 2"/>
          <p:cNvSpPr>
            <a:spLocks noGrp="1"/>
          </p:cNvSpPr>
          <p:nvPr>
            <p:ph idx="1"/>
          </p:nvPr>
        </p:nvSpPr>
        <p:spPr>
          <a:xfrm>
            <a:off x="838200" y="1825625"/>
            <a:ext cx="10515600" cy="2426335"/>
          </a:xfrm>
        </p:spPr>
        <p:txBody>
          <a:bodyPr>
            <a:normAutofit/>
          </a:bodyPr>
          <a:lstStyle/>
          <a:p>
            <a:r>
              <a:rPr lang="en-US" altLang="zh-CN" dirty="0" smtClean="0"/>
              <a:t>You don’t get an error until you try to retrieve the coin from the stamp collection:</a:t>
            </a:r>
          </a:p>
          <a:p>
            <a:endParaRPr lang="en-US" altLang="zh-CN" dirty="0" smtClean="0"/>
          </a:p>
          <a:p>
            <a:r>
              <a:rPr lang="zh-CN" altLang="en-US" dirty="0" smtClean="0"/>
              <a:t>在你尝试从这个</a:t>
            </a:r>
            <a:r>
              <a:rPr lang="en-US" altLang="zh-CN" dirty="0" smtClean="0"/>
              <a:t>Stamp</a:t>
            </a:r>
            <a:r>
              <a:rPr lang="zh-CN" altLang="en-US" dirty="0" smtClean="0"/>
              <a:t>集合里获取</a:t>
            </a:r>
            <a:r>
              <a:rPr lang="en-US" altLang="zh-CN" dirty="0" smtClean="0"/>
              <a:t>Coin</a:t>
            </a:r>
            <a:r>
              <a:rPr lang="zh-CN" altLang="en-US" dirty="0" smtClean="0"/>
              <a:t>对象之前，你都不会遇到程序错误：</a:t>
            </a:r>
          </a:p>
          <a:p>
            <a:pPr marL="0" indent="0">
              <a:buNone/>
            </a:pPr>
            <a:endParaRPr lang="zh-CN" altLang="en-US" dirty="0" smtClean="0"/>
          </a:p>
        </p:txBody>
      </p:sp>
      <p:sp>
        <p:nvSpPr>
          <p:cNvPr id="5" name="Rectangle 2"/>
          <p:cNvSpPr>
            <a:spLocks noChangeArrowheads="1"/>
          </p:cNvSpPr>
          <p:nvPr/>
        </p:nvSpPr>
        <p:spPr bwMode="auto">
          <a:xfrm>
            <a:off x="1032478" y="3584216"/>
            <a:ext cx="1039672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iterator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for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(Iterator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stamps.iterator()</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.hasNext()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ClassCastException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.cancel()</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703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t>Error discover  before runtime</a:t>
            </a:r>
            <a:endParaRPr lang="zh-CN" altLang="en-US" b="1" dirty="0"/>
          </a:p>
        </p:txBody>
      </p:sp>
      <p:sp>
        <p:nvSpPr>
          <p:cNvPr id="3" name="内容占位符 2"/>
          <p:cNvSpPr>
            <a:spLocks noGrp="1"/>
          </p:cNvSpPr>
          <p:nvPr>
            <p:ph idx="1"/>
          </p:nvPr>
        </p:nvSpPr>
        <p:spPr>
          <a:xfrm>
            <a:off x="2455164" y="1502664"/>
            <a:ext cx="8915400" cy="1368552"/>
          </a:xfrm>
        </p:spPr>
        <p:txBody>
          <a:bodyPr>
            <a:normAutofit fontScale="92500" lnSpcReduction="20000"/>
          </a:bodyPr>
          <a:lstStyle/>
          <a:p>
            <a:r>
              <a:rPr lang="en-US" altLang="zh-CN" dirty="0"/>
              <a:t>With generics, the type declaration contains the information, not the comment</a:t>
            </a:r>
            <a:r>
              <a:rPr lang="en-US" altLang="zh-CN" dirty="0" smtClean="0"/>
              <a:t>:</a:t>
            </a:r>
            <a:endParaRPr lang="en-US" altLang="zh-CN" dirty="0"/>
          </a:p>
          <a:p>
            <a:r>
              <a:rPr lang="zh-CN" altLang="en-US" dirty="0"/>
              <a:t>而用了泛型后，类型声明里就包含了元素信息，而</a:t>
            </a:r>
            <a:r>
              <a:rPr lang="zh-CN" altLang="en-US" dirty="0" smtClean="0"/>
              <a:t>不是</a:t>
            </a:r>
            <a:r>
              <a:rPr lang="zh-CN" altLang="en-US" dirty="0"/>
              <a:t>用注解来说明：</a:t>
            </a:r>
          </a:p>
        </p:txBody>
      </p:sp>
      <p:sp>
        <p:nvSpPr>
          <p:cNvPr id="5" name="Rectangle 2"/>
          <p:cNvSpPr>
            <a:spLocks noChangeArrowheads="1"/>
          </p:cNvSpPr>
          <p:nvPr/>
        </p:nvSpPr>
        <p:spPr bwMode="auto">
          <a:xfrm>
            <a:off x="2318004" y="2783554"/>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Parameterized collection type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Collection&lt;Stamp&gt;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318004" y="4446938"/>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7" name="爆炸形 1 6"/>
          <p:cNvSpPr/>
          <p:nvPr/>
        </p:nvSpPr>
        <p:spPr>
          <a:xfrm>
            <a:off x="731520" y="5251704"/>
            <a:ext cx="1088136" cy="102108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9" name="矩形 8"/>
          <p:cNvSpPr/>
          <p:nvPr/>
        </p:nvSpPr>
        <p:spPr>
          <a:xfrm>
            <a:off x="2034540" y="6052691"/>
            <a:ext cx="9619488" cy="954107"/>
          </a:xfrm>
          <a:prstGeom prst="rect">
            <a:avLst/>
          </a:prstGeom>
        </p:spPr>
        <p:txBody>
          <a:bodyPr wrap="square">
            <a:spAutoFit/>
          </a:bodyPr>
          <a:lstStyle/>
          <a:p>
            <a:pPr algn="ctr"/>
            <a:r>
              <a:rPr lang="en-US" altLang="zh-CN" sz="2800" dirty="0" smtClean="0">
                <a:solidFill>
                  <a:srgbClr val="FF0000"/>
                </a:solidFill>
              </a:rPr>
              <a:t>error: incompatible types: Coin cannot be converted to </a:t>
            </a:r>
            <a:r>
              <a:rPr lang="en-US" altLang="zh-CN" sz="2800" dirty="0" err="1" smtClean="0">
                <a:solidFill>
                  <a:srgbClr val="FF0000"/>
                </a:solidFill>
              </a:rPr>
              <a:t>Stampc.add</a:t>
            </a:r>
            <a:r>
              <a:rPr lang="en-US" altLang="zh-CN" sz="2800" dirty="0" smtClean="0">
                <a:solidFill>
                  <a:srgbClr val="FF0000"/>
                </a:solidFill>
              </a:rPr>
              <a:t>(new Coin());</a:t>
            </a:r>
            <a:endParaRPr lang="zh-CN" altLang="en-US" sz="2800" dirty="0">
              <a:solidFill>
                <a:srgbClr val="FF0000"/>
              </a:solidFill>
            </a:endParaRPr>
          </a:p>
        </p:txBody>
      </p:sp>
    </p:spTree>
    <p:extLst>
      <p:ext uri="{BB962C8B-B14F-4D97-AF65-F5344CB8AC3E}">
        <p14:creationId xmlns:p14="http://schemas.microsoft.com/office/powerpoint/2010/main" val="38581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If you use raw types, you lose all the safety and expressiveness benefits of generics</a:t>
            </a:r>
            <a:endParaRPr lang="zh-CN" altLang="en-US" dirty="0"/>
          </a:p>
        </p:txBody>
      </p:sp>
      <p:sp>
        <p:nvSpPr>
          <p:cNvPr id="5" name="Rectangle 2"/>
          <p:cNvSpPr>
            <a:spLocks noChangeArrowheads="1"/>
          </p:cNvSpPr>
          <p:nvPr/>
        </p:nvSpPr>
        <p:spPr bwMode="auto">
          <a:xfrm>
            <a:off x="2592925" y="1888480"/>
            <a:ext cx="9056531"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 - unsafeAdd method uses a raw type (List)!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public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main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args)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List&lt;String&gt; strings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(strings</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Integer.</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valueOf</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s = strings.get(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Has compiler-generated cast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 list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o)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list.add(o)</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2592925" y="5446776"/>
            <a:ext cx="8723376" cy="646331"/>
          </a:xfrm>
          <a:prstGeom prst="rect">
            <a:avLst/>
          </a:prstGeom>
        </p:spPr>
        <p:txBody>
          <a:bodyPr wrap="square">
            <a:spAutoFit/>
          </a:bodyPr>
          <a:lstStyle/>
          <a:p>
            <a:r>
              <a:rPr lang="en-US" altLang="zh-CN" dirty="0" smtClean="0">
                <a:solidFill>
                  <a:srgbClr val="7030A0"/>
                </a:solidFill>
              </a:rPr>
              <a:t>warning: [unchecked] unchecked call to add(E) as a member of the raw type List </a:t>
            </a:r>
            <a:r>
              <a:rPr lang="en-US" altLang="zh-CN" dirty="0" err="1" smtClean="0">
                <a:solidFill>
                  <a:srgbClr val="7030A0"/>
                </a:solidFill>
              </a:rPr>
              <a:t>list.add</a:t>
            </a:r>
            <a:r>
              <a:rPr lang="en-US" altLang="zh-CN" dirty="0" smtClean="0">
                <a:solidFill>
                  <a:srgbClr val="7030A0"/>
                </a:solidFill>
              </a:rPr>
              <a:t>(o);</a:t>
            </a:r>
            <a:endParaRPr lang="zh-CN" altLang="en-US" dirty="0">
              <a:solidFill>
                <a:srgbClr val="7030A0"/>
              </a:solidFill>
            </a:endParaRPr>
          </a:p>
        </p:txBody>
      </p:sp>
      <p:sp>
        <p:nvSpPr>
          <p:cNvPr id="7" name="Rectangle 3"/>
          <p:cNvSpPr>
            <a:spLocks noChangeArrowheads="1"/>
          </p:cNvSpPr>
          <p:nvPr/>
        </p:nvSpPr>
        <p:spPr bwMode="auto">
          <a:xfrm>
            <a:off x="1572768" y="6622248"/>
            <a:ext cx="184731"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2592924" y="6160583"/>
            <a:ext cx="8911687" cy="646331"/>
          </a:xfrm>
          <a:prstGeom prst="rect">
            <a:avLst/>
          </a:prstGeom>
        </p:spPr>
        <p:txBody>
          <a:bodyPr wrap="square">
            <a:spAutoFit/>
          </a:bodyPr>
          <a:lstStyle/>
          <a:p>
            <a:r>
              <a:rPr lang="zh-CN" altLang="en-US" dirty="0" smtClean="0">
                <a:solidFill>
                  <a:srgbClr val="FF0000"/>
                </a:solidFill>
              </a:rPr>
              <a:t>error: incompatible types: List&lt;String&gt; cannot be converted to List&lt;Object&gt; unsafeAdd(strings, Integer.valueOf(42)); </a:t>
            </a:r>
            <a:endParaRPr lang="zh-CN" altLang="en-US" dirty="0">
              <a:solidFill>
                <a:srgbClr val="FF0000"/>
              </a:solidFill>
            </a:endParaRPr>
          </a:p>
        </p:txBody>
      </p:sp>
    </p:spTree>
    <p:extLst>
      <p:ext uri="{BB962C8B-B14F-4D97-AF65-F5344CB8AC3E}">
        <p14:creationId xmlns:p14="http://schemas.microsoft.com/office/powerpoint/2010/main" val="19106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40953" y="763173"/>
            <a:ext cx="9546203"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Use of raw type for unknown element type - don't do this!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s1</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s2)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int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for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o1 : s1)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(s2.contains(o1))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40953" y="4697133"/>
            <a:ext cx="948219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Uses unbounded wildcard type - typesafe and flexible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s1</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s2) { ...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89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27</a:t>
            </a:r>
            <a:r>
              <a:rPr lang="zh-CN" altLang="en-US" b="1" dirty="0"/>
              <a:t>条：消除未检查警告</a:t>
            </a:r>
            <a:br>
              <a:rPr lang="zh-CN" altLang="en-US" b="1" dirty="0"/>
            </a:br>
            <a:endParaRPr lang="zh-CN" altLang="en-US" dirty="0"/>
          </a:p>
        </p:txBody>
      </p:sp>
      <p:sp>
        <p:nvSpPr>
          <p:cNvPr id="3" name="内容占位符 2"/>
          <p:cNvSpPr>
            <a:spLocks noGrp="1"/>
          </p:cNvSpPr>
          <p:nvPr>
            <p:ph idx="1"/>
          </p:nvPr>
        </p:nvSpPr>
        <p:spPr>
          <a:xfrm>
            <a:off x="2058860" y="1776984"/>
            <a:ext cx="8915400" cy="2017776"/>
          </a:xfrm>
        </p:spPr>
        <p:txBody>
          <a:bodyPr>
            <a:normAutofit fontScale="92500" lnSpcReduction="10000"/>
          </a:bodyPr>
          <a:lstStyle/>
          <a:p>
            <a:r>
              <a:rPr lang="en-US" altLang="zh-CN" dirty="0"/>
              <a:t>Many unchecked warnings are easy to eliminate. For example, suppose you accidentally write this declaration:</a:t>
            </a:r>
          </a:p>
          <a:p>
            <a:endParaRPr lang="en-US" altLang="zh-CN" dirty="0"/>
          </a:p>
          <a:p>
            <a:r>
              <a:rPr lang="zh-CN" altLang="en-US" dirty="0"/>
              <a:t>许多未检查警告都容易去除。例如，假设你不小心写了这个声明：</a:t>
            </a:r>
          </a:p>
        </p:txBody>
      </p:sp>
      <p:sp>
        <p:nvSpPr>
          <p:cNvPr id="4" name="Rectangle 1"/>
          <p:cNvSpPr>
            <a:spLocks noChangeArrowheads="1"/>
          </p:cNvSpPr>
          <p:nvPr/>
        </p:nvSpPr>
        <p:spPr bwMode="auto">
          <a:xfrm>
            <a:off x="2132012" y="3794760"/>
            <a:ext cx="8356156"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HashSet()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2132012" y="4947634"/>
            <a:ext cx="9418320" cy="646331"/>
          </a:xfrm>
          <a:prstGeom prst="rect">
            <a:avLst/>
          </a:prstGeom>
        </p:spPr>
        <p:txBody>
          <a:bodyPr wrap="square">
            <a:spAutoFit/>
          </a:bodyPr>
          <a:lstStyle/>
          <a:p>
            <a:r>
              <a:rPr lang="zh-CN" altLang="en-US" dirty="0" smtClean="0">
                <a:solidFill>
                  <a:srgbClr val="7030A0"/>
                </a:solidFill>
              </a:rPr>
              <a:t>warning: [unchecked] unchecked conversion Set&lt;Lark&gt; exaltation = new HashSet();^ required: Set&lt;Lark&gt;found: HashSet</a:t>
            </a:r>
            <a:endParaRPr lang="zh-CN" altLang="en-US" dirty="0">
              <a:solidFill>
                <a:srgbClr val="7030A0"/>
              </a:solidFill>
            </a:endParaRPr>
          </a:p>
        </p:txBody>
      </p:sp>
      <p:sp>
        <p:nvSpPr>
          <p:cNvPr id="7" name="Rectangle 3"/>
          <p:cNvSpPr>
            <a:spLocks noChangeArrowheads="1"/>
          </p:cNvSpPr>
          <p:nvPr/>
        </p:nvSpPr>
        <p:spPr bwMode="auto">
          <a:xfrm>
            <a:off x="1499616" y="3801806"/>
            <a:ext cx="977493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HashSet&lt;&gt;()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6304</Words>
  <Application>Microsoft Office PowerPoint</Application>
  <PresentationFormat>宽屏</PresentationFormat>
  <Paragraphs>282</Paragraphs>
  <Slides>43</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Arial Unicode MS</vt:lpstr>
      <vt:lpstr>Source Code Pro</vt:lpstr>
      <vt:lpstr>宋体</vt:lpstr>
      <vt:lpstr>Arial</vt:lpstr>
      <vt:lpstr>Calibri</vt:lpstr>
      <vt:lpstr>Calibri Light</vt:lpstr>
      <vt:lpstr>Office Theme</vt:lpstr>
      <vt:lpstr>Chapter5  Generics</vt:lpstr>
      <vt:lpstr>Background</vt:lpstr>
      <vt:lpstr>第26条：不要使用原始类型</vt:lpstr>
      <vt:lpstr>PowerPoint 演示文稿</vt:lpstr>
      <vt:lpstr>Throws ClassCastException</vt:lpstr>
      <vt:lpstr>Error discover  before runtime</vt:lpstr>
      <vt:lpstr> If you use raw types, you lose all the safety and expressiveness benefits of generics</vt:lpstr>
      <vt:lpstr>PowerPoint 演示文稿</vt:lpstr>
      <vt:lpstr>第27条：消除未检查警告 </vt:lpstr>
      <vt:lpstr>PowerPoint 演示文稿</vt:lpstr>
      <vt:lpstr>PowerPoint 演示文稿</vt:lpstr>
      <vt:lpstr>PowerPoint 演示文稿</vt:lpstr>
      <vt:lpstr>PowerPoint 演示文稿</vt:lpstr>
      <vt:lpstr>第28条：列表优先于数组 </vt:lpstr>
      <vt:lpstr>PowerPoint 演示文稿</vt:lpstr>
      <vt:lpstr>PowerPoint 演示文稿</vt:lpstr>
      <vt:lpstr>PowerPoint 演示文稿</vt:lpstr>
      <vt:lpstr>PowerPoint 演示文稿</vt:lpstr>
      <vt:lpstr>PowerPoint 演示文稿</vt:lpstr>
      <vt:lpstr>第29条：优先考虑泛型 </vt:lpstr>
      <vt:lpstr>第29条：优先考虑泛型 </vt:lpstr>
      <vt:lpstr>Stack.java:8: generic array creation elements = new E[DEFAULT_INITIAL_CAPACITY]; ^</vt:lpstr>
      <vt:lpstr>PowerPoint 演示文稿</vt:lpstr>
      <vt:lpstr>PowerPoint 演示文稿</vt:lpstr>
      <vt:lpstr>PowerPoint 演示文稿</vt:lpstr>
      <vt:lpstr>PowerPoint 演示文稿</vt:lpstr>
      <vt:lpstr>PowerPoint 演示文稿</vt:lpstr>
      <vt:lpstr>使用</vt:lpstr>
      <vt:lpstr>限制泛型上限</vt:lpstr>
      <vt:lpstr>第30条：优先使用泛型方法 </vt:lpstr>
      <vt:lpstr>PowerPoint 演示文稿</vt:lpstr>
      <vt:lpstr>第31条：使用有限制通配符来增加API的灵活性 </vt:lpstr>
      <vt:lpstr>PowerPoint 演示文稿</vt:lpstr>
      <vt:lpstr>PowerPoint 演示文稿</vt:lpstr>
      <vt:lpstr>PowerPoint 演示文稿</vt:lpstr>
      <vt:lpstr>添加popAll()方法</vt:lpstr>
      <vt:lpstr>PowerPoint 演示文稿</vt:lpstr>
      <vt:lpstr>第32条：合理结合泛型和变长参数 </vt:lpstr>
      <vt:lpstr>PowerPoint 演示文稿</vt:lpstr>
      <vt:lpstr>第33条：考虑类型安全的异构容器 </vt:lpstr>
      <vt:lpstr>PowerPoint 演示文稿</vt:lpstr>
      <vt:lpstr>PowerPoint 演示文稿</vt:lpstr>
      <vt:lpstr>PowerPoint 演示文稿</vt:lpstr>
    </vt:vector>
  </TitlesOfParts>
  <Company>zwj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Generics</dc:title>
  <dc:creator>张维杰</dc:creator>
  <cp:lastModifiedBy>张维杰</cp:lastModifiedBy>
  <cp:revision>65</cp:revision>
  <dcterms:created xsi:type="dcterms:W3CDTF">2019-03-15T14:56:07Z</dcterms:created>
  <dcterms:modified xsi:type="dcterms:W3CDTF">2019-03-20T16:10:37Z</dcterms:modified>
</cp:coreProperties>
</file>