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2"/>
  </p:sldMasterIdLst>
  <p:notesMasterIdLst>
    <p:notesMasterId r:id="rId27"/>
  </p:notesMasterIdLst>
  <p:sldIdLst>
    <p:sldId id="312" r:id="rId3"/>
    <p:sldId id="314" r:id="rId4"/>
    <p:sldId id="436" r:id="rId5"/>
    <p:sldId id="317" r:id="rId6"/>
    <p:sldId id="437" r:id="rId7"/>
    <p:sldId id="438" r:id="rId8"/>
    <p:sldId id="340" r:id="rId9"/>
    <p:sldId id="321" r:id="rId10"/>
    <p:sldId id="322" r:id="rId11"/>
    <p:sldId id="323" r:id="rId12"/>
    <p:sldId id="341" r:id="rId13"/>
    <p:sldId id="324" r:id="rId14"/>
    <p:sldId id="342" r:id="rId15"/>
    <p:sldId id="326" r:id="rId16"/>
    <p:sldId id="343" r:id="rId17"/>
    <p:sldId id="439" r:id="rId18"/>
    <p:sldId id="344" r:id="rId19"/>
    <p:sldId id="440" r:id="rId20"/>
    <p:sldId id="441" r:id="rId21"/>
    <p:sldId id="329" r:id="rId22"/>
    <p:sldId id="330" r:id="rId23"/>
    <p:sldId id="331" r:id="rId24"/>
    <p:sldId id="334" r:id="rId25"/>
    <p:sldId id="335" r:id="rId26"/>
  </p:sldIdLst>
  <p:sldSz cx="12192000" cy="6858000"/>
  <p:notesSz cx="7099300" cy="10234613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E8FF"/>
    <a:srgbClr val="FF66CC"/>
    <a:srgbClr val="F8FFE7"/>
    <a:srgbClr val="E7EEFF"/>
    <a:srgbClr val="CEDDFE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50" autoAdjust="0"/>
    <p:restoredTop sz="95995" autoAdjust="0"/>
  </p:normalViewPr>
  <p:slideViewPr>
    <p:cSldViewPr snapToGrid="0">
      <p:cViewPr>
        <p:scale>
          <a:sx n="66" d="100"/>
          <a:sy n="66" d="100"/>
        </p:scale>
        <p:origin x="6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6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方正书宋简体" panose="03000509000000000000" pitchFamily="65" charset="-122"/>
                <a:ea typeface="方正书宋简体" panose="03000509000000000000" pitchFamily="65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方正书宋简体" panose="03000509000000000000" pitchFamily="65" charset="-122"/>
                <a:ea typeface="方正书宋简体" panose="03000509000000000000" pitchFamily="65" charset="-122"/>
              </a:defRPr>
            </a:lvl1pPr>
          </a:lstStyle>
          <a:p>
            <a:fld id="{087BD0F6-1195-4A82-9F35-B4DEADACE0BD}" type="datetimeFigureOut">
              <a:rPr lang="zh-CN" altLang="en-US" smtClean="0"/>
              <a:pPr/>
              <a:t>2022/9/1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方正书宋简体" panose="03000509000000000000" pitchFamily="65" charset="-122"/>
                <a:ea typeface="方正书宋简体" panose="03000509000000000000" pitchFamily="65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方正书宋简体" panose="03000509000000000000" pitchFamily="65" charset="-122"/>
                <a:ea typeface="方正书宋简体" panose="03000509000000000000" pitchFamily="65" charset="-122"/>
              </a:defRPr>
            </a:lvl1pPr>
          </a:lstStyle>
          <a:p>
            <a:fld id="{06B97F83-A7E4-4309-BBB9-0FD771D6856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方正书宋简体" panose="03000509000000000000" pitchFamily="65" charset="-122"/>
        <a:ea typeface="方正书宋简体" panose="03000509000000000000" pitchFamily="65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方正书宋简体" panose="03000509000000000000" pitchFamily="65" charset="-122"/>
        <a:ea typeface="方正书宋简体" panose="03000509000000000000" pitchFamily="65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方正书宋简体" panose="03000509000000000000" pitchFamily="65" charset="-122"/>
        <a:ea typeface="方正书宋简体" panose="03000509000000000000" pitchFamily="65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方正书宋简体" panose="03000509000000000000" pitchFamily="65" charset="-122"/>
        <a:ea typeface="方正书宋简体" panose="03000509000000000000" pitchFamily="65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方正书宋简体" panose="03000509000000000000" pitchFamily="65" charset="-122"/>
        <a:ea typeface="方正书宋简体" panose="03000509000000000000" pitchFamily="65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97F83-A7E4-4309-BBB9-0FD771D685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0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551B746-BAE8-4B47-B71B-F7978EF88C40}"/>
              </a:ext>
            </a:extLst>
          </p:cNvPr>
          <p:cNvSpPr/>
          <p:nvPr userDrawn="1"/>
        </p:nvSpPr>
        <p:spPr>
          <a:xfrm>
            <a:off x="0" y="1301750"/>
            <a:ext cx="12192000" cy="2127250"/>
          </a:xfrm>
          <a:prstGeom prst="rect">
            <a:avLst/>
          </a:prstGeom>
          <a:solidFill>
            <a:srgbClr val="1B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56463131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48640" y="560070"/>
            <a:ext cx="11110595" cy="56172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altLang="zh-CN"/>
              <a:t>      </a:t>
            </a:r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625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CEC40-A851-41DD-9074-FFCE23F8E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2C84F2-4ED9-43A2-B6E5-60338C8F9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FB1A7-8642-4CA5-9132-1C7D354A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7F842-F8D3-4265-8326-1E0E1CC1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D4F5E-0F7D-4174-8295-9DBCE6B1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07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002E5-3BA6-484E-91F3-7905F8E7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4EE16-73D9-4054-818A-EC8C2F94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51AA9-812B-4EAD-A8BB-1FA76A7F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FB15C-7E35-4B05-8AD4-328459BC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AC86C-31A2-40C8-B3E0-88A2EFA1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0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60E6F-9E47-4CE1-9E9B-B95D5DEC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5F5C0-8364-4815-8CE9-EFC3A133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9973E-D082-43E1-AFD7-9D41936E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113D4-1B6F-4378-9A2A-EE8704BF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E5054-BD19-4DE7-AF1D-4D58338A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22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22E5B-66BC-4566-BFB9-1835D933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E2FC3-5E02-4781-B611-D9203EC11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50079B-11EA-4C3C-AD06-9869AA834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FF1D95-BE41-4228-B0D3-7EEF6052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1EEBB-867D-421A-BE5F-0D848687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84E83D-7704-4FC1-9690-728DC82E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88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6255D-7667-43CE-A866-8F76211E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46CB9-7B2A-481C-AC46-F490DAF2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D5C6C-9F15-49A8-822A-B611CEE1A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69095E-CF55-4AFE-A1CD-192844C0E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E8086E-2557-4F12-BE31-986B2FADD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88614C-04A0-4DB8-9273-E0BE54B1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CA4BC0-4E3B-4299-8D23-ED7CA4A4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B35CAC-E1F5-40B3-B193-EC3A8D49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29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4D91E-C3DB-4A25-B41E-F9DC92AA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328DBB-CEA8-45DE-A608-3C1C35A8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F45DAF-5750-463B-8D11-9FAAC386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441C68-F0E8-4486-AA0D-BE1C789E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2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17" y="254763"/>
            <a:ext cx="11133083" cy="1325563"/>
          </a:xfrm>
        </p:spPr>
        <p:txBody>
          <a:bodyPr>
            <a:normAutofit/>
          </a:bodyPr>
          <a:lstStyle>
            <a:lvl1pPr algn="l">
              <a:defRPr sz="4800" b="1">
                <a:latin typeface="方正书宋简体" panose="03000509000000000000" pitchFamily="65" charset="-122"/>
                <a:ea typeface="方正书宋简体" panose="03000509000000000000" pitchFamily="65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820275" y="5822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7B10D4-46A1-446C-BE99-E6FCFD00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BEA974-D135-4750-AEA9-509B3E3B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F35BA-0F62-4DD2-9CA3-C840DD2F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86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01D27-17A1-46BC-90CA-69880C89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E4711-D68E-4C56-ABAA-B85FD0BB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7A74DC-F6FA-41F8-A71D-40CAD1896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43897-53C1-4A0F-9E21-C8B96657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BE341-93DB-47C7-8871-E4DE0494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352E2-96F5-4148-B2BC-579E8D49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486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9F719-655B-448F-A2E2-73CF2254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2A2C24-6C4F-4707-966A-BC9DD376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918D5E-0B9B-4B2B-87AE-8DADCEFD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CDBC10-0978-4246-971A-BD4621AE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47D58-2A40-43FC-A19C-6BF20902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6F8D0A-1C8B-4FFB-AC97-6BB3BD2F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48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613A1-9F54-45C6-9884-39B4B02C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29BB2-4C8F-4219-B016-A428A6A00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9E2E8-E0C5-44B3-B4BD-1E7846D9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01E58-317E-476F-A9B3-911F93F4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B5570-7AB2-4228-A66A-0DC16616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87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D20E11-4F7E-4EBF-A6D7-A14AF7117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887D8C-A15A-4972-8983-CB010F1B4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1B0A6-26D7-4661-9975-62CEBF7A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5E43B-892B-43EC-94C2-ADD724EF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13E62-CD6E-4EA5-A1D6-3520A328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8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6766" y="315311"/>
            <a:ext cx="10515600" cy="928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defRPr>
            </a:lvl1pPr>
          </a:lstStyle>
          <a:p>
            <a:fld id="{B685EFE6-38B8-46DC-8AAF-1949A41BB5A6}" type="datetimeFigureOut">
              <a:rPr lang="zh-CN" altLang="en-US" smtClean="0"/>
              <a:pPr/>
              <a:t>2022/9/1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defRPr>
            </a:lvl1pPr>
          </a:lstStyle>
          <a:p>
            <a:fld id="{60D1C54A-11B8-4369-9E54-6965473343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96E24E0-D1AB-409D-B496-DEF216D93432}"/>
              </a:ext>
            </a:extLst>
          </p:cNvPr>
          <p:cNvCxnSpPr>
            <a:cxnSpLocks/>
          </p:cNvCxnSpPr>
          <p:nvPr userDrawn="1"/>
        </p:nvCxnSpPr>
        <p:spPr>
          <a:xfrm>
            <a:off x="0" y="1422739"/>
            <a:ext cx="12192000" cy="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方正书宋简体" panose="03000509000000000000" pitchFamily="65" charset="-122"/>
          <a:ea typeface="方正书宋简体" panose="03000509000000000000" pitchFamily="65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方正书宋简体" panose="03000509000000000000" pitchFamily="65" charset="-122"/>
          <a:ea typeface="方正书宋简体" panose="03000509000000000000" pitchFamily="65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书宋简体" panose="03000509000000000000" pitchFamily="65" charset="-122"/>
          <a:ea typeface="方正书宋简体" panose="03000509000000000000" pitchFamily="65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书宋简体" panose="03000509000000000000" pitchFamily="65" charset="-122"/>
          <a:ea typeface="方正书宋简体" panose="03000509000000000000" pitchFamily="65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书宋简体" panose="03000509000000000000" pitchFamily="65" charset="-122"/>
          <a:ea typeface="方正书宋简体" panose="03000509000000000000" pitchFamily="65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书宋简体" panose="03000509000000000000" pitchFamily="65" charset="-122"/>
          <a:ea typeface="方正书宋简体" panose="03000509000000000000" pitchFamily="65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86C6C-8BC4-43D8-A0B8-3A4C17D6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60E4F-80E1-44EB-AAAB-62DE985A2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65111-DD70-45F7-8074-91B222B2C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defRPr>
            </a:lvl1pPr>
          </a:lstStyle>
          <a:p>
            <a:fld id="{C9FF290E-95E2-45E8-A3B8-C7899E18C875}" type="datetimeFigureOut">
              <a:rPr lang="zh-CN" altLang="en-US" smtClean="0"/>
              <a:pPr/>
              <a:t>2022/9/1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BB7DA-7898-4C74-A5B8-6328B044A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C4472-5514-42B9-B9F2-71E9FF547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defRPr>
            </a:lvl1pPr>
          </a:lstStyle>
          <a:p>
            <a:fld id="{2F8D52BE-A7AA-4DCB-B533-AD38EBC7E22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2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方正书宋简体" panose="03000509000000000000" pitchFamily="65" charset="-122"/>
          <a:ea typeface="方正书宋简体" panose="03000509000000000000" pitchFamily="65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书宋简体" panose="03000509000000000000" pitchFamily="65" charset="-122"/>
          <a:ea typeface="方正书宋简体" panose="03000509000000000000" pitchFamily="65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书宋简体" panose="03000509000000000000" pitchFamily="65" charset="-122"/>
          <a:ea typeface="方正书宋简体" panose="03000509000000000000" pitchFamily="65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书宋简体" panose="03000509000000000000" pitchFamily="65" charset="-122"/>
          <a:ea typeface="方正书宋简体" panose="03000509000000000000" pitchFamily="65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书宋简体" panose="03000509000000000000" pitchFamily="65" charset="-122"/>
          <a:ea typeface="方正书宋简体" panose="03000509000000000000" pitchFamily="65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idx="4294967295" hasCustomPrompt="1"/>
          </p:nvPr>
        </p:nvSpPr>
        <p:spPr>
          <a:xfrm>
            <a:off x="1524000" y="1584960"/>
            <a:ext cx="9144000" cy="136906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人</a:t>
            </a:r>
            <a:r>
              <a:rPr lang="en-US" altLang="zh-CN" dirty="0"/>
              <a:t> </a:t>
            </a:r>
            <a:r>
              <a:rPr lang="zh-CN" altLang="en-US" dirty="0"/>
              <a:t>工</a:t>
            </a:r>
            <a:r>
              <a:rPr lang="en-US" altLang="zh-CN" dirty="0"/>
              <a:t> </a:t>
            </a:r>
            <a:r>
              <a:rPr lang="zh-CN" altLang="en-US" dirty="0"/>
              <a:t>智</a:t>
            </a:r>
            <a:r>
              <a:rPr lang="en-US" altLang="zh-CN" dirty="0"/>
              <a:t> </a:t>
            </a:r>
            <a:r>
              <a:rPr lang="zh-CN" altLang="en-US" dirty="0"/>
              <a:t>能</a:t>
            </a:r>
            <a:r>
              <a:rPr lang="en-US" altLang="zh-CN" dirty="0"/>
              <a:t> </a:t>
            </a:r>
            <a:r>
              <a:rPr lang="zh-CN" altLang="en-US" dirty="0"/>
              <a:t>数 学 基 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11.2.2 常见的几种激活函数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1839595"/>
            <a:ext cx="11276330" cy="4351655"/>
          </a:xfrm>
        </p:spPr>
        <p:txBody>
          <a:bodyPr>
            <a:normAutofit/>
          </a:bodyPr>
          <a:lstStyle/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激活函数的选取，直接影响了人工神经网络的效率和性能。在机器学习中，常见的激活函数有Sigmoid、Tanh、ReLU、Leaky ReLU 等几种。</a:t>
            </a:r>
          </a:p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（1）Sigmoid 函数的数学表示和特点。</a:t>
            </a:r>
          </a:p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（2）应用 Python 函数库计算 Sigmoid 函数。</a:t>
            </a:r>
          </a:p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Sigmoid 函数具有较简单的数学表达形式，可以用 Python 的函数库 NumPy 进行 Sigmoid 函数计算，用 Matplotlib 的 pyplot 模块进行函数图形的绘制。</a:t>
            </a:r>
          </a:p>
          <a:p>
            <a:pPr marL="0" indent="576000">
              <a:lnSpc>
                <a:spcPct val="150000"/>
              </a:lnSpc>
              <a:buNone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677941" y="605360"/>
            <a:ext cx="11109325" cy="53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b="1" dirty="0">
                <a:sym typeface="+mn-ea"/>
              </a:rPr>
              <a:t>【例 11.3】</a:t>
            </a:r>
            <a:r>
              <a:rPr lang="zh-CN" altLang="en-US" sz="2200" dirty="0">
                <a:sym typeface="+mn-ea"/>
              </a:rPr>
              <a:t> 使用 Python 计算 Sigmoid 函数并显示其图形。</a:t>
            </a:r>
            <a:endParaRPr lang="zh-CN" altLang="en-US" sz="2200" dirty="0"/>
          </a:p>
          <a:p>
            <a:pPr marL="0" indent="0">
              <a:buNone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104931" y="512905"/>
            <a:ext cx="11727305" cy="5832189"/>
          </a:xfrm>
        </p:spPr>
        <p:txBody>
          <a:bodyPr>
            <a:normAutofit/>
          </a:bodyPr>
          <a:lstStyle/>
          <a:p>
            <a:pPr marL="0" indent="576000">
              <a:lnSpc>
                <a:spcPct val="150000"/>
              </a:lnSpc>
              <a:buNone/>
            </a:pPr>
            <a:r>
              <a:rPr lang="zh-CN" altLang="en-US" sz="2200" dirty="0"/>
              <a:t>（3）tanh 函数的数学表示和特点</a:t>
            </a:r>
          </a:p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tanh 函数是另外一种激活函数，与 Sigmoid 函数不同的是它是把 (－∞,+∞) 的输入映射到 (－1,1)区间。在数学中，tanh 称为双曲正切函数，是双曲函数中的一个，可由基本双曲函数双曲正弦和双曲余弦推导而来。</a:t>
            </a:r>
          </a:p>
          <a:p>
            <a:pPr marL="0" indent="576000">
              <a:lnSpc>
                <a:spcPct val="150000"/>
              </a:lnSpc>
              <a:buNone/>
            </a:pPr>
            <a:r>
              <a:rPr lang="zh-CN" altLang="en-US" sz="2200" dirty="0"/>
              <a:t>（4）应用 Python 函数库计算 tanh 函数</a:t>
            </a:r>
          </a:p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NumPy 中提供了 tanh 函数的实现，当然也可以自定义 tanh 函数。下面代码应用 NumPy 函数库，构造了 tanh 函数与 tanh 的导数，并用 Matplotlib 的 pyplot 模块进行函数图形的绘制。</a:t>
            </a:r>
          </a:p>
          <a:p>
            <a:pPr marL="0" indent="576000">
              <a:lnSpc>
                <a:spcPct val="150000"/>
              </a:lnSpc>
              <a:buNone/>
            </a:pPr>
            <a:endParaRPr lang="zh-CN" altLang="en-US" sz="2200" dirty="0"/>
          </a:p>
          <a:p>
            <a:pPr marL="0" indent="576000">
              <a:lnSpc>
                <a:spcPct val="150000"/>
              </a:lnSpc>
              <a:buNone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14793" y="836274"/>
            <a:ext cx="10515600" cy="46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b="1" dirty="0">
                <a:sym typeface="+mn-ea"/>
              </a:rPr>
              <a:t>【例 11.4】 </a:t>
            </a:r>
            <a:r>
              <a:rPr lang="zh-CN" altLang="en-US" sz="2200" dirty="0">
                <a:sym typeface="+mn-ea"/>
              </a:rPr>
              <a:t>使用 Python 计算 tanh 函数并绘制函数图形。</a:t>
            </a:r>
            <a:endParaRPr lang="zh-CN" altLang="en-US" sz="2200" dirty="0"/>
          </a:p>
          <a:p>
            <a:pPr marL="0" indent="0">
              <a:buNone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296498" y="1669660"/>
            <a:ext cx="11599004" cy="1957959"/>
          </a:xfrm>
        </p:spPr>
        <p:txBody>
          <a:bodyPr>
            <a:normAutofit/>
          </a:bodyPr>
          <a:lstStyle/>
          <a:p>
            <a:pPr marL="0" indent="576000">
              <a:lnSpc>
                <a:spcPct val="150000"/>
              </a:lnSpc>
              <a:buNone/>
            </a:pPr>
            <a:r>
              <a:rPr lang="zh-CN" altLang="en-US" sz="2200" dirty="0"/>
              <a:t>（5）ReLU 函数的数学表示和特点。</a:t>
            </a:r>
          </a:p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ReLU 函数又称为修正线性单元（Rectified Linear Unit），是一种分段线性函数，它弥补了Sigmoid 函数以及 tanh 函数的梯度消失问题。</a:t>
            </a:r>
          </a:p>
          <a:p>
            <a:pPr marL="0" indent="576000">
              <a:lnSpc>
                <a:spcPct val="150000"/>
              </a:lnSpc>
              <a:buNone/>
            </a:pPr>
            <a:endParaRPr lang="zh-CN" altLang="en-US" sz="2200" dirty="0"/>
          </a:p>
          <a:p>
            <a:pPr marL="0" indent="576000">
              <a:lnSpc>
                <a:spcPct val="150000"/>
              </a:lnSpc>
              <a:buNone/>
            </a:pPr>
            <a:endParaRPr lang="zh-CN" altLang="en-US" sz="2200" dirty="0"/>
          </a:p>
          <a:p>
            <a:pPr marL="0" indent="576000">
              <a:lnSpc>
                <a:spcPct val="150000"/>
              </a:lnSpc>
              <a:buNone/>
            </a:pPr>
            <a:endParaRPr lang="zh-CN" altLang="en-US" sz="2200" dirty="0"/>
          </a:p>
          <a:p>
            <a:pPr marL="0" indent="576000">
              <a:lnSpc>
                <a:spcPct val="150000"/>
              </a:lnSpc>
              <a:buNone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44774" y="401559"/>
            <a:ext cx="11212642" cy="1577143"/>
          </a:xfrm>
        </p:spPr>
        <p:txBody>
          <a:bodyPr>
            <a:normAutofit/>
          </a:bodyPr>
          <a:lstStyle/>
          <a:p>
            <a:pPr marL="0" indent="57600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（6）应用 Python 函数库计算 ReLU 函数</a:t>
            </a:r>
            <a:endParaRPr lang="zh-CN" alt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b="1" dirty="0">
                <a:sym typeface="+mn-ea"/>
              </a:rPr>
              <a:t>【例 11.5】</a:t>
            </a:r>
            <a:r>
              <a:rPr lang="zh-CN" altLang="en-US" sz="2200" dirty="0">
                <a:sym typeface="+mn-ea"/>
              </a:rPr>
              <a:t>使用 Python 编程计算 ReLU 函数并进行图形绘制。</a:t>
            </a:r>
            <a:endParaRPr lang="zh-CN" altLang="en-US" sz="2200" dirty="0"/>
          </a:p>
          <a:p>
            <a:pPr marL="0" indent="576000">
              <a:lnSpc>
                <a:spcPct val="150000"/>
              </a:lnSpc>
              <a:buNone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506360" y="1055065"/>
            <a:ext cx="11179279" cy="2928572"/>
          </a:xfrm>
        </p:spPr>
        <p:txBody>
          <a:bodyPr>
            <a:normAutofit/>
          </a:bodyPr>
          <a:lstStyle/>
          <a:p>
            <a:pPr marL="0" indent="576000">
              <a:lnSpc>
                <a:spcPct val="150000"/>
              </a:lnSpc>
              <a:buNone/>
            </a:pPr>
            <a:r>
              <a:rPr lang="zh-CN" altLang="en-US" sz="2200" dirty="0"/>
              <a:t>（7）Leaky ReLU（PReLU）函数的数学表示和特点。</a:t>
            </a:r>
          </a:p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为了解决 ReLU 算法在 x 轴负向为 0 可能导致部分神经元无法激活的问题，将 ReLU 的前半段设为 αx 而非 0，通常 α=0.01。改进的函数称为 Leaky ReLU 函数。另外一种思路是基于参数的方法，通过算法来确定 αx 中的参数 α，这种方法又称为 Parametric ReLU（PReLU）方法。</a:t>
            </a:r>
          </a:p>
          <a:p>
            <a:pPr marL="0" indent="576000">
              <a:lnSpc>
                <a:spcPct val="150000"/>
              </a:lnSpc>
              <a:buNone/>
            </a:pPr>
            <a:endParaRPr lang="zh-CN" altLang="en-US" sz="2200" dirty="0"/>
          </a:p>
          <a:p>
            <a:pPr marL="0" indent="576000">
              <a:lnSpc>
                <a:spcPct val="150000"/>
              </a:lnSpc>
              <a:buNone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09862" y="401560"/>
            <a:ext cx="11857220" cy="1367279"/>
          </a:xfrm>
        </p:spPr>
        <p:txBody>
          <a:bodyPr>
            <a:normAutofit/>
          </a:bodyPr>
          <a:lstStyle/>
          <a:p>
            <a:pPr marL="0" indent="57600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（8）应用 Python 函数库计算 Leaky ReLU 函数</a:t>
            </a:r>
            <a:endParaRPr lang="zh-CN" alt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b="1" dirty="0">
                <a:sym typeface="+mn-ea"/>
              </a:rPr>
              <a:t>【例 11.6】 </a:t>
            </a:r>
            <a:r>
              <a:rPr lang="zh-CN" altLang="en-US" sz="2200" dirty="0">
                <a:sym typeface="+mn-ea"/>
              </a:rPr>
              <a:t>使用 Python 编程计算 Leaky ReLU 函数并进行图形绘制。</a:t>
            </a:r>
            <a:endParaRPr lang="zh-CN" altLang="en-US" sz="2200" dirty="0"/>
          </a:p>
          <a:p>
            <a:pPr marL="0" indent="576000">
              <a:lnSpc>
                <a:spcPct val="150000"/>
              </a:lnSpc>
              <a:buNone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11.3 综合案例</a:t>
            </a:r>
            <a:r>
              <a:rPr lang="en-US" altLang="zh-CN" dirty="0"/>
              <a:t>——</a:t>
            </a:r>
            <a:r>
              <a:rPr lang="zh-CN" altLang="en-US" dirty="0"/>
              <a:t>分类算法中信息熵的应用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信息熵在机器学习中有很多应用。信息熵度量了事物的不确定性，事物不确定性减少，表示我们对事物有了更加确切的认识。ID3 分类算法就是按照信息熵的减少幅度来确定分类的方向。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541337" y="620712"/>
            <a:ext cx="11109325" cy="5616575"/>
          </a:xfrm>
        </p:spPr>
        <p:txBody>
          <a:bodyPr>
            <a:normAutofit/>
          </a:bodyPr>
          <a:lstStyle/>
          <a:p>
            <a:pPr marL="0" indent="576000">
              <a:lnSpc>
                <a:spcPct val="150000"/>
              </a:lnSpc>
              <a:buNone/>
            </a:pPr>
            <a:r>
              <a:rPr lang="zh-CN" altLang="en-US" sz="2200" dirty="0"/>
              <a:t>（1）数据集的信息熵的计算</a:t>
            </a:r>
          </a:p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根据公式（11-11），可以计算数据集的总体信息熵公式如下。</a:t>
            </a:r>
          </a:p>
          <a:p>
            <a:pPr marL="0" indent="576000">
              <a:lnSpc>
                <a:spcPct val="150000"/>
              </a:lnSpc>
              <a:buNone/>
            </a:pPr>
            <a:endParaRPr lang="zh-CN" altLang="en-US" sz="2200" dirty="0"/>
          </a:p>
          <a:p>
            <a:pPr marL="0" indent="576000">
              <a:lnSpc>
                <a:spcPct val="150000"/>
              </a:lnSpc>
              <a:buNone/>
            </a:pPr>
            <a:endParaRPr lang="zh-CN" altLang="en-US" sz="2200" dirty="0"/>
          </a:p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根据表 11-1 的数据集，可知 |D|=14，      </a:t>
            </a:r>
            <a:r>
              <a:rPr lang="en-US" altLang="zh-CN" sz="2200" dirty="0"/>
              <a:t>                         </a:t>
            </a:r>
            <a:r>
              <a:rPr lang="zh-CN" altLang="en-US" sz="2200" dirty="0"/>
              <a:t>代入上式，可得：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81187" y="1745614"/>
            <a:ext cx="6887845" cy="2953385"/>
            <a:chOff x="3815" y="2654"/>
            <a:chExt cx="10847" cy="465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5" y="2654"/>
              <a:ext cx="10847" cy="187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4" y="5006"/>
              <a:ext cx="3439" cy="64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6" y="5775"/>
              <a:ext cx="8865" cy="15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 熵与激活函数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39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dirty="0"/>
              <a:t>11.1 熵和信息熵 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11.2 激活函数 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11.3 </a:t>
            </a:r>
            <a:r>
              <a:rPr dirty="0" err="1"/>
              <a:t>综合案例</a:t>
            </a:r>
            <a:r>
              <a:rPr lang="en-US" altLang="zh-CN" dirty="0"/>
              <a:t>——</a:t>
            </a:r>
            <a:r>
              <a:rPr dirty="0" err="1"/>
              <a:t>分类算法中信息熵的应用</a:t>
            </a:r>
            <a:r>
              <a:rPr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11.4 高手点拨 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11.5 习题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264795"/>
            <a:ext cx="7813040" cy="3406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920" y="3671570"/>
            <a:ext cx="8505190" cy="31165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97" y="671237"/>
            <a:ext cx="9996805" cy="35763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" y="291465"/>
            <a:ext cx="10077450" cy="61328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11.4 高手点拨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1580326"/>
            <a:ext cx="11276330" cy="4709795"/>
          </a:xfrm>
        </p:spPr>
        <p:txBody>
          <a:bodyPr>
            <a:normAutofit fontScale="92500"/>
          </a:bodyPr>
          <a:lstStyle/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机器学习需要大量时间来处理数据，模型的收敛速度非常重要。在选取激活函数时，其收敛速度及计算的简单性要重点考虑。总体而言，有以下选取规则。</a:t>
            </a:r>
          </a:p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（1）尽量选择具有中心对称特性的激活函数，这样保证多层神经网络中数据可正可负，加速模型的收敛。</a:t>
            </a:r>
          </a:p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（2）ReLU 函数是一个通用的激活函数，其收敛性较好，但 ReLU 函数一般只用在隐藏层。</a:t>
            </a:r>
          </a:p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（3）由于梯度消失问题会降低收敛性，所以在多层网络中，要减少使用 Sigmoid 函数和 tanh函数。</a:t>
            </a:r>
          </a:p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（4）对于分类器，Sigmoid 函数及其组合函数效果会比较好。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11.5 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308" y="1708357"/>
            <a:ext cx="11133082" cy="24165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/>
              <a:t>（1）在综合案例中，在 Outlook=Sunny 的情况下，分别计算对 Humidity 与 Wind 进行再次分类时的信息增益。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/>
              <a:t>（2）在综合案例中，在 Outlook=Rain 的情况下，分别计算对 Humidity 与 Wind 进行再次分类时的信息增益。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11.1.1 熵的概念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1923415"/>
            <a:ext cx="11276330" cy="4537710"/>
          </a:xfrm>
        </p:spPr>
        <p:txBody>
          <a:bodyPr>
            <a:normAutofit/>
          </a:bodyPr>
          <a:lstStyle/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熵的概念来自热力学，热力学第二定律和第三定律都是和熵有关的定律。在热力学中，熵的物理意义是一个物理体系混乱程度的度量，是表征物质状态的参量之一。</a:t>
            </a:r>
          </a:p>
          <a:p>
            <a:pPr indent="576000">
              <a:lnSpc>
                <a:spcPct val="150000"/>
              </a:lnSpc>
              <a:buNone/>
            </a:pPr>
            <a:r>
              <a:rPr lang="en-US" altLang="zh-CN" sz="2200" dirty="0" err="1"/>
              <a:t>熵是一个宏观的物理量，是构成物理体系的大量微观粒子集体表现出来的一种物理性质。在统计热力学中，设物理体系的微观状态为</a:t>
            </a:r>
            <a:r>
              <a:rPr lang="en-US" altLang="zh-CN" sz="2200" dirty="0"/>
              <a:t> Ω，</a:t>
            </a:r>
            <a:r>
              <a:rPr lang="en-US" altLang="zh-CN" sz="2200" dirty="0" err="1"/>
              <a:t>则物理体系的熵可以表示为</a:t>
            </a:r>
            <a:endParaRPr lang="en-US" altLang="zh-CN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90" y="4398625"/>
            <a:ext cx="3890176" cy="8251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333142" y="523875"/>
            <a:ext cx="11244262" cy="5810250"/>
          </a:xfrm>
        </p:spPr>
        <p:txBody>
          <a:bodyPr>
            <a:normAutofit/>
          </a:bodyPr>
          <a:lstStyle/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其中 k =1.3807x10</a:t>
            </a:r>
            <a:r>
              <a:rPr lang="zh-CN" altLang="en-US" sz="2200" baseline="30000" dirty="0"/>
              <a:t>-23</a:t>
            </a:r>
            <a:r>
              <a:rPr lang="zh-CN" altLang="en-US" sz="2200" dirty="0"/>
              <a:t>J·K</a:t>
            </a:r>
            <a:r>
              <a:rPr lang="zh-CN" altLang="en-US" sz="2200" baseline="30000" dirty="0"/>
              <a:t>-1</a:t>
            </a:r>
            <a:r>
              <a:rPr lang="zh-CN" altLang="en-US" sz="2200" dirty="0"/>
              <a:t>，称为玻尔兹曼常量，体系微观状态 Ω 是大量质点的体系经统计规律而得到的热力学概率。</a:t>
            </a:r>
          </a:p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物理体系的熵，可以通过宏观系统的热交换进行计算。根据克劳修斯的定义，果物理体系加热过程引起的变化是可逆的，则系统的熵增为</a:t>
            </a:r>
          </a:p>
          <a:p>
            <a:pPr marL="0" indent="576000">
              <a:lnSpc>
                <a:spcPct val="150000"/>
              </a:lnSpc>
              <a:buNone/>
            </a:pPr>
            <a:endParaRPr lang="zh-CN" altLang="en-US" sz="2200" dirty="0"/>
          </a:p>
          <a:p>
            <a:pPr marL="0" indent="576000">
              <a:lnSpc>
                <a:spcPct val="150000"/>
              </a:lnSpc>
              <a:buNone/>
            </a:pPr>
            <a:endParaRPr lang="zh-CN" altLang="en-US" sz="2200" dirty="0"/>
          </a:p>
          <a:p>
            <a:pPr marL="0" indent="576000">
              <a:lnSpc>
                <a:spcPct val="150000"/>
              </a:lnSpc>
              <a:buNone/>
            </a:pPr>
            <a:r>
              <a:rPr lang="zh-CN" altLang="en-US" sz="2200" dirty="0"/>
              <a:t>其中，T 表示体系的热力学温度，Q 表示熵增过程中加入体系的热量，r 表示物理过程可逆。热力学第二定律一般又称为熵增定律，表明在自然过程中，一个孤立系统的熵或混乱程度不会减小。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57" y="2805039"/>
            <a:ext cx="2403021" cy="12479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11.1.2 信息熵的概念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278" y="1892618"/>
            <a:ext cx="11309444" cy="2439540"/>
          </a:xfrm>
        </p:spPr>
        <p:txBody>
          <a:bodyPr>
            <a:normAutofit/>
          </a:bodyPr>
          <a:lstStyle/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信息是个很抽象的概念。美国科学家香农首次引入热力学熵的概念，提出用信息熵来表示信息量的大小，进而创建了信息论。下面简单介绍信息的表示方法。</a:t>
            </a:r>
          </a:p>
          <a:p>
            <a:pPr marL="0" indent="576000">
              <a:lnSpc>
                <a:spcPct val="150000"/>
              </a:lnSpc>
              <a:buNone/>
            </a:pPr>
            <a:r>
              <a:rPr lang="zh-CN" altLang="en-US" sz="2200" dirty="0"/>
              <a:t>（1）信息量或事物不确定性的特点</a:t>
            </a:r>
          </a:p>
          <a:p>
            <a:pPr marL="0" indent="576000">
              <a:lnSpc>
                <a:spcPct val="150000"/>
              </a:lnSpc>
              <a:buNone/>
            </a:pPr>
            <a:r>
              <a:rPr lang="zh-CN" altLang="en-US" sz="2200" dirty="0"/>
              <a:t>（2）信息熵的数学表示，香农提出了信息熵的定义如下。</a:t>
            </a:r>
          </a:p>
          <a:p>
            <a:pPr marL="0" indent="576000">
              <a:lnSpc>
                <a:spcPct val="150000"/>
              </a:lnSpc>
              <a:buNone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11.1.3 应用 Python 函数库计算信息熵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715" y="1858780"/>
            <a:ext cx="11422505" cy="2428408"/>
          </a:xfrm>
        </p:spPr>
        <p:txBody>
          <a:bodyPr>
            <a:normAutofit/>
          </a:bodyPr>
          <a:lstStyle/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Python 中没有专门用来计算信息熵的函数库，可以通过 NumPy、SciPy 提供的函数进行信息熵计算，用 Matplotlib 提供的函数进行信息熵的图形显示。</a:t>
            </a:r>
          </a:p>
          <a:p>
            <a:pPr marL="0" indent="576000">
              <a:lnSpc>
                <a:spcPct val="150000"/>
              </a:lnSpc>
              <a:buNone/>
            </a:pPr>
            <a:r>
              <a:rPr lang="zh-CN" altLang="en-US" sz="2200" dirty="0"/>
              <a:t>（1）均匀分布事件的不确定性计算和信息熵计算</a:t>
            </a:r>
          </a:p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函数库 NumPy 提供了数组元素计算函数，可以用来计算信息熵。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541337" y="485439"/>
            <a:ext cx="11109325" cy="638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b="1" dirty="0">
                <a:sym typeface="+mn-ea"/>
              </a:rPr>
              <a:t>【例 11.1】 </a:t>
            </a:r>
            <a:r>
              <a:rPr lang="zh-CN" altLang="en-US" sz="2200" dirty="0">
                <a:sym typeface="+mn-ea"/>
              </a:rPr>
              <a:t>使用 Matplotlib 的绘图函数将信息熵与概率的关系显示出来。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258216" y="410487"/>
            <a:ext cx="11584014" cy="2002930"/>
          </a:xfrm>
        </p:spPr>
        <p:txBody>
          <a:bodyPr>
            <a:normAutofit/>
          </a:bodyPr>
          <a:lstStyle/>
          <a:p>
            <a:pPr marL="0" indent="576000">
              <a:lnSpc>
                <a:spcPct val="150000"/>
              </a:lnSpc>
              <a:buNone/>
            </a:pPr>
            <a:r>
              <a:rPr lang="zh-CN" altLang="en-US" sz="2200" dirty="0"/>
              <a:t>（2）均匀分布的信息熵和非均匀分布的信息熵</a:t>
            </a:r>
          </a:p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对同一个随机事件，均匀分布时的信息熵是最大的。</a:t>
            </a:r>
          </a:p>
          <a:p>
            <a:pPr marL="0" indent="576000">
              <a:lnSpc>
                <a:spcPct val="150000"/>
              </a:lnSpc>
              <a:buNone/>
            </a:pPr>
            <a:r>
              <a:rPr lang="zh-CN" altLang="en-US" sz="2200" b="1" dirty="0"/>
              <a:t>【例 11.2】</a:t>
            </a:r>
            <a:r>
              <a:rPr lang="zh-CN" altLang="en-US" sz="2200" dirty="0"/>
              <a:t> 使用 Python 编程计算均匀分布的信息熵与非均匀分布的信息熵。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11.2 激活函数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717" y="1719579"/>
            <a:ext cx="6384925" cy="43516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11.2.1 激活函数的概念</a:t>
            </a:r>
          </a:p>
          <a:p>
            <a:pPr indent="576000">
              <a:lnSpc>
                <a:spcPct val="150000"/>
              </a:lnSpc>
              <a:buNone/>
            </a:pPr>
            <a:r>
              <a:rPr lang="zh-CN" altLang="en-US" sz="2200" dirty="0"/>
              <a:t>激 活 函 数（Activation Function） 又 称 激 励 函 数， 是 在 人 工 神 经 网 络（Artificial Neural Network）中每一个神经元上运行的函数，根据神经元的输入，通过激活函数的作用，产生神经元的输出。要想了解激活函数的作用，首先要知道人工神经网络的结构和原理。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740" y="2362200"/>
            <a:ext cx="5111115" cy="30664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d93aa0d-35a8-4964-9aec-e0dde3db1771"/>
  <p:tag name="COMMONDATA" val="eyJoZGlkIjoiNzA3ZjkzZmY4ZjJkOTc1YmQxMTk5YTVlZjdhYjJlM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1230</Words>
  <Application>Microsoft Office PowerPoint</Application>
  <PresentationFormat>宽屏</PresentationFormat>
  <Paragraphs>68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 Light</vt:lpstr>
      <vt:lpstr>方正书宋简体</vt:lpstr>
      <vt:lpstr>微软雅黑</vt:lpstr>
      <vt:lpstr>Arial</vt:lpstr>
      <vt:lpstr>Office 主题​​</vt:lpstr>
      <vt:lpstr>自定义设计方案</vt:lpstr>
      <vt:lpstr>人 工 智 能 数 学 基 础</vt:lpstr>
      <vt:lpstr>第11章  熵与激活函数</vt:lpstr>
      <vt:lpstr>11.1.1 熵的概念</vt:lpstr>
      <vt:lpstr>PowerPoint 演示文稿</vt:lpstr>
      <vt:lpstr>11.1.2 信息熵的概念</vt:lpstr>
      <vt:lpstr>11.1.3 应用 Python 函数库计算信息熵</vt:lpstr>
      <vt:lpstr>PowerPoint 演示文稿</vt:lpstr>
      <vt:lpstr>PowerPoint 演示文稿</vt:lpstr>
      <vt:lpstr>11.2 激活函数</vt:lpstr>
      <vt:lpstr>11.2.2 常见的几种激活函数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11.3 综合案例——分类算法中信息熵的应用</vt:lpstr>
      <vt:lpstr>PowerPoint 演示文稿</vt:lpstr>
      <vt:lpstr>PowerPoint 演示文稿</vt:lpstr>
      <vt:lpstr>PowerPoint 演示文稿</vt:lpstr>
      <vt:lpstr>PowerPoint 演示文稿</vt:lpstr>
      <vt:lpstr>11.4 高手点拨</vt:lpstr>
      <vt:lpstr>11.5 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龙 马</cp:lastModifiedBy>
  <cp:revision>770</cp:revision>
  <cp:lastPrinted>2022-07-03T02:21:00Z</cp:lastPrinted>
  <dcterms:created xsi:type="dcterms:W3CDTF">2020-08-03T11:12:00Z</dcterms:created>
  <dcterms:modified xsi:type="dcterms:W3CDTF">2022-09-01T12:29:31Z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3F35A5637893479B8FCB28239974D685</vt:lpwstr>
  </property>
  <property fmtid="{D5CDD505-2E9C-101B-9397-08002B2CF9AE}" pid="3" name="KSOProductBuildVer">
    <vt:lpwstr>2052-11.1.0.11830</vt:lpwstr>
  </property>
</Properties>
</file>