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2" r:id="rId2"/>
  </p:sldMasterIdLst>
  <p:notesMasterIdLst>
    <p:notesMasterId r:id="rId57"/>
  </p:notesMasterIdLst>
  <p:sldIdLst>
    <p:sldId id="312" r:id="rId3"/>
    <p:sldId id="314" r:id="rId4"/>
    <p:sldId id="315" r:id="rId5"/>
    <p:sldId id="402" r:id="rId6"/>
    <p:sldId id="362" r:id="rId7"/>
    <p:sldId id="317" r:id="rId8"/>
    <p:sldId id="363" r:id="rId9"/>
    <p:sldId id="364" r:id="rId10"/>
    <p:sldId id="403" r:id="rId11"/>
    <p:sldId id="320" r:id="rId12"/>
    <p:sldId id="404" r:id="rId13"/>
    <p:sldId id="405" r:id="rId14"/>
    <p:sldId id="321" r:id="rId15"/>
    <p:sldId id="365" r:id="rId16"/>
    <p:sldId id="366" r:id="rId17"/>
    <p:sldId id="406" r:id="rId18"/>
    <p:sldId id="408" r:id="rId19"/>
    <p:sldId id="409" r:id="rId20"/>
    <p:sldId id="410" r:id="rId21"/>
    <p:sldId id="322" r:id="rId22"/>
    <p:sldId id="323" r:id="rId23"/>
    <p:sldId id="368" r:id="rId24"/>
    <p:sldId id="324" r:id="rId25"/>
    <p:sldId id="325" r:id="rId26"/>
    <p:sldId id="369" r:id="rId27"/>
    <p:sldId id="326" r:id="rId28"/>
    <p:sldId id="374" r:id="rId29"/>
    <p:sldId id="379" r:id="rId30"/>
    <p:sldId id="330" r:id="rId31"/>
    <p:sldId id="381" r:id="rId32"/>
    <p:sldId id="331" r:id="rId33"/>
    <p:sldId id="382" r:id="rId34"/>
    <p:sldId id="383" r:id="rId35"/>
    <p:sldId id="384" r:id="rId36"/>
    <p:sldId id="336" r:id="rId37"/>
    <p:sldId id="337" r:id="rId38"/>
    <p:sldId id="389" r:id="rId39"/>
    <p:sldId id="390" r:id="rId40"/>
    <p:sldId id="391" r:id="rId41"/>
    <p:sldId id="392" r:id="rId42"/>
    <p:sldId id="411" r:id="rId43"/>
    <p:sldId id="412" r:id="rId44"/>
    <p:sldId id="338" r:id="rId45"/>
    <p:sldId id="340" r:id="rId46"/>
    <p:sldId id="341" r:id="rId47"/>
    <p:sldId id="393" r:id="rId48"/>
    <p:sldId id="339" r:id="rId49"/>
    <p:sldId id="394" r:id="rId50"/>
    <p:sldId id="352" r:id="rId51"/>
    <p:sldId id="346" r:id="rId52"/>
    <p:sldId id="347" r:id="rId53"/>
    <p:sldId id="413" r:id="rId54"/>
    <p:sldId id="419" r:id="rId55"/>
    <p:sldId id="349" r:id="rId56"/>
  </p:sldIdLst>
  <p:sldSz cx="12192000" cy="6858000"/>
  <p:notesSz cx="7099300" cy="10234613"/>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E8FF"/>
    <a:srgbClr val="FF66CC"/>
    <a:srgbClr val="F8FFE7"/>
    <a:srgbClr val="E7EEFF"/>
    <a:srgbClr val="CEDDFE"/>
    <a:srgbClr val="FFCC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6935" autoAdjust="0"/>
  </p:normalViewPr>
  <p:slideViewPr>
    <p:cSldViewPr snapToGrid="0">
      <p:cViewPr varScale="1">
        <p:scale>
          <a:sx n="74" d="100"/>
          <a:sy n="74" d="100"/>
        </p:scale>
        <p:origin x="84" y="324"/>
      </p:cViewPr>
      <p:guideLst/>
    </p:cSldViewPr>
  </p:slideViewPr>
  <p:notesTextViewPr>
    <p:cViewPr>
      <p:scale>
        <a:sx n="1" d="1"/>
        <a:sy n="1" d="1"/>
      </p:scale>
      <p:origin x="0" y="0"/>
    </p:cViewPr>
  </p:notesTextViewPr>
  <p:notesViewPr>
    <p:cSldViewPr snapToGrid="0">
      <p:cViewPr varScale="1">
        <p:scale>
          <a:sx n="54" d="100"/>
          <a:sy n="54" d="100"/>
        </p:scale>
        <p:origin x="16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atin typeface="方正书宋简体" panose="03000509000000000000" pitchFamily="65" charset="-122"/>
                <a:ea typeface="方正书宋简体" panose="03000509000000000000" pitchFamily="65" charset="-122"/>
              </a:defRPr>
            </a:lvl1pPr>
          </a:lstStyle>
          <a:p>
            <a:endParaRPr lang="zh-CN" altLang="en-US" dirty="0"/>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atin typeface="方正书宋简体" panose="03000509000000000000" pitchFamily="65" charset="-122"/>
                <a:ea typeface="方正书宋简体" panose="03000509000000000000" pitchFamily="65" charset="-122"/>
              </a:defRPr>
            </a:lvl1pPr>
          </a:lstStyle>
          <a:p>
            <a:fld id="{087BD0F6-1195-4A82-9F35-B4DEADACE0BD}" type="datetimeFigureOut">
              <a:rPr lang="zh-CN" altLang="en-US" smtClean="0"/>
              <a:pPr/>
              <a:t>2022/9/1</a:t>
            </a:fld>
            <a:endParaRPr lang="zh-CN" altLang="en-US" dirty="0"/>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dirty="0"/>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atin typeface="方正书宋简体" panose="03000509000000000000" pitchFamily="65" charset="-122"/>
                <a:ea typeface="方正书宋简体" panose="03000509000000000000" pitchFamily="65" charset="-122"/>
              </a:defRPr>
            </a:lvl1pPr>
          </a:lstStyle>
          <a:p>
            <a:endParaRPr lang="zh-CN" altLang="en-US" dirty="0"/>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atin typeface="方正书宋简体" panose="03000509000000000000" pitchFamily="65" charset="-122"/>
                <a:ea typeface="方正书宋简体" panose="03000509000000000000" pitchFamily="65" charset="-122"/>
              </a:defRPr>
            </a:lvl1pPr>
          </a:lstStyle>
          <a:p>
            <a:fld id="{06B97F83-A7E4-4309-BBB9-0FD771D68564}"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1pPr>
    <a:lvl2pPr marL="4572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2pPr>
    <a:lvl3pPr marL="9144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3pPr>
    <a:lvl4pPr marL="13716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4pPr>
    <a:lvl5pPr marL="18288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B97F83-A7E4-4309-BBB9-0FD771D68564}" type="slidenum">
              <a:rPr lang="zh-CN" altLang="en-US" smtClean="0"/>
              <a:t>2</a:t>
            </a:fld>
            <a:endParaRPr lang="zh-CN" altLang="en-US"/>
          </a:p>
        </p:txBody>
      </p:sp>
    </p:spTree>
    <p:extLst>
      <p:ext uri="{BB962C8B-B14F-4D97-AF65-F5344CB8AC3E}">
        <p14:creationId xmlns:p14="http://schemas.microsoft.com/office/powerpoint/2010/main" val="4216122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B97F83-A7E4-4309-BBB9-0FD771D68564}" type="slidenum">
              <a:rPr lang="zh-CN" altLang="en-US" smtClean="0"/>
              <a:t>6</a:t>
            </a:fld>
            <a:endParaRPr lang="zh-CN" altLang="en-US"/>
          </a:p>
        </p:txBody>
      </p:sp>
    </p:spTree>
    <p:extLst>
      <p:ext uri="{BB962C8B-B14F-4D97-AF65-F5344CB8AC3E}">
        <p14:creationId xmlns:p14="http://schemas.microsoft.com/office/powerpoint/2010/main" val="1685877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551B746-BAE8-4B47-B71B-F7978EF88C40}"/>
              </a:ext>
            </a:extLst>
          </p:cNvPr>
          <p:cNvSpPr/>
          <p:nvPr userDrawn="1"/>
        </p:nvSpPr>
        <p:spPr>
          <a:xfrm>
            <a:off x="0" y="1301750"/>
            <a:ext cx="12192000" cy="2127250"/>
          </a:xfrm>
          <a:prstGeom prst="rect">
            <a:avLst/>
          </a:prstGeom>
          <a:solidFill>
            <a:srgbClr val="1B62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dirty="0">
              <a:solidFill>
                <a:prstClr val="white"/>
              </a:solidFill>
              <a:latin typeface="方正书宋简体" panose="03000509000000000000" pitchFamily="65" charset="-122"/>
              <a:ea typeface="方正书宋简体" panose="03000509000000000000" pitchFamily="65" charset="-122"/>
            </a:endParaRP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CEC40-A851-41DD-9074-FFCE23F8EF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2C84F2-4ED9-43A2-B6E5-60338C8F9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5FB1A7-8642-4CA5-9132-1C7D354A30EE}"/>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5F97F842-F8D3-4265-8326-1E0E1CC167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8D4F5E-0F7D-4174-8295-9DBCE6B1A448}"/>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876907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002E5-3BA6-484E-91F3-7905F8E729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64EE16-73D9-4054-818A-EC8C2F94980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251AA9-812B-4EAD-A8BB-1FA76A7FF076}"/>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292FB15C-7E35-4B05-8AD4-328459BC5D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EAC86C-31A2-40C8-B3E0-88A2EFA16A1C}"/>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08020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60E6F-9E47-4CE1-9E9B-B95D5DEC83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05F5C0-8364-4815-8CE9-EFC3A133F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09973E-D082-43E1-AFD7-9D41936ED294}"/>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49F113D4-1B6F-4378-9A2A-EE8704BF35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4E5054-BD19-4DE7-AF1D-4D58338A4B57}"/>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890122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22E5B-66BC-4566-BFB9-1835D933CD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7E2FC3-5E02-4781-B611-D9203EC115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50079B-11EA-4C3C-AD06-9869AA8343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FF1D95-BE41-4228-B0D3-7EEF6052B48E}"/>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1821EEBB-867D-421A-BE5F-0D848687FF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84E83D-7704-4FC1-9690-728DC82ED180}"/>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53888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55D-7667-43CE-A866-8F76211E3E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146CB9-7B2A-481C-AC46-F490DAF270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8D5C6C-9F15-49A8-822A-B611CEE1A9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869095E-CF55-4AFE-A1CD-192844C0E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E8086E-2557-4F12-BE31-986B2FADDDB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488614C-04A0-4DB8-9273-E0BE54B1D214}"/>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8" name="页脚占位符 7">
            <a:extLst>
              <a:ext uri="{FF2B5EF4-FFF2-40B4-BE49-F238E27FC236}">
                <a16:creationId xmlns:a16="http://schemas.microsoft.com/office/drawing/2014/main" id="{5DCA4BC0-4E3B-4299-8D23-ED7CA4A473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8B35CAC-E1F5-40B3-B193-EC3A8D49A8A3}"/>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765529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4D91E-C3DB-4A25-B41E-F9DC92AA3BB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7328DBB-CEA8-45DE-A608-3C1C35A86C59}"/>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4" name="页脚占位符 3">
            <a:extLst>
              <a:ext uri="{FF2B5EF4-FFF2-40B4-BE49-F238E27FC236}">
                <a16:creationId xmlns:a16="http://schemas.microsoft.com/office/drawing/2014/main" id="{45F45DAF-5750-463B-8D11-9FAAC386FA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441C68-F0E8-4486-AA0D-BE1C789E62C4}"/>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80822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B10D4-46A1-446C-BE99-E6FCFD009767}"/>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3" name="页脚占位符 2">
            <a:extLst>
              <a:ext uri="{FF2B5EF4-FFF2-40B4-BE49-F238E27FC236}">
                <a16:creationId xmlns:a16="http://schemas.microsoft.com/office/drawing/2014/main" id="{7DBEA974-D135-4750-AEA9-509B3E3BC7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9F35BA-0F62-4DD2-9CA3-C840DD2F1515}"/>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360348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717" y="254763"/>
            <a:ext cx="11133083" cy="1325563"/>
          </a:xfrm>
        </p:spPr>
        <p:txBody>
          <a:bodyPr>
            <a:normAutofit/>
          </a:bodyPr>
          <a:lstStyle>
            <a:lvl1pPr algn="l">
              <a:defRPr sz="4800">
                <a:latin typeface="方正书宋简体" panose="03000509000000000000" pitchFamily="65" charset="-122"/>
                <a:ea typeface="方正书宋简体" panose="03000509000000000000" pitchFamily="65" charset="-122"/>
              </a:defRPr>
            </a:lvl1pPr>
          </a:lstStyle>
          <a:p>
            <a:r>
              <a:rPr lang="zh-CN" altLang="en-US" dirty="0"/>
              <a:t>单击此处编辑母版标题样式</a:t>
            </a:r>
          </a:p>
        </p:txBody>
      </p:sp>
      <p:sp>
        <p:nvSpPr>
          <p:cNvPr id="3" name="内容占位符 2"/>
          <p:cNvSpPr>
            <a:spLocks noGrp="1"/>
          </p:cNvSpPr>
          <p:nvPr>
            <p:ph idx="1" hasCustomPrompt="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
        <p:nvSpPr>
          <p:cNvPr id="7" name="文本框 6"/>
          <p:cNvSpPr txBox="1"/>
          <p:nvPr userDrawn="1"/>
        </p:nvSpPr>
        <p:spPr>
          <a:xfrm>
            <a:off x="9820275" y="582295"/>
            <a:ext cx="184731" cy="369332"/>
          </a:xfrm>
          <a:prstGeom prst="rect">
            <a:avLst/>
          </a:prstGeom>
          <a:noFill/>
        </p:spPr>
        <p:txBody>
          <a:bodyPr wrap="none" rtlCol="0">
            <a:spAutoFit/>
          </a:bodyPr>
          <a:lstStyle/>
          <a:p>
            <a:endParaRPr lang="zh-CN" altLang="en-US" dirty="0">
              <a:latin typeface="方正书宋简体" panose="03000509000000000000" pitchFamily="65" charset="-122"/>
              <a:ea typeface="方正书宋简体" panose="03000509000000000000" pitchFamily="65"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01D27-17A1-46BC-90CA-69880C8963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7E4711-D68E-4C56-ABAA-B85FD0BBE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A7A74DC-F6FA-41F8-A71D-40CAD1896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643897-53C1-4A0F-9E21-C8B96657BC42}"/>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DC6BE341-93DB-47C7-8871-E4DE04946E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B352E2-96F5-4148-B2BC-579E8D49E43D}"/>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54486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9F719-655B-448F-A2E2-73CF2254C5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E2A2C24-6C4F-4707-966A-BC9DD3769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918D5E-0B9B-4B2B-87AE-8DADCEFD3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CDBC10-0978-4246-971A-BD4621AE8A63}"/>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BF747D58-2A40-43FC-A19C-6BF2090292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6F8D0A-1C8B-4FFB-AC97-6BB3BD2F428A}"/>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578848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613A1-9F54-45C6-9884-39B4B02C52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3529BB2-4C8F-4219-B016-A428A6A00A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F9E2E8-E0C5-44B3-B4BD-1E7846D91622}"/>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82101E58-317E-476F-A9B3-911F93F4A7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AB5570-7AB2-4228-A66A-0DC166166337}"/>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262887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D20E11-4F7E-4EBF-A6D7-A14AF7117A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887D8C-A15A-4972-8983-CB010F1B49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01B0A6-26D7-4661-9975-62CEBF7A1A2B}"/>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9DD5E43B-892B-43EC-94C2-ADD724EFF3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F13E62-CD6E-4EA5-A1D6-3520A328CF19}"/>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432480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96766" y="315311"/>
            <a:ext cx="10515600" cy="92804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B685EFE6-38B8-46DC-8AAF-1949A41BB5A6}" type="datetimeFigureOut">
              <a:rPr lang="zh-CN" altLang="en-US" smtClean="0"/>
              <a:pPr/>
              <a:t>2022/9/1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60D1C54A-11B8-4369-9E54-6965473343A5}" type="slidenum">
              <a:rPr lang="zh-CN" altLang="en-US" smtClean="0"/>
              <a:pPr/>
              <a:t>‹#›</a:t>
            </a:fld>
            <a:endParaRPr lang="zh-CN" altLang="en-US" dirty="0"/>
          </a:p>
        </p:txBody>
      </p:sp>
      <p:cxnSp>
        <p:nvCxnSpPr>
          <p:cNvPr id="8" name="直接连接符 7">
            <a:extLst>
              <a:ext uri="{FF2B5EF4-FFF2-40B4-BE49-F238E27FC236}">
                <a16:creationId xmlns:a16="http://schemas.microsoft.com/office/drawing/2014/main" id="{496E24E0-D1AB-409D-B496-DEF216D93432}"/>
              </a:ext>
            </a:extLst>
          </p:cNvPr>
          <p:cNvCxnSpPr>
            <a:cxnSpLocks/>
          </p:cNvCxnSpPr>
          <p:nvPr userDrawn="1"/>
        </p:nvCxnSpPr>
        <p:spPr>
          <a:xfrm>
            <a:off x="0" y="1422739"/>
            <a:ext cx="12192000" cy="0"/>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800" b="1" kern="1200">
          <a:solidFill>
            <a:schemeClr val="tx1"/>
          </a:solidFill>
          <a:latin typeface="方正书宋简体" panose="03000509000000000000" pitchFamily="65" charset="-122"/>
          <a:ea typeface="方正书宋简体" panose="03000509000000000000" pitchFamily="65"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书宋简体" panose="03000509000000000000" pitchFamily="65" charset="-122"/>
          <a:ea typeface="方正书宋简体" panose="03000509000000000000" pitchFamily="65"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书宋简体" panose="03000509000000000000" pitchFamily="65" charset="-122"/>
          <a:ea typeface="方正书宋简体"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书宋简体" panose="03000509000000000000" pitchFamily="65" charset="-122"/>
          <a:ea typeface="方正书宋简体" panose="03000509000000000000" pitchFamily="65"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86C6C-8BC4-43D8-A0B8-3A4C17D6B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B360E4F-80E1-44EB-AAAB-62DE985A2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D1A65111-DD70-45F7-8074-91B222B2C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C9FF290E-95E2-45E8-A3B8-C7899E18C875}" type="datetimeFigureOut">
              <a:rPr lang="zh-CN" altLang="en-US" smtClean="0"/>
              <a:pPr/>
              <a:t>2022/9/1</a:t>
            </a:fld>
            <a:endParaRPr lang="zh-CN" altLang="en-US" dirty="0"/>
          </a:p>
        </p:txBody>
      </p:sp>
      <p:sp>
        <p:nvSpPr>
          <p:cNvPr id="5" name="页脚占位符 4">
            <a:extLst>
              <a:ext uri="{FF2B5EF4-FFF2-40B4-BE49-F238E27FC236}">
                <a16:creationId xmlns:a16="http://schemas.microsoft.com/office/drawing/2014/main" id="{4E8BB7DA-7898-4C74-A5B8-6328B044A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endParaRPr lang="zh-CN" altLang="en-US" dirty="0"/>
          </a:p>
        </p:txBody>
      </p:sp>
      <p:sp>
        <p:nvSpPr>
          <p:cNvPr id="6" name="灯片编号占位符 5">
            <a:extLst>
              <a:ext uri="{FF2B5EF4-FFF2-40B4-BE49-F238E27FC236}">
                <a16:creationId xmlns:a16="http://schemas.microsoft.com/office/drawing/2014/main" id="{73BC4472-5514-42B9-B9F2-71E9FF547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2F8D52BE-A7AA-4DCB-B533-AD38EBC7E224}" type="slidenum">
              <a:rPr lang="zh-CN" altLang="en-US" smtClean="0"/>
              <a:pPr/>
              <a:t>‹#›</a:t>
            </a:fld>
            <a:endParaRPr lang="zh-CN" altLang="en-US" dirty="0"/>
          </a:p>
        </p:txBody>
      </p:sp>
    </p:spTree>
    <p:extLst>
      <p:ext uri="{BB962C8B-B14F-4D97-AF65-F5344CB8AC3E}">
        <p14:creationId xmlns:p14="http://schemas.microsoft.com/office/powerpoint/2010/main" val="280921300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书宋简体" panose="03000509000000000000" pitchFamily="65" charset="-122"/>
          <a:ea typeface="方正书宋简体" panose="03000509000000000000" pitchFamily="65"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书宋简体" panose="03000509000000000000" pitchFamily="65" charset="-122"/>
          <a:ea typeface="方正书宋简体"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书宋简体" panose="03000509000000000000" pitchFamily="65" charset="-122"/>
          <a:ea typeface="方正书宋简体" panose="03000509000000000000" pitchFamily="65"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9.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043A672-6912-4D5E-BE9C-5A3CD9DB297A}"/>
              </a:ext>
            </a:extLst>
          </p:cNvPr>
          <p:cNvSpPr>
            <a:spLocks noGrp="1"/>
          </p:cNvSpPr>
          <p:nvPr>
            <p:ph type="ctrTitle" idx="4294967295" hasCustomPrompt="1"/>
          </p:nvPr>
        </p:nvSpPr>
        <p:spPr>
          <a:xfrm>
            <a:off x="1524000" y="1584960"/>
            <a:ext cx="9144000" cy="1369060"/>
          </a:xfrm>
        </p:spPr>
        <p:txBody>
          <a:bodyPr anchor="b">
            <a:normAutofit/>
          </a:bodyPr>
          <a:lstStyle>
            <a:lvl1pPr algn="ctr">
              <a:defRPr sz="6600" b="1">
                <a:solidFill>
                  <a:schemeClr val="bg1"/>
                </a:solidFill>
                <a:latin typeface="微软雅黑" panose="020B0503020204020204" pitchFamily="34" charset="-122"/>
                <a:ea typeface="微软雅黑" panose="020B0503020204020204" pitchFamily="34" charset="-122"/>
              </a:defRPr>
            </a:lvl1pPr>
          </a:lstStyle>
          <a:p>
            <a:r>
              <a:rPr lang="zh-CN" altLang="en-US" dirty="0">
                <a:latin typeface="方正书宋简体" panose="03000509000000000000" pitchFamily="65" charset="-122"/>
                <a:ea typeface="方正书宋简体" panose="03000509000000000000" pitchFamily="65" charset="-122"/>
              </a:rPr>
              <a:t>人</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工</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智</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能</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数 学 基 础</a:t>
            </a:r>
          </a:p>
        </p:txBody>
      </p:sp>
    </p:spTree>
    <p:extLst>
      <p:ext uri="{BB962C8B-B14F-4D97-AF65-F5344CB8AC3E}">
        <p14:creationId xmlns:p14="http://schemas.microsoft.com/office/powerpoint/2010/main" val="66650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14.2 </a:t>
            </a:r>
            <a:r>
              <a:rPr lang="zh-CN" altLang="en-US" dirty="0"/>
              <a:t>回归方程推导及应用</a:t>
            </a:r>
          </a:p>
        </p:txBody>
      </p:sp>
      <p:grpSp>
        <p:nvGrpSpPr>
          <p:cNvPr id="5" name="组合 4"/>
          <p:cNvGrpSpPr/>
          <p:nvPr/>
        </p:nvGrpSpPr>
        <p:grpSpPr>
          <a:xfrm>
            <a:off x="959567" y="1992572"/>
            <a:ext cx="10272865" cy="1065100"/>
            <a:chOff x="1436914" y="2750447"/>
            <a:chExt cx="9157063" cy="618400"/>
          </a:xfrm>
        </p:grpSpPr>
        <p:sp>
          <p:nvSpPr>
            <p:cNvPr id="4" name="文本框 3">
              <a:extLst>
                <a:ext uri="{FF2B5EF4-FFF2-40B4-BE49-F238E27FC236}">
                  <a16:creationId xmlns:a16="http://schemas.microsoft.com/office/drawing/2014/main" id="{9B615AB2-44A6-4725-A5AF-61D53BCE65A0}"/>
                </a:ext>
              </a:extLst>
            </p:cNvPr>
            <p:cNvSpPr txBox="1"/>
            <p:nvPr/>
          </p:nvSpPr>
          <p:spPr>
            <a:xfrm>
              <a:off x="1436914" y="2750447"/>
              <a:ext cx="9157063" cy="618400"/>
            </a:xfrm>
            <a:prstGeom prst="rect">
              <a:avLst/>
            </a:prstGeom>
            <a:noFill/>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前面已经得到一元线性回归模型                        ，该式描述了因变量</a:t>
              </a:r>
              <a:r>
                <a:rPr lang="en-US" altLang="zh-CN" sz="2200" dirty="0">
                  <a:latin typeface="方正书宋简体" panose="03000509000000000000" pitchFamily="65" charset="-122"/>
                  <a:ea typeface="方正书宋简体" panose="03000509000000000000" pitchFamily="65" charset="-122"/>
                </a:rPr>
                <a:t>y </a:t>
              </a:r>
              <a:r>
                <a:rPr lang="zh-CN" altLang="en-US" sz="2200" dirty="0">
                  <a:latin typeface="方正书宋简体" panose="03000509000000000000" pitchFamily="65" charset="-122"/>
                  <a:ea typeface="方正书宋简体" panose="03000509000000000000" pitchFamily="65" charset="-122"/>
                </a:rPr>
                <a:t>的期望值如何依赖自变量</a:t>
              </a:r>
              <a:r>
                <a:rPr lang="en-US" altLang="zh-CN" sz="2200" i="1" dirty="0">
                  <a:latin typeface="方正书宋简体" panose="03000509000000000000" pitchFamily="65" charset="-122"/>
                  <a:ea typeface="方正书宋简体" panose="03000509000000000000" pitchFamily="65" charset="-122"/>
                </a:rPr>
                <a:t>x</a:t>
              </a:r>
              <a:r>
                <a:rPr lang="zh-CN" altLang="en-US" sz="2200" dirty="0">
                  <a:latin typeface="方正书宋简体" panose="03000509000000000000" pitchFamily="65" charset="-122"/>
                  <a:ea typeface="方正书宋简体" panose="03000509000000000000" pitchFamily="65" charset="-122"/>
                </a:rPr>
                <a:t>。下面根据已有样本观察值对模型中的参数</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0</a:t>
              </a:r>
              <a:r>
                <a:rPr lang="zh-CN" altLang="en-US"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1</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进行求解。</a:t>
              </a:r>
              <a:endParaRPr lang="zh-CN" altLang="en-US" sz="2200" b="0" i="0" u="none" strike="noStrike" baseline="0" dirty="0">
                <a:latin typeface="方正书宋简体" panose="03000509000000000000" pitchFamily="65" charset="-122"/>
                <a:ea typeface="方正书宋简体" panose="03000509000000000000" pitchFamily="65" charset="-122"/>
              </a:endParaRPr>
            </a:p>
          </p:txBody>
        </p:sp>
        <p:pic>
          <p:nvPicPr>
            <p:cNvPr id="3" name="图片 2"/>
            <p:cNvPicPr>
              <a:picLocks noChangeAspect="1"/>
            </p:cNvPicPr>
            <p:nvPr/>
          </p:nvPicPr>
          <p:blipFill>
            <a:blip r:embed="rId2"/>
            <a:stretch>
              <a:fillRect/>
            </a:stretch>
          </p:blipFill>
          <p:spPr>
            <a:xfrm>
              <a:off x="5589947" y="2790065"/>
              <a:ext cx="1369347" cy="301110"/>
            </a:xfrm>
            <a:prstGeom prst="rect">
              <a:avLst/>
            </a:prstGeom>
          </p:spPr>
        </p:pic>
      </p:grpSp>
    </p:spTree>
    <p:extLst>
      <p:ext uri="{BB962C8B-B14F-4D97-AF65-F5344CB8AC3E}">
        <p14:creationId xmlns:p14="http://schemas.microsoft.com/office/powerpoint/2010/main" val="2769930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14.2.1 </a:t>
            </a:r>
            <a:r>
              <a:rPr lang="zh-CN" altLang="en-US" dirty="0"/>
              <a:t>回归方程</a:t>
            </a:r>
          </a:p>
        </p:txBody>
      </p:sp>
      <p:pic>
        <p:nvPicPr>
          <p:cNvPr id="5" name="图片 4"/>
          <p:cNvPicPr>
            <a:picLocks noChangeAspect="1"/>
          </p:cNvPicPr>
          <p:nvPr/>
        </p:nvPicPr>
        <p:blipFill>
          <a:blip r:embed="rId2"/>
          <a:stretch>
            <a:fillRect/>
          </a:stretch>
        </p:blipFill>
        <p:spPr>
          <a:xfrm>
            <a:off x="448335" y="2116323"/>
            <a:ext cx="11295330" cy="1793047"/>
          </a:xfrm>
          <a:prstGeom prst="rect">
            <a:avLst/>
          </a:prstGeom>
        </p:spPr>
      </p:pic>
    </p:spTree>
    <p:extLst>
      <p:ext uri="{BB962C8B-B14F-4D97-AF65-F5344CB8AC3E}">
        <p14:creationId xmlns:p14="http://schemas.microsoft.com/office/powerpoint/2010/main" val="1661978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14.2.2 </a:t>
            </a:r>
            <a:r>
              <a:rPr lang="zh-CN" altLang="en-US" dirty="0"/>
              <a:t>参数的最小二乘法估计</a:t>
            </a:r>
          </a:p>
        </p:txBody>
      </p:sp>
      <p:sp>
        <p:nvSpPr>
          <p:cNvPr id="4" name="文本框 3">
            <a:extLst>
              <a:ext uri="{FF2B5EF4-FFF2-40B4-BE49-F238E27FC236}">
                <a16:creationId xmlns:a16="http://schemas.microsoft.com/office/drawing/2014/main" id="{9B615AB2-44A6-4725-A5AF-61D53BCE65A0}"/>
              </a:ext>
            </a:extLst>
          </p:cNvPr>
          <p:cNvSpPr txBox="1"/>
          <p:nvPr/>
        </p:nvSpPr>
        <p:spPr>
          <a:xfrm>
            <a:off x="600501" y="1984597"/>
            <a:ext cx="10753299" cy="1572931"/>
          </a:xfrm>
          <a:prstGeom prst="rect">
            <a:avLst/>
          </a:prstGeom>
          <a:noFill/>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一元线性回归模型中</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0</a:t>
            </a:r>
            <a:r>
              <a:rPr lang="zh-CN" altLang="en-US"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1</a:t>
            </a:r>
            <a:r>
              <a:rPr lang="zh-CN" altLang="en-US"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σ</a:t>
            </a:r>
            <a:r>
              <a:rPr lang="en-US" altLang="zh-CN" sz="2200" baseline="30000" dirty="0">
                <a:latin typeface="方正书宋简体" panose="03000509000000000000" pitchFamily="65" charset="-122"/>
                <a:ea typeface="方正书宋简体" panose="03000509000000000000" pitchFamily="65" charset="-122"/>
              </a:rPr>
              <a:t>2</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为未知参数，如果有</a:t>
            </a:r>
            <a:r>
              <a:rPr lang="en-US" altLang="zh-CN" sz="2200" i="1" dirty="0">
                <a:latin typeface="方正书宋简体" panose="03000509000000000000" pitchFamily="65" charset="-122"/>
                <a:ea typeface="方正书宋简体" panose="03000509000000000000" pitchFamily="65" charset="-122"/>
              </a:rPr>
              <a:t>n</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个样本值</a:t>
            </a:r>
            <a:r>
              <a:rPr lang="en-US" altLang="zh-CN"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x</a:t>
            </a:r>
            <a:r>
              <a:rPr lang="en-US" altLang="zh-CN" sz="2200" baseline="-25000" dirty="0">
                <a:latin typeface="方正书宋简体" panose="03000509000000000000" pitchFamily="65" charset="-122"/>
                <a:ea typeface="方正书宋简体" panose="03000509000000000000" pitchFamily="65" charset="-122"/>
              </a:rPr>
              <a:t>1</a:t>
            </a:r>
            <a:r>
              <a:rPr lang="en-US" altLang="zh-CN" sz="2200" dirty="0">
                <a:latin typeface="方正书宋简体" panose="03000509000000000000" pitchFamily="65" charset="-122"/>
                <a:ea typeface="方正书宋简体" panose="03000509000000000000" pitchFamily="65" charset="-122"/>
              </a:rPr>
              <a:t> , </a:t>
            </a:r>
            <a:r>
              <a:rPr lang="en-US" altLang="zh-CN" sz="2200" i="1" dirty="0">
                <a:latin typeface="方正书宋简体" panose="03000509000000000000" pitchFamily="65" charset="-122"/>
                <a:ea typeface="方正书宋简体" panose="03000509000000000000" pitchFamily="65" charset="-122"/>
              </a:rPr>
              <a:t>y</a:t>
            </a:r>
            <a:r>
              <a:rPr lang="en-US" altLang="zh-CN" sz="2200" baseline="-25000" dirty="0">
                <a:latin typeface="方正书宋简体" panose="03000509000000000000" pitchFamily="65" charset="-122"/>
                <a:ea typeface="方正书宋简体" panose="03000509000000000000" pitchFamily="65" charset="-122"/>
              </a:rPr>
              <a:t>1</a:t>
            </a:r>
            <a:r>
              <a:rPr lang="en-US" altLang="zh-CN"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x</a:t>
            </a:r>
            <a:r>
              <a:rPr lang="en-US" altLang="zh-CN" sz="2200" baseline="-25000" dirty="0">
                <a:latin typeface="方正书宋简体" panose="03000509000000000000" pitchFamily="65" charset="-122"/>
                <a:ea typeface="方正书宋简体" panose="03000509000000000000" pitchFamily="65" charset="-122"/>
              </a:rPr>
              <a:t>2</a:t>
            </a:r>
            <a:r>
              <a:rPr lang="en-US" altLang="zh-CN" sz="2200" dirty="0">
                <a:latin typeface="方正书宋简体" panose="03000509000000000000" pitchFamily="65" charset="-122"/>
                <a:ea typeface="方正书宋简体" panose="03000509000000000000" pitchFamily="65" charset="-122"/>
              </a:rPr>
              <a:t> , </a:t>
            </a:r>
            <a:r>
              <a:rPr lang="en-US" altLang="zh-CN" sz="2200" i="1" dirty="0">
                <a:latin typeface="方正书宋简体" panose="03000509000000000000" pitchFamily="65" charset="-122"/>
                <a:ea typeface="方正书宋简体" panose="03000509000000000000" pitchFamily="65" charset="-122"/>
              </a:rPr>
              <a:t>y</a:t>
            </a:r>
            <a:r>
              <a:rPr lang="en-US" altLang="zh-CN" sz="2200" baseline="-25000" dirty="0">
                <a:latin typeface="方正书宋简体" panose="03000509000000000000" pitchFamily="65" charset="-122"/>
                <a:ea typeface="方正书宋简体" panose="03000509000000000000" pitchFamily="65" charset="-122"/>
              </a:rPr>
              <a:t>2</a:t>
            </a:r>
            <a:r>
              <a:rPr lang="en-US" altLang="zh-CN" sz="2200" dirty="0">
                <a:latin typeface="方正书宋简体" panose="03000509000000000000" pitchFamily="65" charset="-122"/>
                <a:ea typeface="方正书宋简体" panose="03000509000000000000" pitchFamily="65" charset="-122"/>
              </a:rPr>
              <a:t>)  ,…,(</a:t>
            </a:r>
            <a:r>
              <a:rPr lang="en-US" altLang="zh-CN" sz="2200" i="1" dirty="0" err="1">
                <a:latin typeface="方正书宋简体" panose="03000509000000000000" pitchFamily="65" charset="-122"/>
                <a:ea typeface="方正书宋简体" panose="03000509000000000000" pitchFamily="65" charset="-122"/>
              </a:rPr>
              <a:t>x</a:t>
            </a:r>
            <a:r>
              <a:rPr lang="en-US" altLang="zh-CN" sz="2200" baseline="-25000" dirty="0" err="1">
                <a:latin typeface="方正书宋简体" panose="03000509000000000000" pitchFamily="65" charset="-122"/>
                <a:ea typeface="方正书宋简体" panose="03000509000000000000" pitchFamily="65" charset="-122"/>
              </a:rPr>
              <a:t>n</a:t>
            </a:r>
            <a:r>
              <a:rPr lang="en-US" altLang="zh-CN" sz="2200" dirty="0">
                <a:latin typeface="方正书宋简体" panose="03000509000000000000" pitchFamily="65" charset="-122"/>
                <a:ea typeface="方正书宋简体" panose="03000509000000000000" pitchFamily="65" charset="-122"/>
              </a:rPr>
              <a:t> , </a:t>
            </a:r>
            <a:r>
              <a:rPr lang="en-US" altLang="zh-CN" sz="2200" i="1" dirty="0" err="1">
                <a:latin typeface="方正书宋简体" panose="03000509000000000000" pitchFamily="65" charset="-122"/>
                <a:ea typeface="方正书宋简体" panose="03000509000000000000" pitchFamily="65" charset="-122"/>
              </a:rPr>
              <a:t>y</a:t>
            </a:r>
            <a:r>
              <a:rPr lang="en-US" altLang="zh-CN" sz="2200" baseline="-25000" dirty="0" err="1">
                <a:latin typeface="方正书宋简体" panose="03000509000000000000" pitchFamily="65" charset="-122"/>
                <a:ea typeface="方正书宋简体" panose="03000509000000000000" pitchFamily="65" charset="-122"/>
              </a:rPr>
              <a:t>n</a:t>
            </a:r>
            <a:r>
              <a:rPr lang="en-US" altLang="zh-CN" sz="2200" dirty="0">
                <a:latin typeface="方正书宋简体" panose="03000509000000000000" pitchFamily="65" charset="-122"/>
                <a:ea typeface="方正书宋简体" panose="03000509000000000000" pitchFamily="65" charset="-122"/>
              </a:rPr>
              <a:t>)</a:t>
            </a:r>
            <a:r>
              <a:rPr lang="zh-CN" altLang="en-US" sz="2200" dirty="0">
                <a:latin typeface="方正书宋简体" panose="03000509000000000000" pitchFamily="65" charset="-122"/>
                <a:ea typeface="方正书宋简体" panose="03000509000000000000" pitchFamily="65" charset="-122"/>
              </a:rPr>
              <a:t>，这里采用最小二乘法来估计回归系数</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0</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和</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1</a:t>
            </a:r>
            <a:r>
              <a:rPr lang="zh-CN" altLang="en-US" sz="2200" dirty="0">
                <a:latin typeface="方正书宋简体" panose="03000509000000000000" pitchFamily="65" charset="-122"/>
                <a:ea typeface="方正书宋简体" panose="03000509000000000000" pitchFamily="65" charset="-122"/>
              </a:rPr>
              <a:t>。最小二乘法的基本原则：最优拟合直线应该使各点到回归直线的距离之和最小，即平方和最小。</a:t>
            </a:r>
            <a:endParaRPr lang="zh-CN" altLang="en-US" sz="2200" b="0" i="0" u="none" strike="noStrike" baseline="0" dirty="0">
              <a:latin typeface="方正书宋简体" panose="03000509000000000000" pitchFamily="65" charset="-122"/>
              <a:ea typeface="方正书宋简体" panose="03000509000000000000" pitchFamily="65" charset="-122"/>
            </a:endParaRPr>
          </a:p>
        </p:txBody>
      </p:sp>
      <p:pic>
        <p:nvPicPr>
          <p:cNvPr id="3" name="图片 2"/>
          <p:cNvPicPr>
            <a:picLocks noChangeAspect="1"/>
          </p:cNvPicPr>
          <p:nvPr/>
        </p:nvPicPr>
        <p:blipFill>
          <a:blip r:embed="rId2"/>
          <a:stretch>
            <a:fillRect/>
          </a:stretch>
        </p:blipFill>
        <p:spPr>
          <a:xfrm>
            <a:off x="3681931" y="3743435"/>
            <a:ext cx="3687860" cy="853964"/>
          </a:xfrm>
          <a:prstGeom prst="rect">
            <a:avLst/>
          </a:prstGeom>
        </p:spPr>
      </p:pic>
    </p:spTree>
    <p:extLst>
      <p:ext uri="{BB962C8B-B14F-4D97-AF65-F5344CB8AC3E}">
        <p14:creationId xmlns:p14="http://schemas.microsoft.com/office/powerpoint/2010/main" val="3669403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011314" y="2241672"/>
            <a:ext cx="5068162" cy="950772"/>
          </a:xfrm>
          <a:prstGeom prst="rect">
            <a:avLst/>
          </a:prstGeom>
        </p:spPr>
      </p:pic>
      <p:pic>
        <p:nvPicPr>
          <p:cNvPr id="8" name="图片 7"/>
          <p:cNvPicPr>
            <a:picLocks noChangeAspect="1"/>
          </p:cNvPicPr>
          <p:nvPr/>
        </p:nvPicPr>
        <p:blipFill>
          <a:blip r:embed="rId3"/>
          <a:stretch>
            <a:fillRect/>
          </a:stretch>
        </p:blipFill>
        <p:spPr>
          <a:xfrm>
            <a:off x="668741" y="3642809"/>
            <a:ext cx="8134066" cy="536420"/>
          </a:xfrm>
          <a:prstGeom prst="rect">
            <a:avLst/>
          </a:prstGeom>
        </p:spPr>
      </p:pic>
      <p:grpSp>
        <p:nvGrpSpPr>
          <p:cNvPr id="6" name="组合 5"/>
          <p:cNvGrpSpPr/>
          <p:nvPr/>
        </p:nvGrpSpPr>
        <p:grpSpPr>
          <a:xfrm>
            <a:off x="395785" y="668741"/>
            <a:ext cx="11409528" cy="1572931"/>
            <a:chOff x="395785" y="668741"/>
            <a:chExt cx="10524764" cy="1572931"/>
          </a:xfrm>
        </p:grpSpPr>
        <p:sp>
          <p:nvSpPr>
            <p:cNvPr id="2" name="矩形 1"/>
            <p:cNvSpPr/>
            <p:nvPr/>
          </p:nvSpPr>
          <p:spPr>
            <a:xfrm>
              <a:off x="395785" y="668741"/>
              <a:ext cx="10524764" cy="1572931"/>
            </a:xfrm>
            <a:prstGeom prst="rect">
              <a:avLst/>
            </a:prstGeom>
          </p:spPr>
          <p:txBody>
            <a:bodyPr wrap="square">
              <a:spAutoFit/>
            </a:bodyPr>
            <a:lstStyle/>
            <a:p>
              <a:pPr indent="576000">
                <a:lnSpc>
                  <a:spcPct val="150000"/>
                </a:lnSpc>
              </a:pPr>
              <a:r>
                <a:rPr lang="en-US" altLang="zh-CN" sz="2200" i="1" dirty="0">
                  <a:latin typeface="方正书宋简体" panose="03000509000000000000" pitchFamily="65" charset="-122"/>
                  <a:ea typeface="方正书宋简体" panose="03000509000000000000" pitchFamily="65" charset="-122"/>
                </a:rPr>
                <a:t>Q </a:t>
              </a:r>
              <a:r>
                <a:rPr lang="zh-CN" altLang="en-US" sz="2200" dirty="0">
                  <a:latin typeface="方正书宋简体" panose="03000509000000000000" pitchFamily="65" charset="-122"/>
                  <a:ea typeface="方正书宋简体" panose="03000509000000000000" pitchFamily="65" charset="-122"/>
                </a:rPr>
                <a:t>是</a:t>
              </a:r>
              <a:r>
                <a:rPr lang="en-US" altLang="zh-CN" sz="2200" i="1" dirty="0">
                  <a:latin typeface="方正书宋简体" panose="03000509000000000000" pitchFamily="65" charset="-122"/>
                  <a:ea typeface="方正书宋简体" panose="03000509000000000000" pitchFamily="65" charset="-122"/>
                </a:rPr>
                <a:t>n</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次观察中误差项       之和，称</a:t>
              </a:r>
              <a:r>
                <a:rPr lang="en-US" altLang="zh-CN" sz="2200" i="1" dirty="0">
                  <a:latin typeface="方正书宋简体" panose="03000509000000000000" pitchFamily="65" charset="-122"/>
                  <a:ea typeface="方正书宋简体" panose="03000509000000000000" pitchFamily="65" charset="-122"/>
                </a:rPr>
                <a:t>Q</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为误差平方和，它反映了</a:t>
              </a:r>
              <a:r>
                <a:rPr lang="en-US" altLang="zh-CN" sz="2200" i="1" dirty="0">
                  <a:latin typeface="方正书宋简体" panose="03000509000000000000" pitchFamily="65" charset="-122"/>
                  <a:ea typeface="方正书宋简体" panose="03000509000000000000" pitchFamily="65" charset="-122"/>
                </a:rPr>
                <a:t>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与</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0</a:t>
              </a:r>
              <a:r>
                <a:rPr lang="en-US" altLang="zh-CN"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1</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之间在</a:t>
              </a:r>
              <a:r>
                <a:rPr lang="en-US" altLang="zh-CN" sz="2200" dirty="0">
                  <a:latin typeface="方正书宋简体" panose="03000509000000000000" pitchFamily="65" charset="-122"/>
                  <a:ea typeface="方正书宋简体" panose="03000509000000000000" pitchFamily="65" charset="-122"/>
                </a:rPr>
                <a:t>n </a:t>
              </a:r>
              <a:r>
                <a:rPr lang="zh-CN" altLang="en-US" sz="2200" dirty="0">
                  <a:latin typeface="方正书宋简体" panose="03000509000000000000" pitchFamily="65" charset="-122"/>
                  <a:ea typeface="方正书宋简体" panose="03000509000000000000" pitchFamily="65" charset="-122"/>
                </a:rPr>
                <a:t>次观察中总的误差程度。最小二乘法就是要寻找使得</a:t>
              </a:r>
              <a:r>
                <a:rPr lang="en-US" altLang="zh-CN" sz="2200" i="1" dirty="0">
                  <a:latin typeface="方正书宋简体" panose="03000509000000000000" pitchFamily="65" charset="-122"/>
                  <a:ea typeface="方正书宋简体" panose="03000509000000000000" pitchFamily="65" charset="-122"/>
                </a:rPr>
                <a:t>Q</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达到最小值的和作为</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0</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和</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1 </a:t>
              </a:r>
              <a:r>
                <a:rPr lang="zh-CN" altLang="en-US" sz="2200" dirty="0">
                  <a:latin typeface="方正书宋简体" panose="03000509000000000000" pitchFamily="65" charset="-122"/>
                  <a:ea typeface="方正书宋简体" panose="03000509000000000000" pitchFamily="65" charset="-122"/>
                </a:rPr>
                <a:t>的点估计。</a:t>
              </a:r>
            </a:p>
          </p:txBody>
        </p:sp>
        <p:pic>
          <p:nvPicPr>
            <p:cNvPr id="3" name="图片 2"/>
            <p:cNvPicPr>
              <a:picLocks noChangeAspect="1"/>
            </p:cNvPicPr>
            <p:nvPr/>
          </p:nvPicPr>
          <p:blipFill>
            <a:blip r:embed="rId4"/>
            <a:stretch>
              <a:fillRect/>
            </a:stretch>
          </p:blipFill>
          <p:spPr>
            <a:xfrm>
              <a:off x="3481122" y="813849"/>
              <a:ext cx="419048" cy="352381"/>
            </a:xfrm>
            <a:prstGeom prst="rect">
              <a:avLst/>
            </a:prstGeom>
          </p:spPr>
        </p:pic>
      </p:grpSp>
    </p:spTree>
    <p:extLst>
      <p:ext uri="{BB962C8B-B14F-4D97-AF65-F5344CB8AC3E}">
        <p14:creationId xmlns:p14="http://schemas.microsoft.com/office/powerpoint/2010/main" val="868560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53548" y="630993"/>
            <a:ext cx="10046803" cy="2080762"/>
            <a:chOff x="1053548" y="630993"/>
            <a:chExt cx="10046803" cy="2080762"/>
          </a:xfrm>
        </p:grpSpPr>
        <p:sp>
          <p:nvSpPr>
            <p:cNvPr id="6" name="矩形 5"/>
            <p:cNvSpPr/>
            <p:nvPr/>
          </p:nvSpPr>
          <p:spPr>
            <a:xfrm>
              <a:off x="1053548" y="630993"/>
              <a:ext cx="10046803" cy="2080762"/>
            </a:xfrm>
            <a:prstGeom prst="rect">
              <a:avLst/>
            </a:prstGeom>
          </p:spPr>
          <p:txBody>
            <a:bodyPr wrap="square">
              <a:spAutoFit/>
            </a:bodyPr>
            <a:lstStyle/>
            <a:p>
              <a:pPr indent="576000">
                <a:lnSpc>
                  <a:spcPct val="150000"/>
                </a:lnSpc>
              </a:pPr>
              <a:r>
                <a:rPr lang="zh-CN" altLang="en-US" sz="2200" dirty="0">
                  <a:latin typeface="FZSSJW--GB1-0"/>
                  <a:ea typeface="方正书宋简体" panose="03000509000000000000" pitchFamily="65" charset="-122"/>
                </a:rPr>
                <a:t>图</a:t>
              </a:r>
              <a:r>
                <a:rPr lang="en-US" altLang="zh-CN" sz="2200" dirty="0">
                  <a:latin typeface="FZSSJW--GB1-0"/>
                  <a:ea typeface="方正书宋简体" panose="03000509000000000000" pitchFamily="65" charset="-122"/>
                </a:rPr>
                <a:t>14-2 </a:t>
              </a:r>
              <a:r>
                <a:rPr lang="zh-CN" altLang="en-US" sz="2200" dirty="0">
                  <a:latin typeface="FZSSJW--GB1-0"/>
                  <a:ea typeface="方正书宋简体" panose="03000509000000000000" pitchFamily="65" charset="-122"/>
                </a:rPr>
                <a:t>直观地表示了每个样本点的误差项为该点到回归直线                        的垂直线长度，即                       ；总误差项</a:t>
              </a:r>
              <a:r>
                <a:rPr lang="en-US" altLang="zh-CN" sz="2200" dirty="0">
                  <a:latin typeface="FZSSJW--GB1-0"/>
                  <a:ea typeface="方正书宋简体" panose="03000509000000000000" pitchFamily="65" charset="-122"/>
                </a:rPr>
                <a:t>Q </a:t>
              </a:r>
              <a:r>
                <a:rPr lang="zh-CN" altLang="en-US" sz="2200" dirty="0">
                  <a:latin typeface="FZSSJW--GB1-0"/>
                  <a:ea typeface="方正书宋简体" panose="03000509000000000000" pitchFamily="65" charset="-122"/>
                </a:rPr>
                <a:t>表示所有误差项的平方和，在图中对应所有垂直线的长度平方和。用最小二乘法拟合的直线是使得所有垂直偏差的平方和尽可能小的那条直线。</a:t>
              </a:r>
              <a:endParaRPr lang="zh-CN" altLang="en-US" sz="2200" dirty="0">
                <a:latin typeface="方正书宋简体" panose="03000509000000000000" pitchFamily="65" charset="-122"/>
                <a:ea typeface="方正书宋简体" panose="03000509000000000000" pitchFamily="65" charset="-122"/>
              </a:endParaRPr>
            </a:p>
          </p:txBody>
        </p:sp>
        <p:pic>
          <p:nvPicPr>
            <p:cNvPr id="2" name="图片 1"/>
            <p:cNvPicPr>
              <a:picLocks noChangeAspect="1"/>
            </p:cNvPicPr>
            <p:nvPr/>
          </p:nvPicPr>
          <p:blipFill>
            <a:blip r:embed="rId2"/>
            <a:stretch>
              <a:fillRect/>
            </a:stretch>
          </p:blipFill>
          <p:spPr>
            <a:xfrm>
              <a:off x="9079737" y="727771"/>
              <a:ext cx="1292562" cy="442307"/>
            </a:xfrm>
            <a:prstGeom prst="rect">
              <a:avLst/>
            </a:prstGeom>
          </p:spPr>
        </p:pic>
        <p:pic>
          <p:nvPicPr>
            <p:cNvPr id="4" name="图片 3"/>
            <p:cNvPicPr>
              <a:picLocks noChangeAspect="1"/>
            </p:cNvPicPr>
            <p:nvPr/>
          </p:nvPicPr>
          <p:blipFill>
            <a:blip r:embed="rId3"/>
            <a:stretch>
              <a:fillRect/>
            </a:stretch>
          </p:blipFill>
          <p:spPr>
            <a:xfrm>
              <a:off x="3124240" y="1239537"/>
              <a:ext cx="1383492" cy="431837"/>
            </a:xfrm>
            <a:prstGeom prst="rect">
              <a:avLst/>
            </a:prstGeom>
          </p:spPr>
        </p:pic>
      </p:grpSp>
      <p:pic>
        <p:nvPicPr>
          <p:cNvPr id="5" name="图片 4"/>
          <p:cNvPicPr>
            <a:picLocks noChangeAspect="1"/>
          </p:cNvPicPr>
          <p:nvPr/>
        </p:nvPicPr>
        <p:blipFill>
          <a:blip r:embed="rId4"/>
          <a:stretch>
            <a:fillRect/>
          </a:stretch>
        </p:blipFill>
        <p:spPr>
          <a:xfrm>
            <a:off x="3771056" y="3176830"/>
            <a:ext cx="4007676" cy="3050177"/>
          </a:xfrm>
          <a:prstGeom prst="rect">
            <a:avLst/>
          </a:prstGeom>
        </p:spPr>
      </p:pic>
    </p:spTree>
    <p:extLst>
      <p:ext uri="{BB962C8B-B14F-4D97-AF65-F5344CB8AC3E}">
        <p14:creationId xmlns:p14="http://schemas.microsoft.com/office/powerpoint/2010/main" val="2125860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53547" y="340655"/>
            <a:ext cx="10046803" cy="1065100"/>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下面利用微积分的方法求</a:t>
            </a:r>
            <a:r>
              <a:rPr lang="en-US" altLang="zh-CN" sz="2200" i="1" dirty="0">
                <a:latin typeface="方正书宋简体" panose="03000509000000000000" pitchFamily="65" charset="-122"/>
                <a:ea typeface="方正书宋简体" panose="03000509000000000000" pitchFamily="65" charset="-122"/>
              </a:rPr>
              <a:t>Q</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的最小值，</a:t>
            </a:r>
            <a:r>
              <a:rPr lang="en-US" altLang="zh-CN" sz="2200" i="1" dirty="0">
                <a:latin typeface="方正书宋简体" panose="03000509000000000000" pitchFamily="65" charset="-122"/>
                <a:ea typeface="方正书宋简体" panose="03000509000000000000" pitchFamily="65" charset="-122"/>
              </a:rPr>
              <a:t>Q</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是关于</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0</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和</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1</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的二次函数，将</a:t>
            </a:r>
            <a:r>
              <a:rPr lang="en-US" altLang="zh-CN" sz="2200" i="1" dirty="0">
                <a:latin typeface="方正书宋简体" panose="03000509000000000000" pitchFamily="65" charset="-122"/>
                <a:ea typeface="方正书宋简体" panose="03000509000000000000" pitchFamily="65" charset="-122"/>
              </a:rPr>
              <a:t>Q</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分别关于</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0</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和</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1</a:t>
            </a:r>
            <a:r>
              <a:rPr lang="zh-CN" altLang="en-US" sz="2200" dirty="0">
                <a:latin typeface="方正书宋简体" panose="03000509000000000000" pitchFamily="65" charset="-122"/>
                <a:ea typeface="方正书宋简体" panose="03000509000000000000" pitchFamily="65" charset="-122"/>
              </a:rPr>
              <a:t>求偏导数，并令其为</a:t>
            </a:r>
            <a:r>
              <a:rPr lang="en-US" altLang="zh-CN" sz="2200" dirty="0">
                <a:latin typeface="方正书宋简体" panose="03000509000000000000" pitchFamily="65" charset="-122"/>
                <a:ea typeface="方正书宋简体" panose="03000509000000000000" pitchFamily="65" charset="-122"/>
              </a:rPr>
              <a:t>0</a:t>
            </a:r>
            <a:r>
              <a:rPr lang="zh-CN" altLang="en-US" sz="2200" dirty="0">
                <a:latin typeface="方正书宋简体" panose="03000509000000000000" pitchFamily="65" charset="-122"/>
                <a:ea typeface="方正书宋简体" panose="03000509000000000000" pitchFamily="65" charset="-122"/>
              </a:rPr>
              <a:t>，得：</a:t>
            </a:r>
          </a:p>
        </p:txBody>
      </p:sp>
      <p:sp>
        <p:nvSpPr>
          <p:cNvPr id="4" name="矩形 3"/>
          <p:cNvSpPr/>
          <p:nvPr/>
        </p:nvSpPr>
        <p:spPr>
          <a:xfrm>
            <a:off x="901974" y="3787699"/>
            <a:ext cx="10349948" cy="430887"/>
          </a:xfrm>
          <a:prstGeom prst="rect">
            <a:avLst/>
          </a:prstGeom>
        </p:spPr>
        <p:txBody>
          <a:bodyPr wrap="square">
            <a:spAutoFit/>
          </a:bodyPr>
          <a:lstStyle/>
          <a:p>
            <a:pPr indent="576000"/>
            <a:r>
              <a:rPr lang="zh-CN" altLang="en-US" sz="2200" dirty="0">
                <a:latin typeface="FZSSJW--GB1-0"/>
                <a:ea typeface="方正书宋简体" panose="03000509000000000000" pitchFamily="65" charset="-122"/>
              </a:rPr>
              <a:t>    整理得到：</a:t>
            </a:r>
            <a:endParaRPr lang="zh-CN" altLang="en-US" sz="2200" dirty="0">
              <a:latin typeface="方正书宋简体" panose="03000509000000000000" pitchFamily="65" charset="-122"/>
              <a:ea typeface="方正书宋简体" panose="03000509000000000000" pitchFamily="65" charset="-122"/>
            </a:endParaRPr>
          </a:p>
        </p:txBody>
      </p:sp>
      <p:pic>
        <p:nvPicPr>
          <p:cNvPr id="2" name="图片 1"/>
          <p:cNvPicPr>
            <a:picLocks noChangeAspect="1"/>
          </p:cNvPicPr>
          <p:nvPr/>
        </p:nvPicPr>
        <p:blipFill>
          <a:blip r:embed="rId2"/>
          <a:stretch>
            <a:fillRect/>
          </a:stretch>
        </p:blipFill>
        <p:spPr>
          <a:xfrm>
            <a:off x="3693633" y="1405755"/>
            <a:ext cx="4256513" cy="1718977"/>
          </a:xfrm>
          <a:prstGeom prst="rect">
            <a:avLst/>
          </a:prstGeom>
        </p:spPr>
      </p:pic>
      <p:pic>
        <p:nvPicPr>
          <p:cNvPr id="5" name="图片 4"/>
          <p:cNvPicPr>
            <a:picLocks noChangeAspect="1"/>
          </p:cNvPicPr>
          <p:nvPr/>
        </p:nvPicPr>
        <p:blipFill>
          <a:blip r:embed="rId3"/>
          <a:stretch>
            <a:fillRect/>
          </a:stretch>
        </p:blipFill>
        <p:spPr>
          <a:xfrm>
            <a:off x="3452688" y="4515762"/>
            <a:ext cx="4321363" cy="1612083"/>
          </a:xfrm>
          <a:prstGeom prst="rect">
            <a:avLst/>
          </a:prstGeom>
        </p:spPr>
      </p:pic>
    </p:spTree>
    <p:extLst>
      <p:ext uri="{BB962C8B-B14F-4D97-AF65-F5344CB8AC3E}">
        <p14:creationId xmlns:p14="http://schemas.microsoft.com/office/powerpoint/2010/main" val="4146539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2095" y="508401"/>
            <a:ext cx="10046803" cy="430887"/>
          </a:xfrm>
          <a:prstGeom prst="rect">
            <a:avLst/>
          </a:prstGeom>
        </p:spPr>
        <p:txBody>
          <a:bodyPr wrap="square">
            <a:spAutoFit/>
          </a:bodyPr>
          <a:lstStyle/>
          <a:p>
            <a:pPr indent="576000"/>
            <a:r>
              <a:rPr lang="zh-CN" altLang="en-US" sz="2200" dirty="0">
                <a:latin typeface="FZSSJW--GB1-0"/>
                <a:ea typeface="方正书宋简体" panose="03000509000000000000" pitchFamily="65" charset="-122"/>
              </a:rPr>
              <a:t>上式称为正规方程组，求解正规方程组，得到</a:t>
            </a:r>
            <a:r>
              <a:rPr lang="en-US" altLang="zh-CN" sz="2200" i="1" dirty="0">
                <a:latin typeface="FZSSJW--GB1-0"/>
                <a:ea typeface="方正书宋简体" panose="03000509000000000000" pitchFamily="65" charset="-122"/>
              </a:rPr>
              <a:t>β</a:t>
            </a:r>
            <a:r>
              <a:rPr lang="en-US" altLang="zh-CN" sz="2200" baseline="-25000" dirty="0">
                <a:latin typeface="FZSSJW--GB1-0"/>
                <a:ea typeface="方正书宋简体" panose="03000509000000000000" pitchFamily="65" charset="-122"/>
              </a:rPr>
              <a:t>0</a:t>
            </a:r>
            <a:r>
              <a:rPr lang="en-US" altLang="zh-CN" sz="2200" dirty="0">
                <a:latin typeface="FZSSJW--GB1-0"/>
                <a:ea typeface="方正书宋简体" panose="03000509000000000000" pitchFamily="65" charset="-122"/>
              </a:rPr>
              <a:t> </a:t>
            </a:r>
            <a:r>
              <a:rPr lang="zh-CN" altLang="en-US" sz="2200" dirty="0">
                <a:latin typeface="FZSSJW--GB1-0"/>
                <a:ea typeface="方正书宋简体" panose="03000509000000000000" pitchFamily="65" charset="-122"/>
              </a:rPr>
              <a:t>和</a:t>
            </a:r>
            <a:r>
              <a:rPr lang="en-US" altLang="zh-CN" sz="2200" i="1" dirty="0">
                <a:latin typeface="FZSSJW--GB1-0"/>
                <a:ea typeface="方正书宋简体" panose="03000509000000000000" pitchFamily="65" charset="-122"/>
              </a:rPr>
              <a:t>β</a:t>
            </a:r>
            <a:r>
              <a:rPr lang="en-US" altLang="zh-CN" sz="2200" baseline="-25000" dirty="0">
                <a:latin typeface="FZSSJW--GB1-0"/>
                <a:ea typeface="方正书宋简体" panose="03000509000000000000" pitchFamily="65" charset="-122"/>
              </a:rPr>
              <a:t>1</a:t>
            </a:r>
            <a:r>
              <a:rPr lang="en-US" altLang="zh-CN" sz="2200" dirty="0">
                <a:latin typeface="FZSSJW--GB1-0"/>
                <a:ea typeface="方正书宋简体" panose="03000509000000000000" pitchFamily="65" charset="-122"/>
              </a:rPr>
              <a:t> </a:t>
            </a:r>
            <a:r>
              <a:rPr lang="zh-CN" altLang="en-US" sz="2200" dirty="0">
                <a:latin typeface="FZSSJW--GB1-0"/>
                <a:ea typeface="方正书宋简体" panose="03000509000000000000" pitchFamily="65" charset="-122"/>
              </a:rPr>
              <a:t>的最小二乘法估计如下。</a:t>
            </a:r>
            <a:endParaRPr lang="zh-CN" altLang="en-US" sz="2200" dirty="0">
              <a:latin typeface="方正书宋简体" panose="03000509000000000000" pitchFamily="65" charset="-122"/>
              <a:ea typeface="方正书宋简体" panose="03000509000000000000" pitchFamily="65" charset="-122"/>
            </a:endParaRPr>
          </a:p>
        </p:txBody>
      </p:sp>
      <p:pic>
        <p:nvPicPr>
          <p:cNvPr id="3" name="图片 2"/>
          <p:cNvPicPr>
            <a:picLocks noChangeAspect="1"/>
          </p:cNvPicPr>
          <p:nvPr/>
        </p:nvPicPr>
        <p:blipFill>
          <a:blip r:embed="rId2"/>
          <a:stretch>
            <a:fillRect/>
          </a:stretch>
        </p:blipFill>
        <p:spPr>
          <a:xfrm>
            <a:off x="3657004" y="1141315"/>
            <a:ext cx="4217756" cy="2096617"/>
          </a:xfrm>
          <a:prstGeom prst="rect">
            <a:avLst/>
          </a:prstGeom>
        </p:spPr>
      </p:pic>
      <p:pic>
        <p:nvPicPr>
          <p:cNvPr id="4" name="图片 3">
            <a:extLst>
              <a:ext uri="{FF2B5EF4-FFF2-40B4-BE49-F238E27FC236}">
                <a16:creationId xmlns:a16="http://schemas.microsoft.com/office/drawing/2014/main" id="{175DB107-86B8-4A82-B268-80818C9E35C0}"/>
              </a:ext>
            </a:extLst>
          </p:cNvPr>
          <p:cNvPicPr>
            <a:picLocks noChangeAspect="1"/>
          </p:cNvPicPr>
          <p:nvPr/>
        </p:nvPicPr>
        <p:blipFill>
          <a:blip r:embed="rId3"/>
          <a:stretch>
            <a:fillRect/>
          </a:stretch>
        </p:blipFill>
        <p:spPr>
          <a:xfrm>
            <a:off x="1060179" y="3439959"/>
            <a:ext cx="5710341" cy="722393"/>
          </a:xfrm>
          <a:prstGeom prst="rect">
            <a:avLst/>
          </a:prstGeom>
        </p:spPr>
      </p:pic>
      <p:pic>
        <p:nvPicPr>
          <p:cNvPr id="5" name="图片 4">
            <a:extLst>
              <a:ext uri="{FF2B5EF4-FFF2-40B4-BE49-F238E27FC236}">
                <a16:creationId xmlns:a16="http://schemas.microsoft.com/office/drawing/2014/main" id="{4C5BA2F8-F009-490E-B58D-55B97361C7E8}"/>
              </a:ext>
            </a:extLst>
          </p:cNvPr>
          <p:cNvPicPr>
            <a:picLocks noChangeAspect="1"/>
          </p:cNvPicPr>
          <p:nvPr/>
        </p:nvPicPr>
        <p:blipFill>
          <a:blip r:embed="rId4"/>
          <a:stretch>
            <a:fillRect/>
          </a:stretch>
        </p:blipFill>
        <p:spPr>
          <a:xfrm>
            <a:off x="888010" y="4255104"/>
            <a:ext cx="8779852" cy="779644"/>
          </a:xfrm>
          <a:prstGeom prst="rect">
            <a:avLst/>
          </a:prstGeom>
        </p:spPr>
      </p:pic>
      <p:pic>
        <p:nvPicPr>
          <p:cNvPr id="7" name="图片 6">
            <a:extLst>
              <a:ext uri="{FF2B5EF4-FFF2-40B4-BE49-F238E27FC236}">
                <a16:creationId xmlns:a16="http://schemas.microsoft.com/office/drawing/2014/main" id="{2C56FF6D-F519-4EE0-8B28-F14DC21DF297}"/>
              </a:ext>
            </a:extLst>
          </p:cNvPr>
          <p:cNvPicPr>
            <a:picLocks noChangeAspect="1"/>
          </p:cNvPicPr>
          <p:nvPr/>
        </p:nvPicPr>
        <p:blipFill>
          <a:blip r:embed="rId5"/>
          <a:stretch>
            <a:fillRect/>
          </a:stretch>
        </p:blipFill>
        <p:spPr>
          <a:xfrm>
            <a:off x="1062861" y="5034748"/>
            <a:ext cx="11075784" cy="906280"/>
          </a:xfrm>
          <a:prstGeom prst="rect">
            <a:avLst/>
          </a:prstGeom>
        </p:spPr>
      </p:pic>
      <p:pic>
        <p:nvPicPr>
          <p:cNvPr id="8" name="图片 7">
            <a:extLst>
              <a:ext uri="{FF2B5EF4-FFF2-40B4-BE49-F238E27FC236}">
                <a16:creationId xmlns:a16="http://schemas.microsoft.com/office/drawing/2014/main" id="{CF7BF939-838D-4C03-9B97-C61453F27008}"/>
              </a:ext>
            </a:extLst>
          </p:cNvPr>
          <p:cNvPicPr>
            <a:picLocks noChangeAspect="1"/>
          </p:cNvPicPr>
          <p:nvPr/>
        </p:nvPicPr>
        <p:blipFill>
          <a:blip r:embed="rId6"/>
          <a:stretch>
            <a:fillRect/>
          </a:stretch>
        </p:blipFill>
        <p:spPr>
          <a:xfrm>
            <a:off x="840585" y="5694924"/>
            <a:ext cx="6811899" cy="968099"/>
          </a:xfrm>
          <a:prstGeom prst="rect">
            <a:avLst/>
          </a:prstGeom>
        </p:spPr>
      </p:pic>
    </p:spTree>
    <p:extLst>
      <p:ext uri="{BB962C8B-B14F-4D97-AF65-F5344CB8AC3E}">
        <p14:creationId xmlns:p14="http://schemas.microsoft.com/office/powerpoint/2010/main" val="82282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00166" y="390125"/>
            <a:ext cx="9823269" cy="430887"/>
          </a:xfrm>
          <a:prstGeom prst="rect">
            <a:avLst/>
          </a:prstGeom>
        </p:spPr>
        <p:txBody>
          <a:bodyPr wrap="square">
            <a:spAutoFit/>
          </a:bodyPr>
          <a:lstStyle/>
          <a:p>
            <a:r>
              <a:rPr lang="en-US" altLang="zh-CN" sz="2200" b="1" dirty="0">
                <a:latin typeface="方正书宋简体" panose="03000509000000000000" pitchFamily="65" charset="-122"/>
                <a:ea typeface="方正书宋简体" panose="03000509000000000000" pitchFamily="65" charset="-122"/>
              </a:rPr>
              <a:t>【</a:t>
            </a:r>
            <a:r>
              <a:rPr lang="zh-CN" altLang="en-US" sz="2200" b="1" dirty="0">
                <a:latin typeface="方正书宋简体" panose="03000509000000000000" pitchFamily="65" charset="-122"/>
                <a:ea typeface="方正书宋简体" panose="03000509000000000000" pitchFamily="65" charset="-122"/>
              </a:rPr>
              <a:t>例</a:t>
            </a:r>
            <a:r>
              <a:rPr lang="en-US" altLang="zh-CN" sz="2200" b="1" dirty="0">
                <a:latin typeface="方正书宋简体" panose="03000509000000000000" pitchFamily="65" charset="-122"/>
                <a:ea typeface="方正书宋简体" panose="03000509000000000000" pitchFamily="65" charset="-122"/>
              </a:rPr>
              <a:t>14.2】 </a:t>
            </a:r>
            <a:r>
              <a:rPr lang="zh-CN" altLang="en-US" sz="2200" dirty="0">
                <a:latin typeface="方正书宋简体" panose="03000509000000000000" pitchFamily="65" charset="-122"/>
                <a:ea typeface="方正书宋简体" panose="03000509000000000000" pitchFamily="65" charset="-122"/>
              </a:rPr>
              <a:t>求</a:t>
            </a:r>
            <a:r>
              <a:rPr lang="en-US" altLang="zh-CN" sz="2200" dirty="0">
                <a:latin typeface="方正书宋简体" panose="03000509000000000000" pitchFamily="65" charset="-122"/>
                <a:ea typeface="方正书宋简体" panose="03000509000000000000" pitchFamily="65" charset="-122"/>
              </a:rPr>
              <a:t>14.1 </a:t>
            </a:r>
            <a:r>
              <a:rPr lang="zh-CN" altLang="en-US" sz="2200" dirty="0">
                <a:latin typeface="方正书宋简体" panose="03000509000000000000" pitchFamily="65" charset="-122"/>
                <a:ea typeface="方正书宋简体" panose="03000509000000000000" pitchFamily="65" charset="-122"/>
              </a:rPr>
              <a:t>节例</a:t>
            </a:r>
            <a:r>
              <a:rPr lang="en-US" altLang="zh-CN" sz="2200" dirty="0">
                <a:latin typeface="方正书宋简体" panose="03000509000000000000" pitchFamily="65" charset="-122"/>
                <a:ea typeface="方正书宋简体" panose="03000509000000000000" pitchFamily="65" charset="-122"/>
              </a:rPr>
              <a:t>14.1 </a:t>
            </a:r>
            <a:r>
              <a:rPr lang="zh-CN" altLang="en-US" sz="2200" dirty="0">
                <a:latin typeface="方正书宋简体" panose="03000509000000000000" pitchFamily="65" charset="-122"/>
                <a:ea typeface="方正书宋简体" panose="03000509000000000000" pitchFamily="65" charset="-122"/>
              </a:rPr>
              <a:t>中毛利润</a:t>
            </a:r>
            <a:r>
              <a:rPr lang="en-US" altLang="zh-CN" sz="2200" i="1" dirty="0">
                <a:latin typeface="方正书宋简体" panose="03000509000000000000" pitchFamily="65" charset="-122"/>
                <a:ea typeface="方正书宋简体" panose="03000509000000000000" pitchFamily="65" charset="-122"/>
              </a:rPr>
              <a:t>y </a:t>
            </a:r>
            <a:r>
              <a:rPr lang="zh-CN" altLang="en-US" sz="2200" dirty="0">
                <a:latin typeface="方正书宋简体" panose="03000509000000000000" pitchFamily="65" charset="-122"/>
                <a:ea typeface="方正书宋简体" panose="03000509000000000000" pitchFamily="65" charset="-122"/>
              </a:rPr>
              <a:t>关于产值</a:t>
            </a:r>
            <a:r>
              <a:rPr lang="en-US" altLang="zh-CN" sz="2200" i="1" dirty="0">
                <a:latin typeface="方正书宋简体" panose="03000509000000000000" pitchFamily="65" charset="-122"/>
                <a:ea typeface="方正书宋简体" panose="03000509000000000000" pitchFamily="65" charset="-122"/>
              </a:rPr>
              <a:t>x </a:t>
            </a:r>
            <a:r>
              <a:rPr lang="zh-CN" altLang="en-US" sz="2200" dirty="0">
                <a:latin typeface="方正书宋简体" panose="03000509000000000000" pitchFamily="65" charset="-122"/>
                <a:ea typeface="方正书宋简体" panose="03000509000000000000" pitchFamily="65" charset="-122"/>
              </a:rPr>
              <a:t>的线性回归方程。</a:t>
            </a:r>
          </a:p>
        </p:txBody>
      </p:sp>
    </p:spTree>
    <p:extLst>
      <p:ext uri="{BB962C8B-B14F-4D97-AF65-F5344CB8AC3E}">
        <p14:creationId xmlns:p14="http://schemas.microsoft.com/office/powerpoint/2010/main" val="252107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14.2.3 </a:t>
            </a:r>
            <a:r>
              <a:rPr lang="zh-CN" altLang="en-US" dirty="0"/>
              <a:t>方差</a:t>
            </a:r>
            <a:r>
              <a:rPr lang="el-GR" altLang="zh-CN" dirty="0"/>
              <a:t>σ</a:t>
            </a:r>
            <a:r>
              <a:rPr lang="el-GR" altLang="zh-CN" baseline="30000" dirty="0"/>
              <a:t>2</a:t>
            </a:r>
            <a:r>
              <a:rPr lang="el-GR" altLang="zh-CN" dirty="0"/>
              <a:t> </a:t>
            </a:r>
            <a:r>
              <a:rPr lang="zh-CN" altLang="en-US" dirty="0"/>
              <a:t>的估计</a:t>
            </a:r>
          </a:p>
        </p:txBody>
      </p:sp>
      <p:pic>
        <p:nvPicPr>
          <p:cNvPr id="6" name="图片 5"/>
          <p:cNvPicPr>
            <a:picLocks noChangeAspect="1"/>
          </p:cNvPicPr>
          <p:nvPr/>
        </p:nvPicPr>
        <p:blipFill>
          <a:blip r:embed="rId2"/>
          <a:stretch>
            <a:fillRect/>
          </a:stretch>
        </p:blipFill>
        <p:spPr>
          <a:xfrm>
            <a:off x="391886" y="2233259"/>
            <a:ext cx="11439836" cy="805869"/>
          </a:xfrm>
          <a:prstGeom prst="rect">
            <a:avLst/>
          </a:prstGeom>
        </p:spPr>
      </p:pic>
      <p:pic>
        <p:nvPicPr>
          <p:cNvPr id="7" name="图片 6"/>
          <p:cNvPicPr>
            <a:picLocks noChangeAspect="1"/>
          </p:cNvPicPr>
          <p:nvPr/>
        </p:nvPicPr>
        <p:blipFill>
          <a:blip r:embed="rId3"/>
          <a:stretch>
            <a:fillRect/>
          </a:stretch>
        </p:blipFill>
        <p:spPr>
          <a:xfrm>
            <a:off x="251076" y="3039128"/>
            <a:ext cx="11580646" cy="2872993"/>
          </a:xfrm>
          <a:prstGeom prst="rect">
            <a:avLst/>
          </a:prstGeom>
        </p:spPr>
      </p:pic>
    </p:spTree>
    <p:extLst>
      <p:ext uri="{BB962C8B-B14F-4D97-AF65-F5344CB8AC3E}">
        <p14:creationId xmlns:p14="http://schemas.microsoft.com/office/powerpoint/2010/main" val="397057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00446" y="480576"/>
            <a:ext cx="11717383" cy="2179342"/>
          </a:xfrm>
          <a:prstGeom prst="rect">
            <a:avLst/>
          </a:prstGeom>
        </p:spPr>
      </p:pic>
      <p:pic>
        <p:nvPicPr>
          <p:cNvPr id="4" name="图片 3"/>
          <p:cNvPicPr>
            <a:picLocks noChangeAspect="1"/>
          </p:cNvPicPr>
          <p:nvPr/>
        </p:nvPicPr>
        <p:blipFill>
          <a:blip r:embed="rId3"/>
          <a:stretch>
            <a:fillRect/>
          </a:stretch>
        </p:blipFill>
        <p:spPr>
          <a:xfrm>
            <a:off x="494020" y="2996472"/>
            <a:ext cx="11523809" cy="3380952"/>
          </a:xfrm>
          <a:prstGeom prst="rect">
            <a:avLst/>
          </a:prstGeom>
        </p:spPr>
      </p:pic>
    </p:spTree>
    <p:extLst>
      <p:ext uri="{BB962C8B-B14F-4D97-AF65-F5344CB8AC3E}">
        <p14:creationId xmlns:p14="http://schemas.microsoft.com/office/powerpoint/2010/main" val="88541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1A546-02F0-4F7B-9C9B-97F519A41C15}"/>
              </a:ext>
            </a:extLst>
          </p:cNvPr>
          <p:cNvSpPr>
            <a:spLocks noGrp="1"/>
          </p:cNvSpPr>
          <p:nvPr>
            <p:ph type="title"/>
          </p:nvPr>
        </p:nvSpPr>
        <p:spPr/>
        <p:txBody>
          <a:bodyPr/>
          <a:lstStyle/>
          <a:p>
            <a:pPr algn="ctr"/>
            <a:r>
              <a:rPr lang="zh-CN" altLang="en-US" dirty="0"/>
              <a:t>第</a:t>
            </a:r>
            <a:r>
              <a:rPr lang="en-US" altLang="zh-CN" dirty="0"/>
              <a:t>14</a:t>
            </a:r>
            <a:r>
              <a:rPr lang="zh-CN" altLang="en-US" dirty="0"/>
              <a:t>章  回归分析</a:t>
            </a:r>
          </a:p>
        </p:txBody>
      </p:sp>
      <p:sp>
        <p:nvSpPr>
          <p:cNvPr id="3" name="内容占位符 2">
            <a:extLst>
              <a:ext uri="{FF2B5EF4-FFF2-40B4-BE49-F238E27FC236}">
                <a16:creationId xmlns:a16="http://schemas.microsoft.com/office/drawing/2014/main" id="{C3C137FF-6411-4D70-B697-D96460A43A30}"/>
              </a:ext>
            </a:extLst>
          </p:cNvPr>
          <p:cNvSpPr>
            <a:spLocks noGrp="1"/>
          </p:cNvSpPr>
          <p:nvPr>
            <p:ph idx="1"/>
          </p:nvPr>
        </p:nvSpPr>
        <p:spPr>
          <a:xfrm>
            <a:off x="838200" y="1697892"/>
            <a:ext cx="10356669" cy="5160108"/>
          </a:xfrm>
        </p:spPr>
        <p:txBody>
          <a:bodyPr>
            <a:normAutofit fontScale="77500" lnSpcReduction="20000"/>
          </a:bodyPr>
          <a:lstStyle/>
          <a:p>
            <a:pPr>
              <a:lnSpc>
                <a:spcPct val="150000"/>
              </a:lnSpc>
            </a:pPr>
            <a:r>
              <a:rPr lang="en-US" altLang="zh-CN" sz="2400" dirty="0"/>
              <a:t>14.1 </a:t>
            </a:r>
            <a:r>
              <a:rPr lang="zh-CN" altLang="en-US" sz="2400" kern="0" dirty="0">
                <a:solidFill>
                  <a:srgbClr val="000000"/>
                </a:solidFill>
                <a:cs typeface="FZLTZHJW--GB1-0"/>
              </a:rPr>
              <a:t>回归</a:t>
            </a:r>
            <a:r>
              <a:rPr lang="zh-CN" altLang="zh-CN" sz="2400" kern="0" dirty="0">
                <a:solidFill>
                  <a:srgbClr val="000000"/>
                </a:solidFill>
                <a:cs typeface="FZLTZHJW--GB1-0"/>
              </a:rPr>
              <a:t>分析概述</a:t>
            </a:r>
            <a:endParaRPr lang="en-US" altLang="zh-CN" sz="2400" kern="0" dirty="0">
              <a:solidFill>
                <a:srgbClr val="000000"/>
              </a:solidFill>
              <a:cs typeface="FZLTZHJW--GB1-0"/>
            </a:endParaRPr>
          </a:p>
          <a:p>
            <a:pPr>
              <a:lnSpc>
                <a:spcPct val="150000"/>
              </a:lnSpc>
            </a:pPr>
            <a:r>
              <a:rPr lang="en-US" altLang="zh-CN" sz="2400" dirty="0"/>
              <a:t>14.2 </a:t>
            </a:r>
            <a:r>
              <a:rPr lang="zh-CN" altLang="en-US" sz="2400" dirty="0"/>
              <a:t>回归方程推导及应用</a:t>
            </a:r>
            <a:endParaRPr lang="en-US" altLang="zh-CN" sz="2400" kern="0" dirty="0">
              <a:solidFill>
                <a:srgbClr val="000000"/>
              </a:solidFill>
              <a:cs typeface="FZLTZHJW--GB1-0"/>
            </a:endParaRPr>
          </a:p>
          <a:p>
            <a:pPr>
              <a:lnSpc>
                <a:spcPct val="150000"/>
              </a:lnSpc>
            </a:pPr>
            <a:r>
              <a:rPr lang="en-US" altLang="zh-CN" sz="2400" dirty="0"/>
              <a:t>14.3 </a:t>
            </a:r>
            <a:r>
              <a:rPr lang="zh-CN" altLang="en-US" sz="2400" dirty="0"/>
              <a:t>回归直线拟合优度</a:t>
            </a:r>
            <a:endParaRPr lang="en-US" altLang="zh-CN" sz="2400" kern="0" dirty="0">
              <a:solidFill>
                <a:srgbClr val="000000"/>
              </a:solidFill>
              <a:cs typeface="FZLTZHJW--GB1-0"/>
            </a:endParaRPr>
          </a:p>
          <a:p>
            <a:pPr>
              <a:lnSpc>
                <a:spcPct val="150000"/>
              </a:lnSpc>
            </a:pPr>
            <a:r>
              <a:rPr lang="en-US" altLang="zh-CN" sz="2400" dirty="0"/>
              <a:t>14.4 </a:t>
            </a:r>
            <a:r>
              <a:rPr lang="zh-CN" altLang="en-US" sz="2400" dirty="0">
                <a:latin typeface="FZLTZHJW--GB1-0"/>
              </a:rPr>
              <a:t>线性回归的模型检验</a:t>
            </a:r>
            <a:endParaRPr lang="en-US" altLang="zh-CN" sz="2400" dirty="0">
              <a:latin typeface="FZLTZHJW--GB1-0"/>
            </a:endParaRPr>
          </a:p>
          <a:p>
            <a:pPr>
              <a:lnSpc>
                <a:spcPct val="150000"/>
              </a:lnSpc>
            </a:pPr>
            <a:r>
              <a:rPr lang="en-US" altLang="zh-CN" sz="2400" dirty="0"/>
              <a:t>14.5 </a:t>
            </a:r>
            <a:r>
              <a:rPr lang="zh-CN" altLang="en-US" sz="2400" kern="0" dirty="0">
                <a:solidFill>
                  <a:srgbClr val="000000"/>
                </a:solidFill>
                <a:cs typeface="FZLTZHJW--GB1-0"/>
              </a:rPr>
              <a:t>利用回归直线进行估计和预测</a:t>
            </a:r>
            <a:endParaRPr lang="en-US" altLang="zh-CN" sz="2400" kern="0" dirty="0">
              <a:solidFill>
                <a:srgbClr val="000000"/>
              </a:solidFill>
              <a:cs typeface="FZLTZHJW--GB1-0"/>
            </a:endParaRPr>
          </a:p>
          <a:p>
            <a:pPr>
              <a:lnSpc>
                <a:spcPct val="150000"/>
              </a:lnSpc>
            </a:pPr>
            <a:r>
              <a:rPr lang="en-US" altLang="zh-CN" sz="2400" dirty="0"/>
              <a:t>14.6 </a:t>
            </a:r>
            <a:r>
              <a:rPr lang="zh-CN" altLang="en-US" sz="2400" kern="0" dirty="0">
                <a:solidFill>
                  <a:srgbClr val="000000"/>
                </a:solidFill>
                <a:cs typeface="FZLTZHJW--GB1-0"/>
              </a:rPr>
              <a:t>多元与曲线回归问题</a:t>
            </a:r>
            <a:endParaRPr lang="en-US" altLang="zh-CN" sz="2400" kern="0" dirty="0">
              <a:solidFill>
                <a:srgbClr val="000000"/>
              </a:solidFill>
              <a:cs typeface="FZLTZHJW--GB1-0"/>
            </a:endParaRPr>
          </a:p>
          <a:p>
            <a:pPr>
              <a:lnSpc>
                <a:spcPct val="150000"/>
              </a:lnSpc>
            </a:pPr>
            <a:r>
              <a:rPr lang="en-US" altLang="zh-CN" sz="2400" dirty="0"/>
              <a:t>14.7 </a:t>
            </a:r>
            <a:r>
              <a:rPr lang="en-US" altLang="zh-CN" sz="2400" kern="0" dirty="0">
                <a:solidFill>
                  <a:srgbClr val="000000"/>
                </a:solidFill>
                <a:cs typeface="FZLTZHJW--GB1-0"/>
              </a:rPr>
              <a:t>Python </a:t>
            </a:r>
            <a:r>
              <a:rPr lang="zh-CN" altLang="en-US" sz="2400" kern="0" dirty="0">
                <a:solidFill>
                  <a:srgbClr val="000000"/>
                </a:solidFill>
                <a:cs typeface="FZLTZHJW--GB1-0"/>
              </a:rPr>
              <a:t>工具包</a:t>
            </a:r>
            <a:endParaRPr lang="en-US" altLang="zh-CN" sz="2400" kern="0" dirty="0">
              <a:solidFill>
                <a:srgbClr val="000000"/>
              </a:solidFill>
              <a:cs typeface="FZLTZHJW--GB1-0"/>
            </a:endParaRPr>
          </a:p>
          <a:p>
            <a:pPr>
              <a:lnSpc>
                <a:spcPct val="150000"/>
              </a:lnSpc>
            </a:pPr>
            <a:r>
              <a:rPr lang="en-US" altLang="zh-CN" sz="2400" dirty="0"/>
              <a:t>14.8 </a:t>
            </a:r>
            <a:r>
              <a:rPr lang="zh-CN" altLang="en-US" sz="2400" kern="0" dirty="0">
                <a:solidFill>
                  <a:srgbClr val="000000"/>
                </a:solidFill>
                <a:cs typeface="FZLTZHJW--GB1-0"/>
              </a:rPr>
              <a:t>综合实例</a:t>
            </a:r>
            <a:r>
              <a:rPr lang="en-US" altLang="zh-CN" sz="2400" kern="0" dirty="0">
                <a:solidFill>
                  <a:srgbClr val="000000"/>
                </a:solidFill>
                <a:cs typeface="FZLTZHJW--GB1-0"/>
              </a:rPr>
              <a:t>——</a:t>
            </a:r>
            <a:r>
              <a:rPr lang="zh-CN" altLang="en-US" sz="2400" kern="0" dirty="0">
                <a:solidFill>
                  <a:srgbClr val="000000"/>
                </a:solidFill>
                <a:cs typeface="FZLTZHJW--GB1-0"/>
              </a:rPr>
              <a:t>个人医疗保费预测任务</a:t>
            </a:r>
            <a:endParaRPr lang="en-US" altLang="zh-CN" sz="2400" kern="0" dirty="0">
              <a:solidFill>
                <a:srgbClr val="000000"/>
              </a:solidFill>
              <a:cs typeface="FZLTZHJW--GB1-0"/>
            </a:endParaRPr>
          </a:p>
          <a:p>
            <a:pPr>
              <a:lnSpc>
                <a:spcPct val="150000"/>
              </a:lnSpc>
            </a:pPr>
            <a:r>
              <a:rPr lang="en-US" altLang="zh-CN" sz="2400" kern="0" dirty="0">
                <a:solidFill>
                  <a:srgbClr val="000000"/>
                </a:solidFill>
              </a:rPr>
              <a:t>14.9 </a:t>
            </a:r>
            <a:r>
              <a:rPr lang="zh-CN" altLang="en-US" sz="2400" dirty="0"/>
              <a:t>高手点拨</a:t>
            </a:r>
            <a:endParaRPr lang="en-US" altLang="zh-CN" sz="2400" dirty="0"/>
          </a:p>
          <a:p>
            <a:pPr>
              <a:lnSpc>
                <a:spcPct val="150000"/>
              </a:lnSpc>
            </a:pPr>
            <a:r>
              <a:rPr lang="en-US" altLang="zh-CN" sz="2400" dirty="0"/>
              <a:t>14.10  </a:t>
            </a:r>
            <a:r>
              <a:rPr lang="zh-CN" altLang="en-US" sz="2400" dirty="0"/>
              <a:t>习题</a:t>
            </a:r>
          </a:p>
        </p:txBody>
      </p:sp>
    </p:spTree>
    <p:extLst>
      <p:ext uri="{BB962C8B-B14F-4D97-AF65-F5344CB8AC3E}">
        <p14:creationId xmlns:p14="http://schemas.microsoft.com/office/powerpoint/2010/main" val="2573864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normAutofit/>
          </a:bodyPr>
          <a:lstStyle/>
          <a:p>
            <a:r>
              <a:rPr lang="en-US" altLang="zh-CN" dirty="0"/>
              <a:t>14.3 </a:t>
            </a:r>
            <a:r>
              <a:rPr lang="zh-CN" altLang="en-US" dirty="0"/>
              <a:t>回归直线拟合优度</a:t>
            </a:r>
          </a:p>
        </p:txBody>
      </p:sp>
      <p:sp>
        <p:nvSpPr>
          <p:cNvPr id="3" name="矩形 2"/>
          <p:cNvSpPr/>
          <p:nvPr/>
        </p:nvSpPr>
        <p:spPr>
          <a:xfrm>
            <a:off x="717412" y="2160095"/>
            <a:ext cx="9621078" cy="430887"/>
          </a:xfrm>
          <a:prstGeom prst="rect">
            <a:avLst/>
          </a:prstGeom>
        </p:spPr>
        <p:txBody>
          <a:bodyPr wrap="square">
            <a:spAutoFit/>
          </a:bodyPr>
          <a:lstStyle/>
          <a:p>
            <a:pPr indent="576000"/>
            <a:r>
              <a:rPr lang="zh-CN" altLang="en-US" sz="2200" dirty="0">
                <a:latin typeface="方正书宋简体" panose="03000509000000000000" pitchFamily="65" charset="-122"/>
                <a:ea typeface="方正书宋简体" panose="03000509000000000000" pitchFamily="65" charset="-122"/>
              </a:rPr>
              <a:t>回归直线与各观测点的接近程度称为回归直线对数据的拟合优度。</a:t>
            </a:r>
          </a:p>
        </p:txBody>
      </p:sp>
    </p:spTree>
    <p:extLst>
      <p:ext uri="{BB962C8B-B14F-4D97-AF65-F5344CB8AC3E}">
        <p14:creationId xmlns:p14="http://schemas.microsoft.com/office/powerpoint/2010/main" val="4216919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14.3.1 </a:t>
            </a:r>
            <a:r>
              <a:rPr lang="zh-CN" altLang="en-US" dirty="0"/>
              <a:t>因变量</a:t>
            </a:r>
            <a:r>
              <a:rPr lang="en-US" altLang="zh-CN" b="1" i="1" dirty="0"/>
              <a:t>y </a:t>
            </a:r>
            <a:r>
              <a:rPr lang="zh-CN" altLang="en-US" dirty="0"/>
              <a:t>变化的指标项</a:t>
            </a:r>
          </a:p>
        </p:txBody>
      </p:sp>
      <p:grpSp>
        <p:nvGrpSpPr>
          <p:cNvPr id="7" name="组合 6"/>
          <p:cNvGrpSpPr/>
          <p:nvPr/>
        </p:nvGrpSpPr>
        <p:grpSpPr>
          <a:xfrm>
            <a:off x="757646" y="1938130"/>
            <a:ext cx="10702171" cy="4112088"/>
            <a:chOff x="757646" y="1938130"/>
            <a:chExt cx="10702171" cy="4112088"/>
          </a:xfrm>
        </p:grpSpPr>
        <p:sp>
          <p:nvSpPr>
            <p:cNvPr id="3" name="矩形 2"/>
            <p:cNvSpPr/>
            <p:nvPr/>
          </p:nvSpPr>
          <p:spPr>
            <a:xfrm>
              <a:off x="757646" y="1938130"/>
              <a:ext cx="10702171" cy="4112088"/>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造成数据集中各点</a:t>
              </a:r>
              <a:r>
                <a:rPr lang="en-US" altLang="zh-CN" sz="2200" i="1" dirty="0" err="1">
                  <a:latin typeface="方正书宋简体" panose="03000509000000000000" pitchFamily="65" charset="-122"/>
                  <a:ea typeface="方正书宋简体" panose="03000509000000000000" pitchFamily="65" charset="-122"/>
                </a:rPr>
                <a:t>y</a:t>
              </a:r>
              <a:r>
                <a:rPr lang="en-US" altLang="zh-CN" sz="2200" baseline="-25000" dirty="0" err="1">
                  <a:latin typeface="方正书宋简体" panose="03000509000000000000" pitchFamily="65" charset="-122"/>
                  <a:ea typeface="方正书宋简体" panose="03000509000000000000" pitchFamily="65" charset="-122"/>
                </a:rPr>
                <a:t>i</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值不同的原因主要有两个：其一是按照                            线性关系，</a:t>
              </a:r>
              <a:r>
                <a:rPr lang="en-US" altLang="zh-CN" sz="2200" dirty="0">
                  <a:latin typeface="方正书宋简体" panose="03000509000000000000" pitchFamily="65" charset="-122"/>
                  <a:ea typeface="方正书宋简体" panose="03000509000000000000" pitchFamily="65" charset="-122"/>
                </a:rPr>
                <a:t>y </a:t>
              </a:r>
              <a:r>
                <a:rPr lang="zh-CN" altLang="en-US" sz="2200" dirty="0">
                  <a:latin typeface="方正书宋简体" panose="03000509000000000000" pitchFamily="65" charset="-122"/>
                  <a:ea typeface="方正书宋简体" panose="03000509000000000000" pitchFamily="65" charset="-122"/>
                </a:rPr>
                <a:t>随</a:t>
              </a:r>
              <a:r>
                <a:rPr lang="en-US" altLang="zh-CN" sz="2200" dirty="0">
                  <a:latin typeface="方正书宋简体" panose="03000509000000000000" pitchFamily="65" charset="-122"/>
                  <a:ea typeface="方正书宋简体" panose="03000509000000000000" pitchFamily="65" charset="-122"/>
                </a:rPr>
                <a:t>x</a:t>
              </a:r>
              <a:r>
                <a:rPr lang="zh-CN" altLang="en-US" sz="2200" dirty="0">
                  <a:latin typeface="方正书宋简体" panose="03000509000000000000" pitchFamily="65" charset="-122"/>
                  <a:ea typeface="方正书宋简体" panose="03000509000000000000" pitchFamily="65" charset="-122"/>
                </a:rPr>
                <a:t>的变化而变化，在每一个</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的观测值处的回归值不同，其波动用回归平方和表示；其二是其他一些因素，包括随机误差、</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对</a:t>
              </a:r>
              <a:r>
                <a:rPr lang="en-US" altLang="zh-CN" sz="2200" i="1" dirty="0">
                  <a:latin typeface="方正书宋简体" panose="03000509000000000000" pitchFamily="65" charset="-122"/>
                  <a:ea typeface="方正书宋简体" panose="03000509000000000000" pitchFamily="65" charset="-122"/>
                </a:rPr>
                <a:t>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的非线性影响等，可用残差平方和表示。下面介绍几个常用来表示</a:t>
              </a:r>
              <a:r>
                <a:rPr lang="en-US" altLang="zh-CN" sz="2200" dirty="0">
                  <a:latin typeface="方正书宋简体" panose="03000509000000000000" pitchFamily="65" charset="-122"/>
                  <a:ea typeface="方正书宋简体" panose="03000509000000000000" pitchFamily="65" charset="-122"/>
                </a:rPr>
                <a:t>y</a:t>
              </a:r>
              <a:r>
                <a:rPr lang="zh-CN" altLang="en-US" sz="2200" dirty="0">
                  <a:latin typeface="方正书宋简体" panose="03000509000000000000" pitchFamily="65" charset="-122"/>
                  <a:ea typeface="方正书宋简体" panose="03000509000000000000" pitchFamily="65" charset="-122"/>
                </a:rPr>
                <a:t>的变化指标值。</a:t>
              </a:r>
              <a:endParaRPr lang="en-US" altLang="zh-CN" sz="2200" dirty="0">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1</a:t>
              </a:r>
              <a:r>
                <a:rPr lang="zh-CN" altLang="en-US" sz="2200" dirty="0">
                  <a:latin typeface="方正书宋简体" panose="03000509000000000000" pitchFamily="65" charset="-122"/>
                  <a:ea typeface="方正书宋简体" panose="03000509000000000000" pitchFamily="65" charset="-122"/>
                </a:rPr>
                <a:t>）总离差平方和（</a:t>
              </a:r>
              <a:r>
                <a:rPr lang="en-US" altLang="zh-CN" sz="2200" dirty="0">
                  <a:latin typeface="方正书宋简体" panose="03000509000000000000" pitchFamily="65" charset="-122"/>
                  <a:ea typeface="方正书宋简体" panose="03000509000000000000" pitchFamily="65" charset="-122"/>
                </a:rPr>
                <a:t>SST</a:t>
              </a:r>
              <a:r>
                <a:rPr lang="zh-CN" altLang="en-US" sz="2200" dirty="0">
                  <a:latin typeface="方正书宋简体" panose="03000509000000000000" pitchFamily="65" charset="-122"/>
                  <a:ea typeface="方正书宋简体" panose="03000509000000000000" pitchFamily="65" charset="-122"/>
                </a:rPr>
                <a:t>）：              ，反映了因变量的</a:t>
              </a:r>
              <a:r>
                <a:rPr lang="en-US" altLang="zh-CN" sz="2200" dirty="0">
                  <a:latin typeface="方正书宋简体" panose="03000509000000000000" pitchFamily="65" charset="-122"/>
                  <a:ea typeface="方正书宋简体" panose="03000509000000000000" pitchFamily="65" charset="-122"/>
                </a:rPr>
                <a:t>n </a:t>
              </a:r>
              <a:r>
                <a:rPr lang="zh-CN" altLang="en-US" sz="2200" dirty="0">
                  <a:latin typeface="方正书宋简体" panose="03000509000000000000" pitchFamily="65" charset="-122"/>
                  <a:ea typeface="方正书宋简体" panose="03000509000000000000" pitchFamily="65" charset="-122"/>
                </a:rPr>
                <a:t>个观察值</a:t>
              </a:r>
              <a:r>
                <a:rPr lang="en-US" altLang="zh-CN" sz="2200" i="1" dirty="0" err="1">
                  <a:latin typeface="方正书宋简体" panose="03000509000000000000" pitchFamily="65" charset="-122"/>
                  <a:ea typeface="方正书宋简体" panose="03000509000000000000" pitchFamily="65" charset="-122"/>
                </a:rPr>
                <a:t>y</a:t>
              </a:r>
              <a:r>
                <a:rPr lang="en-US" altLang="zh-CN" sz="2200" baseline="-25000" dirty="0" err="1">
                  <a:latin typeface="方正书宋简体" panose="03000509000000000000" pitchFamily="65" charset="-122"/>
                  <a:ea typeface="方正书宋简体" panose="03000509000000000000" pitchFamily="65" charset="-122"/>
                </a:rPr>
                <a:t>i</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与其均值的总离差。</a:t>
              </a:r>
              <a:endParaRPr lang="en-US" altLang="zh-CN" sz="2200" dirty="0">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2</a:t>
              </a:r>
              <a:r>
                <a:rPr lang="zh-CN" altLang="en-US" sz="2200" dirty="0">
                  <a:latin typeface="方正书宋简体" panose="03000509000000000000" pitchFamily="65" charset="-122"/>
                  <a:ea typeface="方正书宋简体" panose="03000509000000000000" pitchFamily="65" charset="-122"/>
                </a:rPr>
                <a:t>）回归平方和（</a:t>
              </a:r>
              <a:r>
                <a:rPr lang="en-US" altLang="zh-CN" sz="2200" dirty="0">
                  <a:latin typeface="方正书宋简体" panose="03000509000000000000" pitchFamily="65" charset="-122"/>
                  <a:ea typeface="方正书宋简体" panose="03000509000000000000" pitchFamily="65" charset="-122"/>
                </a:rPr>
                <a:t>SSR</a:t>
              </a:r>
              <a:r>
                <a:rPr lang="zh-CN" altLang="en-US" sz="2200" dirty="0">
                  <a:latin typeface="方正书宋简体" panose="03000509000000000000" pitchFamily="65" charset="-122"/>
                  <a:ea typeface="方正书宋简体" panose="03000509000000000000" pitchFamily="65" charset="-122"/>
                </a:rPr>
                <a:t>）：              ，回归平方和</a:t>
              </a:r>
              <a:r>
                <a:rPr lang="en-US" altLang="zh-CN" sz="2200" dirty="0">
                  <a:latin typeface="方正书宋简体" panose="03000509000000000000" pitchFamily="65" charset="-122"/>
                  <a:ea typeface="方正书宋简体" panose="03000509000000000000" pitchFamily="65" charset="-122"/>
                </a:rPr>
                <a:t>SSR </a:t>
              </a:r>
              <a:r>
                <a:rPr lang="zh-CN" altLang="en-US" sz="2200" dirty="0">
                  <a:latin typeface="方正书宋简体" panose="03000509000000000000" pitchFamily="65" charset="-122"/>
                  <a:ea typeface="方正书宋简体" panose="03000509000000000000" pitchFamily="65" charset="-122"/>
                </a:rPr>
                <a:t>反映了在因变量</a:t>
              </a:r>
              <a:r>
                <a:rPr lang="en-US" altLang="zh-CN" sz="2200" dirty="0">
                  <a:latin typeface="方正书宋简体" panose="03000509000000000000" pitchFamily="65" charset="-122"/>
                  <a:ea typeface="方正书宋简体" panose="03000509000000000000" pitchFamily="65" charset="-122"/>
                </a:rPr>
                <a:t>y </a:t>
              </a:r>
              <a:r>
                <a:rPr lang="zh-CN" altLang="en-US" sz="2200" dirty="0">
                  <a:latin typeface="方正书宋简体" panose="03000509000000000000" pitchFamily="65" charset="-122"/>
                  <a:ea typeface="方正书宋简体" panose="03000509000000000000" pitchFamily="65" charset="-122"/>
                </a:rPr>
                <a:t>的总变化中，由</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与</a:t>
              </a:r>
              <a:r>
                <a:rPr lang="en-US" altLang="zh-CN" sz="2200" i="1" dirty="0">
                  <a:latin typeface="方正书宋简体" panose="03000509000000000000" pitchFamily="65" charset="-122"/>
                  <a:ea typeface="方正书宋简体" panose="03000509000000000000" pitchFamily="65" charset="-122"/>
                </a:rPr>
                <a:t>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之间的线性关系引起的</a:t>
              </a:r>
              <a:r>
                <a:rPr lang="en-US" altLang="zh-CN" sz="2200" dirty="0">
                  <a:latin typeface="方正书宋简体" panose="03000509000000000000" pitchFamily="65" charset="-122"/>
                  <a:ea typeface="方正书宋简体" panose="03000509000000000000" pitchFamily="65" charset="-122"/>
                </a:rPr>
                <a:t>y </a:t>
              </a:r>
              <a:r>
                <a:rPr lang="zh-CN" altLang="en-US" sz="2200" dirty="0">
                  <a:latin typeface="方正书宋简体" panose="03000509000000000000" pitchFamily="65" charset="-122"/>
                  <a:ea typeface="方正书宋简体" panose="03000509000000000000" pitchFamily="65" charset="-122"/>
                </a:rPr>
                <a:t>的变化部分。</a:t>
              </a:r>
            </a:p>
          </p:txBody>
        </p:sp>
        <p:pic>
          <p:nvPicPr>
            <p:cNvPr id="4" name="图片 3"/>
            <p:cNvPicPr>
              <a:picLocks noChangeAspect="1"/>
            </p:cNvPicPr>
            <p:nvPr/>
          </p:nvPicPr>
          <p:blipFill>
            <a:blip r:embed="rId2"/>
            <a:stretch>
              <a:fillRect/>
            </a:stretch>
          </p:blipFill>
          <p:spPr>
            <a:xfrm>
              <a:off x="8708774" y="2074608"/>
              <a:ext cx="1764520" cy="388006"/>
            </a:xfrm>
            <a:prstGeom prst="rect">
              <a:avLst/>
            </a:prstGeom>
          </p:spPr>
        </p:pic>
        <p:pic>
          <p:nvPicPr>
            <p:cNvPr id="5" name="图片 4"/>
            <p:cNvPicPr>
              <a:picLocks noChangeAspect="1"/>
            </p:cNvPicPr>
            <p:nvPr/>
          </p:nvPicPr>
          <p:blipFill>
            <a:blip r:embed="rId3"/>
            <a:stretch>
              <a:fillRect/>
            </a:stretch>
          </p:blipFill>
          <p:spPr>
            <a:xfrm>
              <a:off x="5022167" y="3994174"/>
              <a:ext cx="1175657" cy="664691"/>
            </a:xfrm>
            <a:prstGeom prst="rect">
              <a:avLst/>
            </a:prstGeom>
          </p:spPr>
        </p:pic>
        <p:pic>
          <p:nvPicPr>
            <p:cNvPr id="6" name="图片 5"/>
            <p:cNvPicPr>
              <a:picLocks noChangeAspect="1"/>
            </p:cNvPicPr>
            <p:nvPr/>
          </p:nvPicPr>
          <p:blipFill>
            <a:blip r:embed="rId4"/>
            <a:stretch>
              <a:fillRect/>
            </a:stretch>
          </p:blipFill>
          <p:spPr>
            <a:xfrm>
              <a:off x="4747667" y="5016669"/>
              <a:ext cx="1039591" cy="567263"/>
            </a:xfrm>
            <a:prstGeom prst="rect">
              <a:avLst/>
            </a:prstGeom>
          </p:spPr>
        </p:pic>
      </p:grpSp>
    </p:spTree>
    <p:extLst>
      <p:ext uri="{BB962C8B-B14F-4D97-AF65-F5344CB8AC3E}">
        <p14:creationId xmlns:p14="http://schemas.microsoft.com/office/powerpoint/2010/main" val="3185512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75252" y="1148444"/>
            <a:ext cx="10277060" cy="1065100"/>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3</a:t>
            </a:r>
            <a:r>
              <a:rPr lang="zh-CN" altLang="en-US" sz="2200" dirty="0">
                <a:solidFill>
                  <a:srgbClr val="333333"/>
                </a:solidFill>
                <a:latin typeface="方正书宋简体" panose="03000509000000000000" pitchFamily="65" charset="-122"/>
                <a:ea typeface="方正书宋简体" panose="03000509000000000000" pitchFamily="65" charset="-122"/>
              </a:rPr>
              <a:t>）残差平方和（</a:t>
            </a:r>
            <a:r>
              <a:rPr lang="en-US" altLang="zh-CN" sz="2200" dirty="0">
                <a:solidFill>
                  <a:srgbClr val="333333"/>
                </a:solidFill>
                <a:latin typeface="方正书宋简体" panose="03000509000000000000" pitchFamily="65" charset="-122"/>
                <a:ea typeface="方正书宋简体" panose="03000509000000000000" pitchFamily="65" charset="-122"/>
              </a:rPr>
              <a:t>SSE</a:t>
            </a:r>
            <a:r>
              <a:rPr lang="zh-CN" altLang="en-US" sz="2200" dirty="0">
                <a:solidFill>
                  <a:srgbClr val="333333"/>
                </a:solidFill>
                <a:latin typeface="方正书宋简体" panose="03000509000000000000" pitchFamily="65" charset="-122"/>
                <a:ea typeface="方正书宋简体" panose="03000509000000000000" pitchFamily="65" charset="-122"/>
              </a:rPr>
              <a:t>）：                   ，残差平方和</a:t>
            </a:r>
            <a:r>
              <a:rPr lang="en-US" altLang="zh-CN" sz="2200" i="1" dirty="0">
                <a:solidFill>
                  <a:srgbClr val="333333"/>
                </a:solidFill>
                <a:latin typeface="方正书宋简体" panose="03000509000000000000" pitchFamily="65" charset="-122"/>
                <a:ea typeface="方正书宋简体" panose="03000509000000000000" pitchFamily="65" charset="-122"/>
              </a:rPr>
              <a:t>SSE</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反映了除</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对</a:t>
            </a:r>
            <a:r>
              <a:rPr lang="en-US" altLang="zh-CN" sz="2200" i="1" dirty="0">
                <a:solidFill>
                  <a:srgbClr val="333333"/>
                </a:solidFill>
                <a:latin typeface="方正书宋简体" panose="03000509000000000000" pitchFamily="65" charset="-122"/>
                <a:ea typeface="方正书宋简体" panose="03000509000000000000" pitchFamily="65" charset="-122"/>
              </a:rPr>
              <a:t>y</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的线性影响之外的其他因素对</a:t>
            </a:r>
            <a:r>
              <a:rPr lang="en-US" altLang="zh-CN" sz="2200" i="1" dirty="0">
                <a:solidFill>
                  <a:srgbClr val="333333"/>
                </a:solidFill>
                <a:latin typeface="方正书宋简体" panose="03000509000000000000" pitchFamily="65" charset="-122"/>
                <a:ea typeface="方正书宋简体" panose="03000509000000000000" pitchFamily="65" charset="-122"/>
              </a:rPr>
              <a:t>y</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变化的作用，不能由回归直线来解释的</a:t>
            </a:r>
            <a:r>
              <a:rPr lang="en-US" altLang="zh-CN" sz="2200" i="1" dirty="0">
                <a:solidFill>
                  <a:srgbClr val="333333"/>
                </a:solidFill>
                <a:latin typeface="方正书宋简体" panose="03000509000000000000" pitchFamily="65" charset="-122"/>
                <a:ea typeface="方正书宋简体" panose="03000509000000000000" pitchFamily="65" charset="-122"/>
              </a:rPr>
              <a:t>y</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的变化部分。</a:t>
            </a:r>
            <a:endParaRPr lang="zh-CN" altLang="en-US" sz="2200" dirty="0">
              <a:latin typeface="方正书宋简体" panose="03000509000000000000" pitchFamily="65" charset="-122"/>
              <a:ea typeface="方正书宋简体" panose="03000509000000000000" pitchFamily="65" charset="-122"/>
            </a:endParaRPr>
          </a:p>
        </p:txBody>
      </p:sp>
      <p:pic>
        <p:nvPicPr>
          <p:cNvPr id="2" name="图片 1"/>
          <p:cNvPicPr>
            <a:picLocks noChangeAspect="1"/>
          </p:cNvPicPr>
          <p:nvPr/>
        </p:nvPicPr>
        <p:blipFill>
          <a:blip r:embed="rId2"/>
          <a:stretch>
            <a:fillRect/>
          </a:stretch>
        </p:blipFill>
        <p:spPr>
          <a:xfrm>
            <a:off x="4708039" y="1006277"/>
            <a:ext cx="1387961" cy="756188"/>
          </a:xfrm>
          <a:prstGeom prst="rect">
            <a:avLst/>
          </a:prstGeom>
        </p:spPr>
      </p:pic>
      <p:grpSp>
        <p:nvGrpSpPr>
          <p:cNvPr id="4" name="组合 3"/>
          <p:cNvGrpSpPr/>
          <p:nvPr/>
        </p:nvGrpSpPr>
        <p:grpSpPr>
          <a:xfrm>
            <a:off x="775252" y="2483994"/>
            <a:ext cx="10277060" cy="1572931"/>
            <a:chOff x="775252" y="3070848"/>
            <a:chExt cx="10277060" cy="1572931"/>
          </a:xfrm>
        </p:grpSpPr>
        <p:sp>
          <p:nvSpPr>
            <p:cNvPr id="5" name="矩形 4"/>
            <p:cNvSpPr/>
            <p:nvPr/>
          </p:nvSpPr>
          <p:spPr>
            <a:xfrm>
              <a:off x="775252" y="3070848"/>
              <a:ext cx="10277060" cy="1572931"/>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因为                                                         ，故</a:t>
              </a:r>
              <a:r>
                <a:rPr lang="en-US" altLang="zh-CN" sz="2200" i="1" dirty="0">
                  <a:latin typeface="方正书宋简体" panose="03000509000000000000" pitchFamily="65" charset="-122"/>
                  <a:ea typeface="方正书宋简体" panose="03000509000000000000" pitchFamily="65" charset="-122"/>
                </a:rPr>
                <a:t>SST </a:t>
              </a:r>
              <a:r>
                <a:rPr lang="zh-CN" altLang="en-US" sz="2200" i="1" dirty="0">
                  <a:latin typeface="方正书宋简体" panose="03000509000000000000" pitchFamily="65" charset="-122"/>
                  <a:ea typeface="方正书宋简体" panose="03000509000000000000" pitchFamily="65" charset="-122"/>
                </a:rPr>
                <a:t>＝ </a:t>
              </a:r>
              <a:r>
                <a:rPr lang="en-US" altLang="zh-CN" sz="2200" i="1" dirty="0">
                  <a:latin typeface="方正书宋简体" panose="03000509000000000000" pitchFamily="65" charset="-122"/>
                  <a:ea typeface="方正书宋简体" panose="03000509000000000000" pitchFamily="65" charset="-122"/>
                </a:rPr>
                <a:t>SSR+SSE</a:t>
              </a:r>
              <a:r>
                <a:rPr lang="zh-CN" altLang="en-US" sz="2200" dirty="0">
                  <a:latin typeface="方正书宋简体" panose="03000509000000000000" pitchFamily="65" charset="-122"/>
                  <a:ea typeface="方正书宋简体" panose="03000509000000000000" pitchFamily="65" charset="-122"/>
                </a:rPr>
                <a:t>，所以因变量</a:t>
              </a:r>
              <a:r>
                <a:rPr lang="en-US" altLang="zh-CN" sz="2200" i="1" dirty="0">
                  <a:latin typeface="方正书宋简体" panose="03000509000000000000" pitchFamily="65" charset="-122"/>
                  <a:ea typeface="方正书宋简体" panose="03000509000000000000" pitchFamily="65" charset="-122"/>
                </a:rPr>
                <a:t>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的变化是由</a:t>
              </a:r>
              <a:r>
                <a:rPr lang="en-US" altLang="zh-CN" sz="2200" i="1" dirty="0">
                  <a:latin typeface="方正书宋简体" panose="03000509000000000000" pitchFamily="65" charset="-122"/>
                  <a:ea typeface="方正书宋简体" panose="03000509000000000000" pitchFamily="65" charset="-122"/>
                </a:rPr>
                <a:t>x</a:t>
              </a:r>
              <a:r>
                <a:rPr lang="zh-CN" altLang="en-US" sz="2200" dirty="0">
                  <a:latin typeface="方正书宋简体" panose="03000509000000000000" pitchFamily="65" charset="-122"/>
                  <a:ea typeface="方正书宋简体" panose="03000509000000000000" pitchFamily="65" charset="-122"/>
                </a:rPr>
                <a:t>与</a:t>
              </a:r>
              <a:r>
                <a:rPr lang="en-US" altLang="zh-CN" sz="2200" i="1" dirty="0">
                  <a:latin typeface="方正书宋简体" panose="03000509000000000000" pitchFamily="65" charset="-122"/>
                  <a:ea typeface="方正书宋简体" panose="03000509000000000000" pitchFamily="65" charset="-122"/>
                </a:rPr>
                <a:t>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之间的线性关系和其他因素引起，离差平方和可以分解为回归平方和、残差平方和两部分。</a:t>
              </a:r>
            </a:p>
          </p:txBody>
        </p:sp>
        <p:pic>
          <p:nvPicPr>
            <p:cNvPr id="7" name="图片 6"/>
            <p:cNvPicPr>
              <a:picLocks noChangeAspect="1"/>
            </p:cNvPicPr>
            <p:nvPr/>
          </p:nvPicPr>
          <p:blipFill>
            <a:blip r:embed="rId3"/>
            <a:stretch>
              <a:fillRect/>
            </a:stretch>
          </p:blipFill>
          <p:spPr>
            <a:xfrm>
              <a:off x="2032655" y="3070848"/>
              <a:ext cx="3703445" cy="580933"/>
            </a:xfrm>
            <a:prstGeom prst="rect">
              <a:avLst/>
            </a:prstGeom>
          </p:spPr>
        </p:pic>
      </p:grpSp>
    </p:spTree>
    <p:extLst>
      <p:ext uri="{BB962C8B-B14F-4D97-AF65-F5344CB8AC3E}">
        <p14:creationId xmlns:p14="http://schemas.microsoft.com/office/powerpoint/2010/main" val="1141896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14.3.2  </a:t>
            </a:r>
            <a:r>
              <a:rPr lang="zh-CN" altLang="en-US" dirty="0"/>
              <a:t>判定系数</a:t>
            </a:r>
          </a:p>
        </p:txBody>
      </p:sp>
      <p:sp>
        <p:nvSpPr>
          <p:cNvPr id="3" name="矩形 2"/>
          <p:cNvSpPr/>
          <p:nvPr/>
        </p:nvSpPr>
        <p:spPr>
          <a:xfrm>
            <a:off x="904461" y="1838738"/>
            <a:ext cx="10118035" cy="1572931"/>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判定系数（</a:t>
            </a:r>
            <a:r>
              <a:rPr lang="en-US" altLang="zh-CN" sz="2200" dirty="0">
                <a:latin typeface="方正书宋简体" panose="03000509000000000000" pitchFamily="65" charset="-122"/>
                <a:ea typeface="方正书宋简体" panose="03000509000000000000" pitchFamily="65" charset="-122"/>
              </a:rPr>
              <a:t>coefficient of determination</a:t>
            </a:r>
            <a:r>
              <a:rPr lang="zh-CN" altLang="en-US" sz="2200" dirty="0">
                <a:latin typeface="方正书宋简体" panose="03000509000000000000" pitchFamily="65" charset="-122"/>
                <a:ea typeface="方正书宋简体" panose="03000509000000000000" pitchFamily="65" charset="-122"/>
              </a:rPr>
              <a:t>）也称为拟合优度，表示回归平方和占总离差平方和的比例，在实际中经常用来判断回归方程拟合的程度，用</a:t>
            </a:r>
            <a:r>
              <a:rPr lang="en-US" altLang="zh-CN" sz="2200" i="1" dirty="0">
                <a:latin typeface="方正书宋简体" panose="03000509000000000000" pitchFamily="65" charset="-122"/>
                <a:ea typeface="方正书宋简体" panose="03000509000000000000" pitchFamily="65" charset="-122"/>
              </a:rPr>
              <a:t>R</a:t>
            </a:r>
            <a:r>
              <a:rPr lang="en-US" altLang="zh-CN" sz="2200" baseline="30000" dirty="0">
                <a:latin typeface="方正书宋简体" panose="03000509000000000000" pitchFamily="65" charset="-122"/>
                <a:ea typeface="方正书宋简体" panose="03000509000000000000" pitchFamily="65" charset="-122"/>
              </a:rPr>
              <a:t>2</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表示，其值范围为</a:t>
            </a:r>
            <a:r>
              <a:rPr lang="en-US" altLang="zh-CN" sz="2200" dirty="0">
                <a:latin typeface="方正书宋简体" panose="03000509000000000000" pitchFamily="65" charset="-122"/>
                <a:ea typeface="方正书宋简体" panose="03000509000000000000" pitchFamily="65" charset="-122"/>
              </a:rPr>
              <a:t>0~1</a:t>
            </a:r>
            <a:r>
              <a:rPr lang="zh-CN" altLang="en-US" sz="2200" dirty="0">
                <a:latin typeface="方正书宋简体" panose="03000509000000000000" pitchFamily="65" charset="-122"/>
                <a:ea typeface="方正书宋简体" panose="03000509000000000000" pitchFamily="65" charset="-122"/>
              </a:rPr>
              <a:t>。</a:t>
            </a:r>
          </a:p>
        </p:txBody>
      </p:sp>
      <p:pic>
        <p:nvPicPr>
          <p:cNvPr id="4" name="图片 3"/>
          <p:cNvPicPr>
            <a:picLocks noChangeAspect="1"/>
          </p:cNvPicPr>
          <p:nvPr/>
        </p:nvPicPr>
        <p:blipFill>
          <a:blip r:embed="rId2"/>
          <a:stretch>
            <a:fillRect/>
          </a:stretch>
        </p:blipFill>
        <p:spPr>
          <a:xfrm>
            <a:off x="1777917" y="3446332"/>
            <a:ext cx="8362369" cy="1569495"/>
          </a:xfrm>
          <a:prstGeom prst="rect">
            <a:avLst/>
          </a:prstGeom>
        </p:spPr>
      </p:pic>
    </p:spTree>
    <p:extLst>
      <p:ext uri="{BB962C8B-B14F-4D97-AF65-F5344CB8AC3E}">
        <p14:creationId xmlns:p14="http://schemas.microsoft.com/office/powerpoint/2010/main" val="3445307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14.4 </a:t>
            </a:r>
            <a:r>
              <a:rPr lang="zh-CN" altLang="en-US" dirty="0"/>
              <a:t>线性回归的模型检验</a:t>
            </a:r>
          </a:p>
        </p:txBody>
      </p:sp>
      <p:sp>
        <p:nvSpPr>
          <p:cNvPr id="4" name="文本框 3">
            <a:extLst>
              <a:ext uri="{FF2B5EF4-FFF2-40B4-BE49-F238E27FC236}">
                <a16:creationId xmlns:a16="http://schemas.microsoft.com/office/drawing/2014/main" id="{1146B705-DB87-4F5D-A0CE-21FA07E5D296}"/>
              </a:ext>
            </a:extLst>
          </p:cNvPr>
          <p:cNvSpPr txBox="1"/>
          <p:nvPr/>
        </p:nvSpPr>
        <p:spPr>
          <a:xfrm>
            <a:off x="735843" y="1973038"/>
            <a:ext cx="10617957" cy="2080762"/>
          </a:xfrm>
          <a:prstGeom prst="rect">
            <a:avLst/>
          </a:prstGeom>
          <a:noFill/>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前面我们根据样本数据拟合回归方程时，实际上就已经假定变量</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与</a:t>
            </a:r>
            <a:r>
              <a:rPr lang="en-US" altLang="zh-CN" sz="2200" i="1" dirty="0">
                <a:latin typeface="方正书宋简体" panose="03000509000000000000" pitchFamily="65" charset="-122"/>
                <a:ea typeface="方正书宋简体" panose="03000509000000000000" pitchFamily="65" charset="-122"/>
              </a:rPr>
              <a:t>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之间存在线性关系，并假定误差项是一个服从正态分布的随机变量，且具有相同的方差，但它是否真实地反映了变量</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和</a:t>
            </a:r>
            <a:r>
              <a:rPr lang="en-US" altLang="zh-CN" sz="2200" i="1" dirty="0">
                <a:latin typeface="方正书宋简体" panose="03000509000000000000" pitchFamily="65" charset="-122"/>
                <a:ea typeface="方正书宋简体" panose="03000509000000000000" pitchFamily="65" charset="-122"/>
              </a:rPr>
              <a:t>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之间的关系，则需要检验后才能证实。因此在求出经验回归方程后，还需对线性回归方程和实际观测数据拟合的效果进行检验。</a:t>
            </a:r>
          </a:p>
        </p:txBody>
      </p:sp>
    </p:spTree>
    <p:extLst>
      <p:ext uri="{BB962C8B-B14F-4D97-AF65-F5344CB8AC3E}">
        <p14:creationId xmlns:p14="http://schemas.microsoft.com/office/powerpoint/2010/main" val="453994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75252" y="1068314"/>
            <a:ext cx="10277060" cy="2080762"/>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对一元线性回归方程进行检验时，主要考虑参数</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1</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的取值。如果</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1 </a:t>
            </a:r>
            <a:r>
              <a:rPr lang="en-US" altLang="zh-CN" sz="2200" dirty="0">
                <a:latin typeface="方正书宋简体" panose="03000509000000000000" pitchFamily="65" charset="-122"/>
                <a:ea typeface="方正书宋简体" panose="03000509000000000000" pitchFamily="65" charset="-122"/>
              </a:rPr>
              <a:t>= 0</a:t>
            </a:r>
            <a:r>
              <a:rPr lang="zh-CN" altLang="en-US" sz="2200" dirty="0">
                <a:latin typeface="方正书宋简体" panose="03000509000000000000" pitchFamily="65" charset="-122"/>
                <a:ea typeface="方正书宋简体" panose="03000509000000000000" pitchFamily="65" charset="-122"/>
              </a:rPr>
              <a:t>，则</a:t>
            </a:r>
            <a:r>
              <a:rPr lang="en-US" altLang="zh-CN" sz="2200" i="1" dirty="0">
                <a:latin typeface="方正书宋简体" panose="03000509000000000000" pitchFamily="65" charset="-122"/>
                <a:ea typeface="方正书宋简体" panose="03000509000000000000" pitchFamily="65" charset="-122"/>
              </a:rPr>
              <a:t>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不依赖于</a:t>
            </a:r>
            <a:r>
              <a:rPr lang="en-US" altLang="zh-CN" sz="2200" i="1" dirty="0">
                <a:latin typeface="方正书宋简体" panose="03000509000000000000" pitchFamily="65" charset="-122"/>
                <a:ea typeface="方正书宋简体" panose="03000509000000000000" pitchFamily="65" charset="-122"/>
              </a:rPr>
              <a:t>x</a:t>
            </a:r>
            <a:r>
              <a:rPr lang="zh-CN" altLang="en-US" sz="2200" dirty="0">
                <a:latin typeface="方正书宋简体" panose="03000509000000000000" pitchFamily="65" charset="-122"/>
                <a:ea typeface="方正书宋简体" panose="03000509000000000000" pitchFamily="65" charset="-122"/>
              </a:rPr>
              <a:t>，从而认为它们不存在线性相关关系；如果</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1</a:t>
            </a:r>
            <a:r>
              <a:rPr lang="en-US" altLang="zh-CN" sz="2200" dirty="0">
                <a:latin typeface="方正书宋简体" panose="03000509000000000000" pitchFamily="65" charset="-122"/>
                <a:ea typeface="方正书宋简体" panose="03000509000000000000" pitchFamily="65" charset="-122"/>
              </a:rPr>
              <a:t> ≠ 0</a:t>
            </a:r>
            <a:r>
              <a:rPr lang="zh-CN" altLang="en-US" sz="2200" dirty="0">
                <a:latin typeface="方正书宋简体" panose="03000509000000000000" pitchFamily="65" charset="-122"/>
                <a:ea typeface="方正书宋简体" panose="03000509000000000000" pitchFamily="65" charset="-122"/>
              </a:rPr>
              <a:t>，则</a:t>
            </a:r>
            <a:r>
              <a:rPr lang="en-US" altLang="zh-CN" sz="2200" i="1" dirty="0">
                <a:latin typeface="方正书宋简体" panose="03000509000000000000" pitchFamily="65" charset="-122"/>
                <a:ea typeface="方正书宋简体" panose="03000509000000000000" pitchFamily="65" charset="-122"/>
              </a:rPr>
              <a:t>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随</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的变化作线性变化，说明</a:t>
            </a:r>
            <a:r>
              <a:rPr lang="en-US" altLang="zh-CN" sz="2200" i="1" dirty="0">
                <a:latin typeface="方正书宋简体" panose="03000509000000000000" pitchFamily="65" charset="-122"/>
                <a:ea typeface="方正书宋简体" panose="03000509000000000000" pitchFamily="65" charset="-122"/>
              </a:rPr>
              <a:t>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与</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之间具有线性相关关系。因此对一元线性回归方程进行显著性检验时，提出如下假设。</a:t>
            </a:r>
          </a:p>
        </p:txBody>
      </p:sp>
      <p:sp>
        <p:nvSpPr>
          <p:cNvPr id="7" name="矩形 6"/>
          <p:cNvSpPr/>
          <p:nvPr/>
        </p:nvSpPr>
        <p:spPr>
          <a:xfrm>
            <a:off x="849087" y="4388202"/>
            <a:ext cx="10203225" cy="1065100"/>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接受</a:t>
            </a:r>
            <a:r>
              <a:rPr lang="en-US" altLang="zh-CN" sz="2200" i="1" dirty="0">
                <a:latin typeface="方正书宋简体" panose="03000509000000000000" pitchFamily="65" charset="-122"/>
                <a:ea typeface="方正书宋简体" panose="03000509000000000000" pitchFamily="65" charset="-122"/>
              </a:rPr>
              <a:t>H</a:t>
            </a:r>
            <a:r>
              <a:rPr lang="en-US" altLang="zh-CN" sz="2200" baseline="-25000" dirty="0">
                <a:latin typeface="方正书宋简体" panose="03000509000000000000" pitchFamily="65" charset="-122"/>
                <a:ea typeface="方正书宋简体" panose="03000509000000000000" pitchFamily="65" charset="-122"/>
              </a:rPr>
              <a:t>0</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表示</a:t>
            </a:r>
            <a:r>
              <a:rPr lang="en-US" altLang="zh-CN" sz="2200" i="1" dirty="0">
                <a:latin typeface="方正书宋简体" panose="03000509000000000000" pitchFamily="65" charset="-122"/>
                <a:ea typeface="方正书宋简体" panose="03000509000000000000" pitchFamily="65" charset="-122"/>
              </a:rPr>
              <a:t>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与</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之间不存在线性相关关系，拒绝</a:t>
            </a:r>
            <a:r>
              <a:rPr lang="en-US" altLang="zh-CN" sz="2200" i="1" dirty="0">
                <a:latin typeface="方正书宋简体" panose="03000509000000000000" pitchFamily="65" charset="-122"/>
                <a:ea typeface="方正书宋简体" panose="03000509000000000000" pitchFamily="65" charset="-122"/>
              </a:rPr>
              <a:t>H</a:t>
            </a:r>
            <a:r>
              <a:rPr lang="en-US" altLang="zh-CN" sz="2200" baseline="-25000" dirty="0">
                <a:latin typeface="方正书宋简体" panose="03000509000000000000" pitchFamily="65" charset="-122"/>
                <a:ea typeface="方正书宋简体" panose="03000509000000000000" pitchFamily="65" charset="-122"/>
              </a:rPr>
              <a:t>0</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表示</a:t>
            </a:r>
            <a:r>
              <a:rPr lang="en-US" altLang="zh-CN" sz="2200" i="1" dirty="0">
                <a:latin typeface="方正书宋简体" panose="03000509000000000000" pitchFamily="65" charset="-122"/>
                <a:ea typeface="方正书宋简体" panose="03000509000000000000" pitchFamily="65" charset="-122"/>
              </a:rPr>
              <a:t>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与</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之间有线性相关关系。线性回归模型的显著性检验包括两方面：线性关系检验和回归系数检验。</a:t>
            </a:r>
          </a:p>
        </p:txBody>
      </p:sp>
      <p:pic>
        <p:nvPicPr>
          <p:cNvPr id="2" name="图片 1"/>
          <p:cNvPicPr>
            <a:picLocks noChangeAspect="1"/>
          </p:cNvPicPr>
          <p:nvPr/>
        </p:nvPicPr>
        <p:blipFill>
          <a:blip r:embed="rId2"/>
          <a:stretch>
            <a:fillRect/>
          </a:stretch>
        </p:blipFill>
        <p:spPr>
          <a:xfrm>
            <a:off x="3255275" y="3429000"/>
            <a:ext cx="5097155" cy="673209"/>
          </a:xfrm>
          <a:prstGeom prst="rect">
            <a:avLst/>
          </a:prstGeom>
        </p:spPr>
      </p:pic>
    </p:spTree>
    <p:extLst>
      <p:ext uri="{BB962C8B-B14F-4D97-AF65-F5344CB8AC3E}">
        <p14:creationId xmlns:p14="http://schemas.microsoft.com/office/powerpoint/2010/main" val="2798355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14.4.1 </a:t>
            </a:r>
            <a:r>
              <a:rPr lang="zh-CN" altLang="en-US" dirty="0"/>
              <a:t>线性关系的显著性检验</a:t>
            </a:r>
          </a:p>
        </p:txBody>
      </p:sp>
      <p:sp>
        <p:nvSpPr>
          <p:cNvPr id="3" name="矩形 2"/>
          <p:cNvSpPr/>
          <p:nvPr/>
        </p:nvSpPr>
        <p:spPr>
          <a:xfrm>
            <a:off x="873240" y="1975806"/>
            <a:ext cx="10445520" cy="1572931"/>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线性关系检验是利用</a:t>
            </a:r>
            <a:r>
              <a:rPr lang="en-US" altLang="zh-CN" sz="2200" dirty="0">
                <a:latin typeface="方正书宋简体" panose="03000509000000000000" pitchFamily="65" charset="-122"/>
                <a:ea typeface="方正书宋简体" panose="03000509000000000000" pitchFamily="65" charset="-122"/>
              </a:rPr>
              <a:t>F </a:t>
            </a:r>
            <a:r>
              <a:rPr lang="zh-CN" altLang="en-US" sz="2200" dirty="0">
                <a:latin typeface="方正书宋简体" panose="03000509000000000000" pitchFamily="65" charset="-122"/>
                <a:ea typeface="方正书宋简体" panose="03000509000000000000" pitchFamily="65" charset="-122"/>
              </a:rPr>
              <a:t>检验法来对模型</a:t>
            </a:r>
            <a:r>
              <a:rPr lang="en-US" altLang="zh-CN" sz="2200" i="1" dirty="0">
                <a:latin typeface="方正书宋简体" panose="03000509000000000000" pitchFamily="65" charset="-122"/>
                <a:ea typeface="方正书宋简体" panose="03000509000000000000" pitchFamily="65" charset="-122"/>
              </a:rPr>
              <a:t>y=β</a:t>
            </a:r>
            <a:r>
              <a:rPr lang="en-US" altLang="zh-CN" sz="2200" baseline="-25000" dirty="0">
                <a:latin typeface="方正书宋简体" panose="03000509000000000000" pitchFamily="65" charset="-122"/>
                <a:ea typeface="方正书宋简体" panose="03000509000000000000" pitchFamily="65" charset="-122"/>
              </a:rPr>
              <a:t>0</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1x</a:t>
            </a:r>
            <a:r>
              <a:rPr lang="en-US" altLang="zh-CN" sz="2200" i="1" dirty="0">
                <a:latin typeface="方正书宋简体" panose="03000509000000000000" pitchFamily="65" charset="-122"/>
                <a:ea typeface="方正书宋简体" panose="03000509000000000000" pitchFamily="65" charset="-122"/>
              </a:rPr>
              <a:t>+</a:t>
            </a:r>
            <a:r>
              <a:rPr lang="zh-CN" altLang="en-US" sz="2200" i="1" dirty="0">
                <a:latin typeface="方正书宋简体" panose="03000509000000000000" pitchFamily="65" charset="-122"/>
                <a:ea typeface="方正书宋简体" panose="03000509000000000000" pitchFamily="65" charset="-122"/>
              </a:rPr>
              <a:t> </a:t>
            </a:r>
            <a:r>
              <a:rPr lang="en-US" altLang="zh-CN" sz="2200" i="1" dirty="0">
                <a:latin typeface="方正书宋简体" panose="03000509000000000000" pitchFamily="65" charset="-122"/>
                <a:ea typeface="方正书宋简体" panose="03000509000000000000" pitchFamily="65" charset="-122"/>
              </a:rPr>
              <a:t>ε </a:t>
            </a:r>
            <a:r>
              <a:rPr lang="zh-CN" altLang="en-US" sz="2200" dirty="0">
                <a:latin typeface="方正书宋简体" panose="03000509000000000000" pitchFamily="65" charset="-122"/>
                <a:ea typeface="方正书宋简体" panose="03000509000000000000" pitchFamily="65" charset="-122"/>
              </a:rPr>
              <a:t>进行显著性检验，即检验自变量</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和因变量</a:t>
            </a:r>
            <a:r>
              <a:rPr lang="en-US" altLang="zh-CN" sz="2200" i="1" dirty="0">
                <a:latin typeface="方正书宋简体" panose="03000509000000000000" pitchFamily="65" charset="-122"/>
                <a:ea typeface="方正书宋简体" panose="03000509000000000000" pitchFamily="65" charset="-122"/>
              </a:rPr>
              <a:t>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之间的线性关系是否显著，目的是解释模型中自变量和因变量之间的关系能否用一个线性模型来表示。</a:t>
            </a:r>
          </a:p>
        </p:txBody>
      </p:sp>
    </p:spTree>
    <p:extLst>
      <p:ext uri="{BB962C8B-B14F-4D97-AF65-F5344CB8AC3E}">
        <p14:creationId xmlns:p14="http://schemas.microsoft.com/office/powerpoint/2010/main" val="419570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9080" y="812326"/>
            <a:ext cx="10267405" cy="400110"/>
          </a:xfrm>
          <a:prstGeom prst="rect">
            <a:avLst/>
          </a:prstGeom>
        </p:spPr>
        <p:txBody>
          <a:bodyPr wrap="square">
            <a:spAutoFit/>
          </a:bodyPr>
          <a:lstStyle/>
          <a:p>
            <a:pPr indent="576000"/>
            <a:r>
              <a:rPr lang="zh-CN" altLang="en-US" sz="2000" dirty="0">
                <a:latin typeface="FZLTZHJW--GB1-0"/>
                <a:ea typeface="方正书宋简体" panose="03000509000000000000" pitchFamily="65" charset="-122"/>
              </a:rPr>
              <a:t>   下面是线性关系检验的假设检验过程。</a:t>
            </a:r>
            <a:endParaRPr lang="en-US" altLang="zh-CN" sz="2000" i="1" dirty="0">
              <a:latin typeface="TimesNewRomanPS-ItalicMT"/>
              <a:ea typeface="方正书宋简体" panose="03000509000000000000" pitchFamily="65" charset="-122"/>
            </a:endParaRPr>
          </a:p>
        </p:txBody>
      </p:sp>
      <p:pic>
        <p:nvPicPr>
          <p:cNvPr id="3" name="图片 2"/>
          <p:cNvPicPr>
            <a:picLocks noChangeAspect="1"/>
          </p:cNvPicPr>
          <p:nvPr/>
        </p:nvPicPr>
        <p:blipFill>
          <a:blip r:embed="rId2"/>
          <a:stretch>
            <a:fillRect/>
          </a:stretch>
        </p:blipFill>
        <p:spPr>
          <a:xfrm>
            <a:off x="514465" y="1384051"/>
            <a:ext cx="11163070" cy="3658052"/>
          </a:xfrm>
          <a:prstGeom prst="rect">
            <a:avLst/>
          </a:prstGeom>
        </p:spPr>
      </p:pic>
    </p:spTree>
    <p:extLst>
      <p:ext uri="{BB962C8B-B14F-4D97-AF65-F5344CB8AC3E}">
        <p14:creationId xmlns:p14="http://schemas.microsoft.com/office/powerpoint/2010/main" val="2450305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63429" y="478555"/>
            <a:ext cx="12028571" cy="2761905"/>
          </a:xfrm>
          <a:prstGeom prst="rect">
            <a:avLst/>
          </a:prstGeom>
        </p:spPr>
      </p:pic>
      <p:pic>
        <p:nvPicPr>
          <p:cNvPr id="4" name="图片 3">
            <a:extLst>
              <a:ext uri="{FF2B5EF4-FFF2-40B4-BE49-F238E27FC236}">
                <a16:creationId xmlns:a16="http://schemas.microsoft.com/office/drawing/2014/main" id="{A79F9337-C3AF-4402-9F8C-668EF5D7E565}"/>
              </a:ext>
            </a:extLst>
          </p:cNvPr>
          <p:cNvPicPr>
            <a:picLocks noChangeAspect="1"/>
          </p:cNvPicPr>
          <p:nvPr/>
        </p:nvPicPr>
        <p:blipFill>
          <a:blip r:embed="rId3"/>
          <a:stretch>
            <a:fillRect/>
          </a:stretch>
        </p:blipFill>
        <p:spPr>
          <a:xfrm>
            <a:off x="358796" y="3240460"/>
            <a:ext cx="11833204" cy="2293739"/>
          </a:xfrm>
          <a:prstGeom prst="rect">
            <a:avLst/>
          </a:prstGeom>
        </p:spPr>
      </p:pic>
      <p:pic>
        <p:nvPicPr>
          <p:cNvPr id="5" name="图片 4">
            <a:extLst>
              <a:ext uri="{FF2B5EF4-FFF2-40B4-BE49-F238E27FC236}">
                <a16:creationId xmlns:a16="http://schemas.microsoft.com/office/drawing/2014/main" id="{6C56BB60-FA45-4484-AC63-BEB78DDEC750}"/>
              </a:ext>
            </a:extLst>
          </p:cNvPr>
          <p:cNvPicPr>
            <a:picLocks noChangeAspect="1"/>
          </p:cNvPicPr>
          <p:nvPr/>
        </p:nvPicPr>
        <p:blipFill>
          <a:blip r:embed="rId4"/>
          <a:stretch>
            <a:fillRect/>
          </a:stretch>
        </p:blipFill>
        <p:spPr>
          <a:xfrm>
            <a:off x="659381" y="5721514"/>
            <a:ext cx="11232033" cy="819093"/>
          </a:xfrm>
          <a:prstGeom prst="rect">
            <a:avLst/>
          </a:prstGeom>
        </p:spPr>
      </p:pic>
    </p:spTree>
    <p:extLst>
      <p:ext uri="{BB962C8B-B14F-4D97-AF65-F5344CB8AC3E}">
        <p14:creationId xmlns:p14="http://schemas.microsoft.com/office/powerpoint/2010/main" val="862439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14.4.2 </a:t>
            </a:r>
            <a:r>
              <a:rPr lang="zh-CN" altLang="en-US" dirty="0"/>
              <a:t>回归系数的显著性检验</a:t>
            </a:r>
          </a:p>
        </p:txBody>
      </p:sp>
      <p:sp>
        <p:nvSpPr>
          <p:cNvPr id="3" name="矩形 2"/>
          <p:cNvSpPr/>
          <p:nvPr/>
        </p:nvSpPr>
        <p:spPr>
          <a:xfrm>
            <a:off x="663483" y="1580326"/>
            <a:ext cx="11133083" cy="2080762"/>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回归系数显著性检验是利用</a:t>
            </a:r>
            <a:r>
              <a:rPr lang="en-US" altLang="zh-CN" sz="2200" dirty="0">
                <a:latin typeface="方正书宋简体" panose="03000509000000000000" pitchFamily="65" charset="-122"/>
                <a:ea typeface="方正书宋简体" panose="03000509000000000000" pitchFamily="65" charset="-122"/>
              </a:rPr>
              <a:t>t </a:t>
            </a:r>
            <a:r>
              <a:rPr lang="zh-CN" altLang="en-US" sz="2200" dirty="0">
                <a:latin typeface="方正书宋简体" panose="03000509000000000000" pitchFamily="65" charset="-122"/>
                <a:ea typeface="方正书宋简体" panose="03000509000000000000" pitchFamily="65" charset="-122"/>
              </a:rPr>
              <a:t>检验法对模型中因变量与某个自变量之间的线性关系是否成立作出推断，为决定某个自变量是否保留在模型中提供重要的参考依据。检验的目的是判断某个自变量对因变量的单独作用是否显著。</a:t>
            </a:r>
            <a:endParaRPr lang="en-US" altLang="zh-CN" sz="2200" dirty="0">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下面以一元线性回归为例，检验自变量</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对</a:t>
            </a:r>
            <a:r>
              <a:rPr lang="en-US" altLang="zh-CN" sz="2200" i="1" dirty="0">
                <a:latin typeface="方正书宋简体" panose="03000509000000000000" pitchFamily="65" charset="-122"/>
                <a:ea typeface="方正书宋简体" panose="03000509000000000000" pitchFamily="65" charset="-122"/>
              </a:rPr>
              <a:t>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的影响是否显著。</a:t>
            </a:r>
          </a:p>
        </p:txBody>
      </p:sp>
      <p:pic>
        <p:nvPicPr>
          <p:cNvPr id="5" name="图片 4"/>
          <p:cNvPicPr>
            <a:picLocks noChangeAspect="1"/>
          </p:cNvPicPr>
          <p:nvPr/>
        </p:nvPicPr>
        <p:blipFill>
          <a:blip r:embed="rId2"/>
          <a:stretch>
            <a:fillRect/>
          </a:stretch>
        </p:blipFill>
        <p:spPr>
          <a:xfrm>
            <a:off x="1206137" y="3661088"/>
            <a:ext cx="10590429" cy="2855128"/>
          </a:xfrm>
          <a:prstGeom prst="rect">
            <a:avLst/>
          </a:prstGeom>
        </p:spPr>
      </p:pic>
    </p:spTree>
    <p:extLst>
      <p:ext uri="{BB962C8B-B14F-4D97-AF65-F5344CB8AC3E}">
        <p14:creationId xmlns:p14="http://schemas.microsoft.com/office/powerpoint/2010/main" val="1454967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14.1 </a:t>
            </a:r>
            <a:r>
              <a:rPr lang="zh-CN" altLang="en-US" dirty="0"/>
              <a:t>回归分析概述</a:t>
            </a:r>
          </a:p>
        </p:txBody>
      </p:sp>
      <p:sp>
        <p:nvSpPr>
          <p:cNvPr id="4" name="文本框 3">
            <a:extLst>
              <a:ext uri="{FF2B5EF4-FFF2-40B4-BE49-F238E27FC236}">
                <a16:creationId xmlns:a16="http://schemas.microsoft.com/office/drawing/2014/main" id="{9B615AB2-44A6-4725-A5AF-61D53BCE65A0}"/>
              </a:ext>
            </a:extLst>
          </p:cNvPr>
          <p:cNvSpPr txBox="1"/>
          <p:nvPr/>
        </p:nvSpPr>
        <p:spPr>
          <a:xfrm>
            <a:off x="399104" y="1752606"/>
            <a:ext cx="11059413" cy="4619919"/>
          </a:xfrm>
          <a:prstGeom prst="rect">
            <a:avLst/>
          </a:prstGeom>
          <a:noFill/>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回归分析是确定两个或两个以上变量间相互依赖的定量关系的一种统计分析方法。在回归分析中，首先要根据研究对象的性质和研究分析的目的，对变量进行自变量和因变量的划分。自变量是可以控制或可以观测的变量，一般记为</a:t>
            </a:r>
            <a:r>
              <a:rPr lang="en-US" altLang="zh-CN" sz="2200" dirty="0">
                <a:latin typeface="方正书宋简体" panose="03000509000000000000" pitchFamily="65" charset="-122"/>
                <a:ea typeface="方正书宋简体" panose="03000509000000000000" pitchFamily="65" charset="-122"/>
              </a:rPr>
              <a:t>x</a:t>
            </a:r>
            <a:r>
              <a:rPr lang="zh-CN" altLang="en-US" sz="2200" dirty="0">
                <a:latin typeface="方正书宋简体" panose="03000509000000000000" pitchFamily="65" charset="-122"/>
                <a:ea typeface="方正书宋简体" panose="03000509000000000000" pitchFamily="65" charset="-122"/>
              </a:rPr>
              <a:t>；因变量是随着自变量的变化而变化的变量，一般记为</a:t>
            </a:r>
            <a:r>
              <a:rPr lang="en-US" altLang="zh-CN" sz="2200" dirty="0">
                <a:latin typeface="方正书宋简体" panose="03000509000000000000" pitchFamily="65" charset="-122"/>
                <a:ea typeface="方正书宋简体" panose="03000509000000000000" pitchFamily="65" charset="-122"/>
              </a:rPr>
              <a:t>y</a:t>
            </a:r>
            <a:r>
              <a:rPr lang="zh-CN" altLang="en-US" sz="2200" dirty="0">
                <a:latin typeface="方正书宋简体" panose="03000509000000000000" pitchFamily="65" charset="-122"/>
                <a:ea typeface="方正书宋简体" panose="03000509000000000000" pitchFamily="65" charset="-122"/>
              </a:rPr>
              <a:t>。例如，预测房屋价格时，通常将房屋的价格设为因变量</a:t>
            </a:r>
            <a:r>
              <a:rPr lang="en-US" altLang="zh-CN" sz="2200" dirty="0">
                <a:latin typeface="方正书宋简体" panose="03000509000000000000" pitchFamily="65" charset="-122"/>
                <a:ea typeface="方正书宋简体" panose="03000509000000000000" pitchFamily="65" charset="-122"/>
              </a:rPr>
              <a:t>y</a:t>
            </a:r>
            <a:r>
              <a:rPr lang="zh-CN" altLang="en-US" sz="2200" dirty="0">
                <a:latin typeface="方正书宋简体" panose="03000509000000000000" pitchFamily="65" charset="-122"/>
                <a:ea typeface="方正书宋简体" panose="03000509000000000000" pitchFamily="65" charset="-122"/>
              </a:rPr>
              <a:t>，房屋的面积设为自变量</a:t>
            </a:r>
            <a:r>
              <a:rPr lang="en-US" altLang="zh-CN" sz="2200" dirty="0">
                <a:latin typeface="方正书宋简体" panose="03000509000000000000" pitchFamily="65" charset="-122"/>
                <a:ea typeface="方正书宋简体" panose="03000509000000000000" pitchFamily="65" charset="-122"/>
              </a:rPr>
              <a:t>x</a:t>
            </a:r>
            <a:r>
              <a:rPr lang="zh-CN" altLang="en-US" sz="2200" dirty="0">
                <a:latin typeface="方正书宋简体" panose="03000509000000000000" pitchFamily="65" charset="-122"/>
                <a:ea typeface="方正书宋简体" panose="03000509000000000000" pitchFamily="65" charset="-122"/>
              </a:rPr>
              <a:t>。通过回归分析得出的表达变量之间关系的方程称为回归方程。</a:t>
            </a:r>
            <a:endParaRPr lang="en-US" altLang="zh-CN" sz="2200" dirty="0">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根据自变量的数目，回归分析可分为一元回归和多元回归。一元回归是指一个因变量和一个自变量的回归模型，例如一个经济指标的数值往往受许多因素影响，若其中只有一个因素是主要的，起决定性作用，则可用一元回归进行预测分析。多元回归是指由一个因变量和多个自变量组成的回归模型。</a:t>
            </a:r>
            <a:endParaRPr lang="zh-CN" altLang="en-US" sz="2200" b="0" i="0" u="none" strike="noStrike" baseline="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2585046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51912" y="575365"/>
            <a:ext cx="10733333" cy="2704762"/>
          </a:xfrm>
          <a:prstGeom prst="rect">
            <a:avLst/>
          </a:prstGeom>
        </p:spPr>
      </p:pic>
    </p:spTree>
    <p:extLst>
      <p:ext uri="{BB962C8B-B14F-4D97-AF65-F5344CB8AC3E}">
        <p14:creationId xmlns:p14="http://schemas.microsoft.com/office/powerpoint/2010/main" val="3639499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14.5 </a:t>
            </a:r>
            <a:r>
              <a:rPr lang="zh-CN" altLang="en-US" dirty="0"/>
              <a:t>利用回归直线进行估计和预测</a:t>
            </a:r>
          </a:p>
        </p:txBody>
      </p:sp>
      <p:sp>
        <p:nvSpPr>
          <p:cNvPr id="5" name="矩形 4"/>
          <p:cNvSpPr/>
          <p:nvPr/>
        </p:nvSpPr>
        <p:spPr>
          <a:xfrm>
            <a:off x="818866" y="1937983"/>
            <a:ext cx="10534934" cy="3096425"/>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当回归模型通过显著性检验后，就可以利用回归模型进行估计和预测，即当</a:t>
            </a:r>
            <a:r>
              <a:rPr lang="en-US" altLang="zh-CN" sz="2200" i="1" dirty="0">
                <a:latin typeface="方正书宋简体" panose="03000509000000000000" pitchFamily="65" charset="-122"/>
                <a:ea typeface="方正书宋简体" panose="03000509000000000000" pitchFamily="65" charset="-122"/>
              </a:rPr>
              <a:t>x </a:t>
            </a:r>
            <a:r>
              <a:rPr lang="en-US" altLang="zh-CN"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 x</a:t>
            </a:r>
            <a:r>
              <a:rPr lang="en-US" altLang="zh-CN" sz="2200" baseline="-25000" dirty="0">
                <a:latin typeface="方正书宋简体" panose="03000509000000000000" pitchFamily="65" charset="-122"/>
                <a:ea typeface="方正书宋简体" panose="03000509000000000000" pitchFamily="65" charset="-122"/>
              </a:rPr>
              <a:t>0</a:t>
            </a:r>
            <a:r>
              <a:rPr lang="en-US" altLang="zh-CN" sz="2200" i="1"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时，对</a:t>
            </a:r>
            <a:r>
              <a:rPr lang="en-US" altLang="zh-CN" sz="2200" dirty="0">
                <a:latin typeface="方正书宋简体" panose="03000509000000000000" pitchFamily="65" charset="-122"/>
                <a:ea typeface="方正书宋简体" panose="03000509000000000000" pitchFamily="65" charset="-122"/>
              </a:rPr>
              <a:t>y </a:t>
            </a:r>
            <a:r>
              <a:rPr lang="zh-CN" altLang="en-US" sz="2200" dirty="0">
                <a:latin typeface="方正书宋简体" panose="03000509000000000000" pitchFamily="65" charset="-122"/>
                <a:ea typeface="方正书宋简体" panose="03000509000000000000" pitchFamily="65" charset="-122"/>
              </a:rPr>
              <a:t>作点估计或区间估计。点估计是指利用估计的回归方程，对于</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的某一个特定的值，求出</a:t>
            </a:r>
            <a:r>
              <a:rPr lang="en-US" altLang="zh-CN" sz="2200" i="1" dirty="0">
                <a:latin typeface="方正书宋简体" panose="03000509000000000000" pitchFamily="65" charset="-122"/>
                <a:ea typeface="方正书宋简体" panose="03000509000000000000" pitchFamily="65" charset="-122"/>
              </a:rPr>
              <a:t>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的一个估计值。除得到估计值外，还希望得到估计预测的精度，这就需要进行区间估计，也就是对于给定的显著性水平</a:t>
            </a:r>
            <a:r>
              <a:rPr lang="en-US" altLang="zh-CN" sz="2200" i="1" dirty="0">
                <a:latin typeface="方正书宋简体" panose="03000509000000000000" pitchFamily="65" charset="-122"/>
                <a:ea typeface="方正书宋简体" panose="03000509000000000000" pitchFamily="65" charset="-122"/>
              </a:rPr>
              <a:t>α</a:t>
            </a:r>
            <a:r>
              <a:rPr lang="zh-CN" altLang="en-US" sz="2200" dirty="0">
                <a:latin typeface="方正书宋简体" panose="03000509000000000000" pitchFamily="65" charset="-122"/>
                <a:ea typeface="方正书宋简体" panose="03000509000000000000" pitchFamily="65" charset="-122"/>
              </a:rPr>
              <a:t>，找一个区间（</a:t>
            </a:r>
            <a:r>
              <a:rPr lang="en-US" altLang="zh-CN" sz="2200" i="1" dirty="0">
                <a:latin typeface="方正书宋简体" panose="03000509000000000000" pitchFamily="65" charset="-122"/>
                <a:ea typeface="方正书宋简体" panose="03000509000000000000" pitchFamily="65" charset="-122"/>
              </a:rPr>
              <a:t>T</a:t>
            </a:r>
            <a:r>
              <a:rPr lang="en-US" altLang="zh-CN" sz="2200" baseline="-25000" dirty="0">
                <a:latin typeface="方正书宋简体" panose="03000509000000000000" pitchFamily="65" charset="-122"/>
                <a:ea typeface="方正书宋简体" panose="03000509000000000000" pitchFamily="65" charset="-122"/>
              </a:rPr>
              <a:t>1</a:t>
            </a:r>
            <a:r>
              <a:rPr lang="en-US" altLang="zh-CN" sz="2200" i="1" dirty="0">
                <a:latin typeface="方正书宋简体" panose="03000509000000000000" pitchFamily="65" charset="-122"/>
                <a:ea typeface="方正书宋简体" panose="03000509000000000000" pitchFamily="65" charset="-122"/>
              </a:rPr>
              <a:t>, T</a:t>
            </a:r>
            <a:r>
              <a:rPr lang="en-US" altLang="zh-CN" sz="2200" baseline="-25000" dirty="0">
                <a:latin typeface="方正书宋简体" panose="03000509000000000000" pitchFamily="65" charset="-122"/>
                <a:ea typeface="方正书宋简体" panose="03000509000000000000" pitchFamily="65" charset="-122"/>
              </a:rPr>
              <a:t>2</a:t>
            </a:r>
            <a:r>
              <a:rPr lang="en-US" altLang="zh-CN" sz="2200" i="1"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），使对应于某特定的</a:t>
            </a:r>
            <a:r>
              <a:rPr lang="en-US" altLang="zh-CN" sz="2200" i="1" dirty="0">
                <a:latin typeface="方正书宋简体" panose="03000509000000000000" pitchFamily="65" charset="-122"/>
                <a:ea typeface="方正书宋简体" panose="03000509000000000000" pitchFamily="65" charset="-122"/>
              </a:rPr>
              <a:t>x</a:t>
            </a:r>
            <a:r>
              <a:rPr lang="en-US" altLang="zh-CN" sz="2200" i="1" baseline="-25000" dirty="0">
                <a:latin typeface="方正书宋简体" panose="03000509000000000000" pitchFamily="65" charset="-122"/>
                <a:ea typeface="方正书宋简体" panose="03000509000000000000" pitchFamily="65" charset="-122"/>
              </a:rPr>
              <a:t>0</a:t>
            </a:r>
            <a:r>
              <a:rPr lang="en-US" altLang="zh-CN" sz="2200" baseline="-250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的实际值</a:t>
            </a:r>
            <a:r>
              <a:rPr lang="en-US" altLang="zh-CN" sz="2200" i="1" dirty="0">
                <a:latin typeface="方正书宋简体" panose="03000509000000000000" pitchFamily="65" charset="-122"/>
                <a:ea typeface="方正书宋简体" panose="03000509000000000000" pitchFamily="65" charset="-122"/>
              </a:rPr>
              <a:t>y</a:t>
            </a:r>
            <a:r>
              <a:rPr lang="en-US" altLang="zh-CN" sz="2200" baseline="-25000" dirty="0">
                <a:latin typeface="方正书宋简体" panose="03000509000000000000" pitchFamily="65" charset="-122"/>
                <a:ea typeface="方正书宋简体" panose="03000509000000000000" pitchFamily="65" charset="-122"/>
              </a:rPr>
              <a:t>0</a:t>
            </a:r>
            <a:r>
              <a:rPr lang="en-US" altLang="zh-CN" sz="2200" i="1"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以</a:t>
            </a:r>
            <a:r>
              <a:rPr lang="en-US" altLang="zh-CN" sz="2200" dirty="0">
                <a:latin typeface="方正书宋简体" panose="03000509000000000000" pitchFamily="65" charset="-122"/>
                <a:ea typeface="方正书宋简体" panose="03000509000000000000" pitchFamily="65" charset="-122"/>
              </a:rPr>
              <a:t>1</a:t>
            </a:r>
            <a:r>
              <a:rPr lang="zh-CN" altLang="en-US"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α</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的概率被区间（</a:t>
            </a:r>
            <a:r>
              <a:rPr lang="en-US" altLang="zh-CN" sz="2200" i="1" dirty="0">
                <a:latin typeface="方正书宋简体" panose="03000509000000000000" pitchFamily="65" charset="-122"/>
                <a:ea typeface="方正书宋简体" panose="03000509000000000000" pitchFamily="65" charset="-122"/>
              </a:rPr>
              <a:t>T</a:t>
            </a:r>
            <a:r>
              <a:rPr lang="en-US" altLang="zh-CN" sz="2200" baseline="-25000" dirty="0">
                <a:latin typeface="方正书宋简体" panose="03000509000000000000" pitchFamily="65" charset="-122"/>
                <a:ea typeface="方正书宋简体" panose="03000509000000000000" pitchFamily="65" charset="-122"/>
              </a:rPr>
              <a:t>1</a:t>
            </a:r>
            <a:r>
              <a:rPr lang="en-US" altLang="zh-CN" sz="2200" dirty="0">
                <a:latin typeface="方正书宋简体" panose="03000509000000000000" pitchFamily="65" charset="-122"/>
                <a:ea typeface="方正书宋简体" panose="03000509000000000000" pitchFamily="65" charset="-122"/>
              </a:rPr>
              <a:t>, </a:t>
            </a:r>
            <a:r>
              <a:rPr lang="en-US" altLang="zh-CN" sz="2200" i="1" dirty="0">
                <a:latin typeface="方正书宋简体" panose="03000509000000000000" pitchFamily="65" charset="-122"/>
                <a:ea typeface="方正书宋简体" panose="03000509000000000000" pitchFamily="65" charset="-122"/>
              </a:rPr>
              <a:t>T</a:t>
            </a:r>
            <a:r>
              <a:rPr lang="en-US" altLang="zh-CN" sz="2200" baseline="-25000" dirty="0">
                <a:latin typeface="方正书宋简体" panose="03000509000000000000" pitchFamily="65" charset="-122"/>
                <a:ea typeface="方正书宋简体" panose="03000509000000000000" pitchFamily="65" charset="-122"/>
              </a:rPr>
              <a:t>2</a:t>
            </a:r>
            <a:r>
              <a:rPr lang="zh-CN" altLang="en-US" sz="2200" dirty="0">
                <a:latin typeface="方正书宋简体" panose="03000509000000000000" pitchFamily="65" charset="-122"/>
                <a:ea typeface="方正书宋简体" panose="03000509000000000000" pitchFamily="65" charset="-122"/>
              </a:rPr>
              <a:t>）所包含，用概率表示为</a:t>
            </a:r>
            <a:r>
              <a:rPr lang="en-US" altLang="zh-CN" sz="2200" i="1" dirty="0">
                <a:latin typeface="方正书宋简体" panose="03000509000000000000" pitchFamily="65" charset="-122"/>
                <a:ea typeface="方正书宋简体" panose="03000509000000000000" pitchFamily="65" charset="-122"/>
              </a:rPr>
              <a:t>P</a:t>
            </a: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 </a:t>
            </a:r>
            <a:r>
              <a:rPr lang="en-US" altLang="zh-CN" sz="2200" i="1" dirty="0">
                <a:latin typeface="方正书宋简体" panose="03000509000000000000" pitchFamily="65" charset="-122"/>
                <a:ea typeface="方正书宋简体" panose="03000509000000000000" pitchFamily="65" charset="-122"/>
              </a:rPr>
              <a:t>T</a:t>
            </a:r>
            <a:r>
              <a:rPr lang="en-US" altLang="zh-CN" sz="2200" baseline="-25000" dirty="0">
                <a:latin typeface="方正书宋简体" panose="03000509000000000000" pitchFamily="65" charset="-122"/>
                <a:ea typeface="方正书宋简体" panose="03000509000000000000" pitchFamily="65" charset="-122"/>
              </a:rPr>
              <a:t>1</a:t>
            </a:r>
            <a:r>
              <a:rPr lang="en-US" altLang="zh-CN" sz="2200" dirty="0">
                <a:latin typeface="方正书宋简体" panose="03000509000000000000" pitchFamily="65" charset="-122"/>
                <a:ea typeface="方正书宋简体" panose="03000509000000000000" pitchFamily="65" charset="-122"/>
              </a:rPr>
              <a:t>&lt;</a:t>
            </a:r>
            <a:r>
              <a:rPr lang="en-US" altLang="zh-CN" sz="2200" i="1" dirty="0">
                <a:latin typeface="方正书宋简体" panose="03000509000000000000" pitchFamily="65" charset="-122"/>
                <a:ea typeface="方正书宋简体" panose="03000509000000000000" pitchFamily="65" charset="-122"/>
              </a:rPr>
              <a:t>y</a:t>
            </a:r>
            <a:r>
              <a:rPr lang="en-US" altLang="zh-CN" sz="2200" baseline="-25000" dirty="0">
                <a:latin typeface="方正书宋简体" panose="03000509000000000000" pitchFamily="65" charset="-122"/>
                <a:ea typeface="方正书宋简体" panose="03000509000000000000" pitchFamily="65" charset="-122"/>
              </a:rPr>
              <a:t>0</a:t>
            </a:r>
            <a:r>
              <a:rPr lang="en-US" altLang="zh-CN" sz="2200" dirty="0">
                <a:latin typeface="方正书宋简体" panose="03000509000000000000" pitchFamily="65" charset="-122"/>
                <a:ea typeface="方正书宋简体" panose="03000509000000000000" pitchFamily="65" charset="-122"/>
              </a:rPr>
              <a:t>&lt;</a:t>
            </a:r>
            <a:r>
              <a:rPr lang="en-US" altLang="zh-CN" sz="2200" i="1" dirty="0">
                <a:latin typeface="方正书宋简体" panose="03000509000000000000" pitchFamily="65" charset="-122"/>
                <a:ea typeface="方正书宋简体" panose="03000509000000000000" pitchFamily="65" charset="-122"/>
              </a:rPr>
              <a:t>T</a:t>
            </a:r>
            <a:r>
              <a:rPr lang="en-US" altLang="zh-CN" sz="2200" baseline="-25000" dirty="0">
                <a:latin typeface="方正书宋简体" panose="03000509000000000000" pitchFamily="65" charset="-122"/>
                <a:ea typeface="方正书宋简体" panose="03000509000000000000" pitchFamily="65" charset="-122"/>
              </a:rPr>
              <a:t>2</a:t>
            </a: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 = 1</a:t>
            </a:r>
            <a:r>
              <a:rPr lang="zh-CN" altLang="en-US"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α</a:t>
            </a:r>
            <a:r>
              <a:rPr lang="zh-CN" altLang="en-US" sz="2200" dirty="0">
                <a:latin typeface="方正书宋简体" panose="03000509000000000000" pitchFamily="65" charset="-122"/>
                <a:ea typeface="方正书宋简体" panose="03000509000000000000" pitchFamily="65" charset="-122"/>
              </a:rPr>
              <a:t>。</a:t>
            </a:r>
          </a:p>
        </p:txBody>
      </p:sp>
    </p:spTree>
    <p:extLst>
      <p:ext uri="{BB962C8B-B14F-4D97-AF65-F5344CB8AC3E}">
        <p14:creationId xmlns:p14="http://schemas.microsoft.com/office/powerpoint/2010/main" val="2352049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50627" y="764275"/>
            <a:ext cx="10809027" cy="3604256"/>
            <a:chOff x="1058090" y="1519035"/>
            <a:chExt cx="9874944" cy="2925230"/>
          </a:xfrm>
        </p:grpSpPr>
        <p:sp>
          <p:nvSpPr>
            <p:cNvPr id="2" name="矩形 1"/>
            <p:cNvSpPr/>
            <p:nvPr/>
          </p:nvSpPr>
          <p:spPr>
            <a:xfrm>
              <a:off x="1058090" y="1519035"/>
              <a:ext cx="9874944" cy="2925230"/>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回归模型有两种区间估计。</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1</a:t>
              </a:r>
              <a:r>
                <a:rPr lang="zh-CN" altLang="en-US" sz="2200" dirty="0">
                  <a:latin typeface="方正书宋简体" panose="03000509000000000000" pitchFamily="65" charset="-122"/>
                  <a:ea typeface="方正书宋简体" panose="03000509000000000000" pitchFamily="65" charset="-122"/>
                </a:rPr>
                <a:t>）预测区间估计（</a:t>
              </a:r>
              <a:r>
                <a:rPr lang="en-US" altLang="zh-CN" sz="2200" dirty="0">
                  <a:latin typeface="方正书宋简体" panose="03000509000000000000" pitchFamily="65" charset="-122"/>
                  <a:ea typeface="方正书宋简体" panose="03000509000000000000" pitchFamily="65" charset="-122"/>
                </a:rPr>
                <a:t>prediction interval estimate</a:t>
              </a:r>
              <a:r>
                <a:rPr lang="zh-CN" altLang="en-US" sz="2200" dirty="0">
                  <a:latin typeface="方正书宋简体" panose="03000509000000000000" pitchFamily="65" charset="-122"/>
                  <a:ea typeface="方正书宋简体" panose="03000509000000000000" pitchFamily="65" charset="-122"/>
                </a:rPr>
                <a:t>）：对于自变量</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的给定值</a:t>
              </a:r>
              <a:r>
                <a:rPr lang="en-US" altLang="zh-CN" sz="2200" i="1" dirty="0">
                  <a:latin typeface="方正书宋简体" panose="03000509000000000000" pitchFamily="65" charset="-122"/>
                  <a:ea typeface="方正书宋简体" panose="03000509000000000000" pitchFamily="65" charset="-122"/>
                </a:rPr>
                <a:t>x</a:t>
              </a:r>
              <a:r>
                <a:rPr lang="en-US" altLang="zh-CN" sz="2200" baseline="-25000" dirty="0">
                  <a:latin typeface="方正书宋简体" panose="03000509000000000000" pitchFamily="65" charset="-122"/>
                  <a:ea typeface="方正书宋简体" panose="03000509000000000000" pitchFamily="65" charset="-122"/>
                </a:rPr>
                <a:t>0</a:t>
              </a:r>
              <a:r>
                <a:rPr lang="zh-CN" altLang="en-US" sz="2200" dirty="0">
                  <a:latin typeface="方正书宋简体" panose="03000509000000000000" pitchFamily="65" charset="-122"/>
                  <a:ea typeface="方正书宋简体" panose="03000509000000000000" pitchFamily="65" charset="-122"/>
                </a:rPr>
                <a:t>，对</a:t>
              </a:r>
              <a:r>
                <a:rPr lang="en-US" altLang="zh-CN" sz="2200" i="1" dirty="0">
                  <a:latin typeface="方正书宋简体" panose="03000509000000000000" pitchFamily="65" charset="-122"/>
                  <a:ea typeface="方正书宋简体" panose="03000509000000000000" pitchFamily="65" charset="-122"/>
                </a:rPr>
                <a:t>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的预测值作点估计及区间估计。</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2</a:t>
              </a:r>
              <a:r>
                <a:rPr lang="zh-CN" altLang="en-US" sz="2200" dirty="0">
                  <a:latin typeface="方正书宋简体" panose="03000509000000000000" pitchFamily="65" charset="-122"/>
                  <a:ea typeface="方正书宋简体" panose="03000509000000000000" pitchFamily="65" charset="-122"/>
                </a:rPr>
                <a:t>）置信区间估计（</a:t>
              </a:r>
              <a:r>
                <a:rPr lang="en-US" altLang="zh-CN" sz="2200" dirty="0">
                  <a:latin typeface="方正书宋简体" panose="03000509000000000000" pitchFamily="65" charset="-122"/>
                  <a:ea typeface="方正书宋简体" panose="03000509000000000000" pitchFamily="65" charset="-122"/>
                </a:rPr>
                <a:t>confidence interval estimate</a:t>
              </a:r>
              <a:r>
                <a:rPr lang="zh-CN" altLang="en-US" sz="2200" dirty="0">
                  <a:latin typeface="方正书宋简体" panose="03000509000000000000" pitchFamily="65" charset="-122"/>
                  <a:ea typeface="方正书宋简体" panose="03000509000000000000" pitchFamily="65" charset="-122"/>
                </a:rPr>
                <a:t>）：对于自变量</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的给定值</a:t>
              </a:r>
              <a:r>
                <a:rPr lang="en-US" altLang="zh-CN" sz="2200" i="1" dirty="0">
                  <a:latin typeface="方正书宋简体" panose="03000509000000000000" pitchFamily="65" charset="-122"/>
                  <a:ea typeface="方正书宋简体" panose="03000509000000000000" pitchFamily="65" charset="-122"/>
                </a:rPr>
                <a:t>x</a:t>
              </a:r>
              <a:r>
                <a:rPr lang="en-US" altLang="zh-CN" sz="2200" i="1" baseline="-25000" dirty="0">
                  <a:latin typeface="方正书宋简体" panose="03000509000000000000" pitchFamily="65" charset="-122"/>
                  <a:ea typeface="方正书宋简体" panose="03000509000000000000" pitchFamily="65" charset="-122"/>
                </a:rPr>
                <a:t>0</a:t>
              </a:r>
              <a:r>
                <a:rPr lang="zh-CN" altLang="en-US" sz="2200" dirty="0">
                  <a:latin typeface="方正书宋简体" panose="03000509000000000000" pitchFamily="65" charset="-122"/>
                  <a:ea typeface="方正书宋简体" panose="03000509000000000000" pitchFamily="65" charset="-122"/>
                </a:rPr>
                <a:t>，估计</a:t>
              </a:r>
              <a:r>
                <a:rPr lang="en-US" altLang="zh-CN" sz="2200" i="1" dirty="0">
                  <a:latin typeface="方正书宋简体" panose="03000509000000000000" pitchFamily="65" charset="-122"/>
                  <a:ea typeface="方正书宋简体" panose="03000509000000000000" pitchFamily="65" charset="-122"/>
                </a:rPr>
                <a:t>y</a:t>
              </a:r>
              <a:r>
                <a:rPr lang="en-US" altLang="zh-CN" sz="2200" i="1" baseline="-25000" dirty="0">
                  <a:latin typeface="方正书宋简体" panose="03000509000000000000" pitchFamily="65" charset="-122"/>
                  <a:ea typeface="方正书宋简体" panose="03000509000000000000" pitchFamily="65" charset="-122"/>
                </a:rPr>
                <a:t>0</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的平均值及估计区间，即估计平均值          。</a:t>
              </a:r>
              <a:endParaRPr lang="en-US" altLang="zh-CN" sz="2200" dirty="0">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预测区间是针对因变量个体值的区间估计，而置信区间是针对因变量均值的区间估计。</a:t>
              </a:r>
            </a:p>
          </p:txBody>
        </p:sp>
        <p:pic>
          <p:nvPicPr>
            <p:cNvPr id="3" name="图片 2"/>
            <p:cNvPicPr>
              <a:picLocks noChangeAspect="1"/>
            </p:cNvPicPr>
            <p:nvPr/>
          </p:nvPicPr>
          <p:blipFill>
            <a:blip r:embed="rId2"/>
            <a:stretch>
              <a:fillRect/>
            </a:stretch>
          </p:blipFill>
          <p:spPr>
            <a:xfrm>
              <a:off x="5468391" y="3226795"/>
              <a:ext cx="606293" cy="399560"/>
            </a:xfrm>
            <a:prstGeom prst="rect">
              <a:avLst/>
            </a:prstGeom>
          </p:spPr>
        </p:pic>
      </p:grpSp>
    </p:spTree>
    <p:extLst>
      <p:ext uri="{BB962C8B-B14F-4D97-AF65-F5344CB8AC3E}">
        <p14:creationId xmlns:p14="http://schemas.microsoft.com/office/powerpoint/2010/main" val="608624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5210" y="918144"/>
            <a:ext cx="10643500" cy="1065100"/>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下面直接给出置信区间估计和预测估计的公式，在</a:t>
            </a:r>
            <a:r>
              <a:rPr lang="en-US" altLang="zh-CN" sz="2200" dirty="0">
                <a:solidFill>
                  <a:srgbClr val="333333"/>
                </a:solidFill>
                <a:latin typeface="方正书宋简体" panose="03000509000000000000" pitchFamily="65" charset="-122"/>
                <a:ea typeface="方正书宋简体" panose="03000509000000000000" pitchFamily="65" charset="-122"/>
              </a:rPr>
              <a:t>Python</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SPSS</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R </a:t>
            </a:r>
            <a:r>
              <a:rPr lang="zh-CN" altLang="en-US" sz="2200" dirty="0">
                <a:solidFill>
                  <a:srgbClr val="333333"/>
                </a:solidFill>
                <a:latin typeface="方正书宋简体" panose="03000509000000000000" pitchFamily="65" charset="-122"/>
                <a:ea typeface="方正书宋简体" panose="03000509000000000000" pitchFamily="65" charset="-122"/>
              </a:rPr>
              <a:t>语言等开发环境中都提供相应的计算工具。</a:t>
            </a:r>
            <a:endParaRPr lang="zh-CN" altLang="en-US" sz="2200" dirty="0">
              <a:latin typeface="方正书宋简体" panose="03000509000000000000" pitchFamily="65" charset="-122"/>
              <a:ea typeface="方正书宋简体" panose="03000509000000000000" pitchFamily="65" charset="-122"/>
            </a:endParaRPr>
          </a:p>
        </p:txBody>
      </p:sp>
      <p:pic>
        <p:nvPicPr>
          <p:cNvPr id="3" name="图片 2"/>
          <p:cNvPicPr>
            <a:picLocks noChangeAspect="1"/>
          </p:cNvPicPr>
          <p:nvPr/>
        </p:nvPicPr>
        <p:blipFill>
          <a:blip r:embed="rId2"/>
          <a:stretch>
            <a:fillRect/>
          </a:stretch>
        </p:blipFill>
        <p:spPr>
          <a:xfrm>
            <a:off x="1273770" y="2091200"/>
            <a:ext cx="9903747" cy="2552512"/>
          </a:xfrm>
          <a:prstGeom prst="rect">
            <a:avLst/>
          </a:prstGeom>
        </p:spPr>
      </p:pic>
    </p:spTree>
    <p:extLst>
      <p:ext uri="{BB962C8B-B14F-4D97-AF65-F5344CB8AC3E}">
        <p14:creationId xmlns:p14="http://schemas.microsoft.com/office/powerpoint/2010/main" val="1923402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842" y="382138"/>
            <a:ext cx="10709398" cy="1572931"/>
          </a:xfrm>
          <a:prstGeom prst="rect">
            <a:avLst/>
          </a:prstGeom>
        </p:spPr>
        <p:txBody>
          <a:bodyPr wrap="square">
            <a:spAutoFit/>
          </a:bodyPr>
          <a:lstStyle/>
          <a:p>
            <a:pPr>
              <a:lnSpc>
                <a:spcPct val="150000"/>
              </a:lnSpc>
            </a:pPr>
            <a:r>
              <a:rPr lang="en-US" altLang="zh-CN" sz="2200" b="1" dirty="0">
                <a:solidFill>
                  <a:srgbClr val="333333"/>
                </a:solidFill>
                <a:latin typeface="方正书宋简体" panose="03000509000000000000" pitchFamily="65" charset="-122"/>
                <a:ea typeface="方正书宋简体" panose="03000509000000000000" pitchFamily="65" charset="-122"/>
              </a:rPr>
              <a:t>  【</a:t>
            </a:r>
            <a:r>
              <a:rPr lang="zh-CN" altLang="en-US" sz="2200" b="1" dirty="0">
                <a:solidFill>
                  <a:srgbClr val="333333"/>
                </a:solidFill>
                <a:latin typeface="方正书宋简体" panose="03000509000000000000" pitchFamily="65" charset="-122"/>
                <a:ea typeface="方正书宋简体" panose="03000509000000000000" pitchFamily="65" charset="-122"/>
              </a:rPr>
              <a:t>例</a:t>
            </a:r>
            <a:r>
              <a:rPr lang="en-US" altLang="zh-CN" sz="2200" b="1" dirty="0">
                <a:solidFill>
                  <a:srgbClr val="333333"/>
                </a:solidFill>
                <a:latin typeface="方正书宋简体" panose="03000509000000000000" pitchFamily="65" charset="-122"/>
                <a:ea typeface="方正书宋简体" panose="03000509000000000000" pitchFamily="65" charset="-122"/>
              </a:rPr>
              <a:t>14.7】 </a:t>
            </a:r>
            <a:r>
              <a:rPr lang="zh-CN" altLang="en-US" sz="2200" dirty="0">
                <a:solidFill>
                  <a:srgbClr val="333333"/>
                </a:solidFill>
                <a:latin typeface="方正书宋简体" panose="03000509000000000000" pitchFamily="65" charset="-122"/>
                <a:ea typeface="方正书宋简体" panose="03000509000000000000" pitchFamily="65" charset="-122"/>
              </a:rPr>
              <a:t>某企业从资料中发现广告投入和产品销售有较密切的关系。该企业广告费和销售额资料见表</a:t>
            </a:r>
            <a:r>
              <a:rPr lang="en-US" altLang="zh-CN" sz="2200" dirty="0">
                <a:solidFill>
                  <a:srgbClr val="333333"/>
                </a:solidFill>
                <a:latin typeface="方正书宋简体" panose="03000509000000000000" pitchFamily="65" charset="-122"/>
                <a:ea typeface="方正书宋简体" panose="03000509000000000000" pitchFamily="65" charset="-122"/>
              </a:rPr>
              <a:t>14-3</a:t>
            </a:r>
            <a:r>
              <a:rPr lang="zh-CN" altLang="en-US" sz="2200" dirty="0">
                <a:solidFill>
                  <a:srgbClr val="333333"/>
                </a:solidFill>
                <a:latin typeface="方正书宋简体" panose="03000509000000000000" pitchFamily="65" charset="-122"/>
                <a:ea typeface="方正书宋简体" panose="03000509000000000000" pitchFamily="65" charset="-122"/>
              </a:rPr>
              <a:t>，若</a:t>
            </a:r>
            <a:r>
              <a:rPr lang="en-US" altLang="zh-CN" sz="2200" dirty="0">
                <a:solidFill>
                  <a:srgbClr val="333333"/>
                </a:solidFill>
                <a:latin typeface="方正书宋简体" panose="03000509000000000000" pitchFamily="65" charset="-122"/>
                <a:ea typeface="方正书宋简体" panose="03000509000000000000" pitchFamily="65" charset="-122"/>
              </a:rPr>
              <a:t>2003 </a:t>
            </a:r>
            <a:r>
              <a:rPr lang="zh-CN" altLang="en-US" sz="2200" dirty="0">
                <a:solidFill>
                  <a:srgbClr val="333333"/>
                </a:solidFill>
                <a:latin typeface="方正书宋简体" panose="03000509000000000000" pitchFamily="65" charset="-122"/>
                <a:ea typeface="方正书宋简体" panose="03000509000000000000" pitchFamily="65" charset="-122"/>
              </a:rPr>
              <a:t>年广告费为</a:t>
            </a:r>
            <a:r>
              <a:rPr lang="en-US" altLang="zh-CN" sz="2200" dirty="0">
                <a:solidFill>
                  <a:srgbClr val="333333"/>
                </a:solidFill>
                <a:latin typeface="方正书宋简体" panose="03000509000000000000" pitchFamily="65" charset="-122"/>
                <a:ea typeface="方正书宋简体" panose="03000509000000000000" pitchFamily="65" charset="-122"/>
              </a:rPr>
              <a:t>120 </a:t>
            </a:r>
            <a:r>
              <a:rPr lang="zh-CN" altLang="en-US" sz="2200" dirty="0">
                <a:solidFill>
                  <a:srgbClr val="333333"/>
                </a:solidFill>
                <a:latin typeface="方正书宋简体" panose="03000509000000000000" pitchFamily="65" charset="-122"/>
                <a:ea typeface="方正书宋简体" panose="03000509000000000000" pitchFamily="65" charset="-122"/>
              </a:rPr>
              <a:t>万元，请用一元线性回归求</a:t>
            </a:r>
            <a:r>
              <a:rPr lang="en-US" altLang="zh-CN" sz="2200" dirty="0">
                <a:solidFill>
                  <a:srgbClr val="333333"/>
                </a:solidFill>
                <a:latin typeface="方正书宋简体" panose="03000509000000000000" pitchFamily="65" charset="-122"/>
                <a:ea typeface="方正书宋简体" panose="03000509000000000000" pitchFamily="65" charset="-122"/>
              </a:rPr>
              <a:t>2003 </a:t>
            </a:r>
            <a:r>
              <a:rPr lang="zh-CN" altLang="en-US" sz="2200" dirty="0">
                <a:solidFill>
                  <a:srgbClr val="333333"/>
                </a:solidFill>
                <a:latin typeface="方正书宋简体" panose="03000509000000000000" pitchFamily="65" charset="-122"/>
                <a:ea typeface="方正书宋简体" panose="03000509000000000000" pitchFamily="65" charset="-122"/>
              </a:rPr>
              <a:t>年产品销售额的置信区间与预测区间（</a:t>
            </a:r>
            <a:r>
              <a:rPr lang="en-US" altLang="zh-CN" sz="2200" i="1" dirty="0">
                <a:solidFill>
                  <a:srgbClr val="333333"/>
                </a:solidFill>
                <a:latin typeface="方正书宋简体" panose="03000509000000000000" pitchFamily="65" charset="-122"/>
                <a:ea typeface="方正书宋简体" panose="03000509000000000000" pitchFamily="65" charset="-122"/>
              </a:rPr>
              <a:t>α</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 </a:t>
            </a:r>
            <a:r>
              <a:rPr lang="en-US" altLang="zh-CN" sz="2200" dirty="0">
                <a:solidFill>
                  <a:srgbClr val="333333"/>
                </a:solidFill>
                <a:latin typeface="方正书宋简体" panose="03000509000000000000" pitchFamily="65" charset="-122"/>
                <a:ea typeface="方正书宋简体" panose="03000509000000000000" pitchFamily="65" charset="-122"/>
              </a:rPr>
              <a:t>0.05</a:t>
            </a:r>
            <a:r>
              <a:rPr lang="zh-CN" altLang="en-US" sz="2200" dirty="0">
                <a:solidFill>
                  <a:srgbClr val="333333"/>
                </a:solidFill>
                <a:latin typeface="方正书宋简体" panose="03000509000000000000" pitchFamily="65" charset="-122"/>
                <a:ea typeface="方正书宋简体" panose="03000509000000000000" pitchFamily="65" charset="-122"/>
              </a:rPr>
              <a:t>）。</a:t>
            </a:r>
            <a:endParaRPr lang="zh-CN" altLang="en-US" sz="2200" dirty="0">
              <a:latin typeface="方正书宋简体" panose="03000509000000000000" pitchFamily="65" charset="-122"/>
              <a:ea typeface="方正书宋简体" panose="03000509000000000000" pitchFamily="65" charset="-122"/>
            </a:endParaRPr>
          </a:p>
        </p:txBody>
      </p:sp>
      <p:pic>
        <p:nvPicPr>
          <p:cNvPr id="5" name="图片 4"/>
          <p:cNvPicPr>
            <a:picLocks noChangeAspect="1"/>
          </p:cNvPicPr>
          <p:nvPr/>
        </p:nvPicPr>
        <p:blipFill>
          <a:blip r:embed="rId2"/>
          <a:stretch>
            <a:fillRect/>
          </a:stretch>
        </p:blipFill>
        <p:spPr>
          <a:xfrm>
            <a:off x="1029346" y="1955069"/>
            <a:ext cx="9684148" cy="3026296"/>
          </a:xfrm>
          <a:prstGeom prst="rect">
            <a:avLst/>
          </a:prstGeom>
        </p:spPr>
      </p:pic>
    </p:spTree>
    <p:extLst>
      <p:ext uri="{BB962C8B-B14F-4D97-AF65-F5344CB8AC3E}">
        <p14:creationId xmlns:p14="http://schemas.microsoft.com/office/powerpoint/2010/main" val="676560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14.6  </a:t>
            </a:r>
            <a:r>
              <a:rPr lang="zh-CN" altLang="en-US" dirty="0"/>
              <a:t>质量相关分析</a:t>
            </a:r>
          </a:p>
        </p:txBody>
      </p:sp>
      <p:sp>
        <p:nvSpPr>
          <p:cNvPr id="4" name="文本框 3">
            <a:extLst>
              <a:ext uri="{FF2B5EF4-FFF2-40B4-BE49-F238E27FC236}">
                <a16:creationId xmlns:a16="http://schemas.microsoft.com/office/drawing/2014/main" id="{769CFC1E-C5F1-485B-BA28-58D2FC9ECE95}"/>
              </a:ext>
            </a:extLst>
          </p:cNvPr>
          <p:cNvSpPr txBox="1"/>
          <p:nvPr/>
        </p:nvSpPr>
        <p:spPr>
          <a:xfrm>
            <a:off x="671015" y="1875009"/>
            <a:ext cx="10849969" cy="2588594"/>
          </a:xfrm>
          <a:prstGeom prst="rect">
            <a:avLst/>
          </a:prstGeom>
          <a:noFill/>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 一元线性回归分析中，研究的是因果关系中只涉及某一个因素（自变量）影响另一事物（因变量）的过程，所进行的分析是比较理想化的。但在实际问题中，在线性相关条件下，一个事物（因变量）总是受到其他多种事物（多个自变量）的影响，这时就要使用多元回归分析。此外，许多自变量与因变量之间不存在线性关系，这就要借助于曲线回归分析。</a:t>
            </a:r>
          </a:p>
        </p:txBody>
      </p:sp>
    </p:spTree>
    <p:extLst>
      <p:ext uri="{BB962C8B-B14F-4D97-AF65-F5344CB8AC3E}">
        <p14:creationId xmlns:p14="http://schemas.microsoft.com/office/powerpoint/2010/main" val="2371171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14.6.1 </a:t>
            </a:r>
            <a:r>
              <a:rPr lang="zh-CN" altLang="en-US" dirty="0"/>
              <a:t>多元线性回归分析</a:t>
            </a:r>
          </a:p>
        </p:txBody>
      </p:sp>
      <p:sp>
        <p:nvSpPr>
          <p:cNvPr id="7" name="文本框 6">
            <a:extLst>
              <a:ext uri="{FF2B5EF4-FFF2-40B4-BE49-F238E27FC236}">
                <a16:creationId xmlns:a16="http://schemas.microsoft.com/office/drawing/2014/main" id="{769CFC1E-C5F1-485B-BA28-58D2FC9ECE95}"/>
              </a:ext>
            </a:extLst>
          </p:cNvPr>
          <p:cNvSpPr txBox="1"/>
          <p:nvPr/>
        </p:nvSpPr>
        <p:spPr>
          <a:xfrm>
            <a:off x="519818" y="1806883"/>
            <a:ext cx="10833982" cy="1572931"/>
          </a:xfrm>
          <a:prstGeom prst="rect">
            <a:avLst/>
          </a:prstGeom>
          <a:noFill/>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多元线性回归指的就是多个自变量与一个因变量的线性回归问题。</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在现实中，往往会出现数据有多维特征的情况，如有</a:t>
            </a:r>
            <a:r>
              <a:rPr lang="en-US" altLang="zh-CN" sz="2200" i="1" dirty="0">
                <a:latin typeface="方正书宋简体" panose="03000509000000000000" pitchFamily="65" charset="-122"/>
                <a:ea typeface="方正书宋简体" panose="03000509000000000000" pitchFamily="65" charset="-122"/>
              </a:rPr>
              <a:t>m</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个样本，每个样本对应</a:t>
            </a:r>
            <a:r>
              <a:rPr lang="en-US" altLang="zh-CN" sz="2200" i="1" dirty="0">
                <a:latin typeface="方正书宋简体" panose="03000509000000000000" pitchFamily="65" charset="-122"/>
                <a:ea typeface="方正书宋简体" panose="03000509000000000000" pitchFamily="65" charset="-122"/>
              </a:rPr>
              <a:t>n</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维特征和一个结果输出，如下：</a:t>
            </a:r>
          </a:p>
        </p:txBody>
      </p:sp>
      <p:pic>
        <p:nvPicPr>
          <p:cNvPr id="3" name="图片 2"/>
          <p:cNvPicPr>
            <a:picLocks noChangeAspect="1"/>
          </p:cNvPicPr>
          <p:nvPr/>
        </p:nvPicPr>
        <p:blipFill>
          <a:blip r:embed="rId2"/>
          <a:stretch>
            <a:fillRect/>
          </a:stretch>
        </p:blipFill>
        <p:spPr>
          <a:xfrm>
            <a:off x="1598714" y="3715553"/>
            <a:ext cx="8676190" cy="647619"/>
          </a:xfrm>
          <a:prstGeom prst="rect">
            <a:avLst/>
          </a:prstGeom>
        </p:spPr>
      </p:pic>
    </p:spTree>
    <p:extLst>
      <p:ext uri="{BB962C8B-B14F-4D97-AF65-F5344CB8AC3E}">
        <p14:creationId xmlns:p14="http://schemas.microsoft.com/office/powerpoint/2010/main" val="347317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9686" y="597561"/>
            <a:ext cx="11124683" cy="5127750"/>
          </a:xfrm>
          <a:prstGeom prst="rect">
            <a:avLst/>
          </a:prstGeom>
        </p:spPr>
        <p:txBody>
          <a:bodyPr wrap="square">
            <a:spAutoFit/>
          </a:bodyPr>
          <a:lstStyle/>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1. </a:t>
            </a:r>
            <a:r>
              <a:rPr lang="zh-CN" altLang="en-US" sz="2200" dirty="0">
                <a:solidFill>
                  <a:srgbClr val="333333"/>
                </a:solidFill>
                <a:latin typeface="方正书宋简体" panose="03000509000000000000" pitchFamily="65" charset="-122"/>
                <a:ea typeface="方正书宋简体" panose="03000509000000000000" pitchFamily="65" charset="-122"/>
              </a:rPr>
              <a:t>多元线性回归分析主要解决的问题</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）确定几个特定的变量之间是否存在相关关系，如果存在的话，找出它们之间合适的数学表达式。</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2</a:t>
            </a:r>
            <a:r>
              <a:rPr lang="zh-CN" altLang="en-US" sz="2200" dirty="0">
                <a:solidFill>
                  <a:srgbClr val="333333"/>
                </a:solidFill>
                <a:latin typeface="方正书宋简体" panose="03000509000000000000" pitchFamily="65" charset="-122"/>
                <a:ea typeface="方正书宋简体" panose="03000509000000000000" pitchFamily="65" charset="-122"/>
              </a:rPr>
              <a:t>）根据一个或几个变量的值，解释或预测另一个变量的取值，并且可以知道这种预测或控制能达到什么样的精确度。</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3</a:t>
            </a:r>
            <a:r>
              <a:rPr lang="zh-CN" altLang="en-US" sz="2200" dirty="0">
                <a:solidFill>
                  <a:srgbClr val="333333"/>
                </a:solidFill>
                <a:latin typeface="方正书宋简体" panose="03000509000000000000" pitchFamily="65" charset="-122"/>
                <a:ea typeface="方正书宋简体" panose="03000509000000000000" pitchFamily="65" charset="-122"/>
              </a:rPr>
              <a:t>）进行因素分析。例如，在共同影响一个变量的许多变量（因素）之间，找出哪些是重要因素，哪些是次要因素，这些因素之间又有什么关系等。</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indent="576000">
              <a:lnSpc>
                <a:spcPct val="150000"/>
              </a:lnSpc>
            </a:pPr>
            <a:r>
              <a:rPr lang="en-US" altLang="zh-CN" sz="2200" dirty="0">
                <a:latin typeface="方正书宋简体" panose="03000509000000000000" pitchFamily="65" charset="-122"/>
                <a:ea typeface="方正书宋简体" panose="03000509000000000000" pitchFamily="65" charset="-122"/>
              </a:rPr>
              <a:t>2. </a:t>
            </a:r>
            <a:r>
              <a:rPr lang="zh-CN" altLang="en-US" sz="2200" dirty="0">
                <a:latin typeface="方正书宋简体" panose="03000509000000000000" pitchFamily="65" charset="-122"/>
                <a:ea typeface="方正书宋简体" panose="03000509000000000000" pitchFamily="65" charset="-122"/>
              </a:rPr>
              <a:t>多元线性回归模型</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多元线性回归模型是一元线性回归模型的扩展，其基本原理与一元线性回归模型类似，区别在于影响因素（自变量）更多些，计算上更为复杂，一般需借助计算机来完成。</a:t>
            </a:r>
          </a:p>
        </p:txBody>
      </p:sp>
    </p:spTree>
    <p:extLst>
      <p:ext uri="{BB962C8B-B14F-4D97-AF65-F5344CB8AC3E}">
        <p14:creationId xmlns:p14="http://schemas.microsoft.com/office/powerpoint/2010/main" val="1201854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31391" y="512745"/>
            <a:ext cx="11190476" cy="2619048"/>
          </a:xfrm>
          <a:prstGeom prst="rect">
            <a:avLst/>
          </a:prstGeom>
        </p:spPr>
      </p:pic>
      <p:pic>
        <p:nvPicPr>
          <p:cNvPr id="4" name="图片 3"/>
          <p:cNvPicPr>
            <a:picLocks noChangeAspect="1"/>
          </p:cNvPicPr>
          <p:nvPr/>
        </p:nvPicPr>
        <p:blipFill>
          <a:blip r:embed="rId3"/>
          <a:stretch>
            <a:fillRect/>
          </a:stretch>
        </p:blipFill>
        <p:spPr>
          <a:xfrm>
            <a:off x="781009" y="3131793"/>
            <a:ext cx="10238095" cy="3400000"/>
          </a:xfrm>
          <a:prstGeom prst="rect">
            <a:avLst/>
          </a:prstGeom>
        </p:spPr>
      </p:pic>
    </p:spTree>
    <p:extLst>
      <p:ext uri="{BB962C8B-B14F-4D97-AF65-F5344CB8AC3E}">
        <p14:creationId xmlns:p14="http://schemas.microsoft.com/office/powerpoint/2010/main" val="3123657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87180" y="690993"/>
            <a:ext cx="10409524" cy="2523809"/>
          </a:xfrm>
          <a:prstGeom prst="rect">
            <a:avLst/>
          </a:prstGeom>
        </p:spPr>
      </p:pic>
      <p:pic>
        <p:nvPicPr>
          <p:cNvPr id="4" name="图片 3"/>
          <p:cNvPicPr>
            <a:picLocks noChangeAspect="1"/>
          </p:cNvPicPr>
          <p:nvPr/>
        </p:nvPicPr>
        <p:blipFill>
          <a:blip r:embed="rId3"/>
          <a:stretch>
            <a:fillRect/>
          </a:stretch>
        </p:blipFill>
        <p:spPr>
          <a:xfrm>
            <a:off x="1087180" y="3560131"/>
            <a:ext cx="9723809" cy="1514286"/>
          </a:xfrm>
          <a:prstGeom prst="rect">
            <a:avLst/>
          </a:prstGeom>
        </p:spPr>
      </p:pic>
    </p:spTree>
    <p:extLst>
      <p:ext uri="{BB962C8B-B14F-4D97-AF65-F5344CB8AC3E}">
        <p14:creationId xmlns:p14="http://schemas.microsoft.com/office/powerpoint/2010/main" val="51379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B615AB2-44A6-4725-A5AF-61D53BCE65A0}"/>
              </a:ext>
            </a:extLst>
          </p:cNvPr>
          <p:cNvSpPr txBox="1"/>
          <p:nvPr/>
        </p:nvSpPr>
        <p:spPr>
          <a:xfrm>
            <a:off x="631065" y="553792"/>
            <a:ext cx="11114467" cy="5635582"/>
          </a:xfrm>
          <a:prstGeom prst="rect">
            <a:avLst/>
          </a:prstGeom>
          <a:noFill/>
        </p:spPr>
        <p:txBody>
          <a:bodyPr wrap="square">
            <a:spAutoFit/>
          </a:bodyPr>
          <a:lstStyle/>
          <a:p>
            <a:pPr indent="576000">
              <a:lnSpc>
                <a:spcPct val="150000"/>
              </a:lnSpc>
            </a:pPr>
            <a:r>
              <a:rPr lang="zh-CN" altLang="en-US" sz="2200" dirty="0">
                <a:latin typeface="FZSSJW--GB1-0"/>
                <a:ea typeface="方正书宋简体" panose="03000509000000000000" pitchFamily="65" charset="-122"/>
              </a:rPr>
              <a:t>    根据自变量与因变量的表现形式，回归分析可分为线性回归与非线性回归。线性回归是一种以线性模型来建模自变量与因变量关系的方法，因变量</a:t>
            </a:r>
            <a:r>
              <a:rPr lang="en-US" altLang="zh-CN" sz="2200" i="1" dirty="0">
                <a:latin typeface="FZSSJW--GB1-0"/>
                <a:ea typeface="方正书宋简体" panose="03000509000000000000" pitchFamily="65" charset="-122"/>
              </a:rPr>
              <a:t>y </a:t>
            </a:r>
            <a:r>
              <a:rPr lang="zh-CN" altLang="en-US" sz="2200" dirty="0">
                <a:latin typeface="FZSSJW--GB1-0"/>
                <a:ea typeface="方正书宋简体" panose="03000509000000000000" pitchFamily="65" charset="-122"/>
              </a:rPr>
              <a:t>和自变量</a:t>
            </a:r>
            <a:r>
              <a:rPr lang="en-US" altLang="zh-CN" sz="2200" i="1" dirty="0">
                <a:latin typeface="FZSSJW--GB1-0"/>
                <a:ea typeface="方正书宋简体" panose="03000509000000000000" pitchFamily="65" charset="-122"/>
              </a:rPr>
              <a:t>x </a:t>
            </a:r>
            <a:r>
              <a:rPr lang="zh-CN" altLang="en-US" sz="2200" dirty="0">
                <a:latin typeface="FZSSJW--GB1-0"/>
                <a:ea typeface="方正书宋简体" panose="03000509000000000000" pitchFamily="65" charset="-122"/>
              </a:rPr>
              <a:t>之间的数量变化关系呈近似线性关系。非线性回归是指因变量与自变量之间存在非线性关系。有时通过变量代换，可以将非线性回归转化为线性回归。通常所说的线性有两种情况：一种是因变量</a:t>
            </a:r>
            <a:r>
              <a:rPr lang="en-US" altLang="zh-CN" sz="2200" i="1" dirty="0">
                <a:latin typeface="FZSSJW--GB1-0"/>
                <a:ea typeface="方正书宋简体" panose="03000509000000000000" pitchFamily="65" charset="-122"/>
              </a:rPr>
              <a:t>y </a:t>
            </a:r>
            <a:r>
              <a:rPr lang="zh-CN" altLang="en-US" sz="2200" dirty="0">
                <a:latin typeface="FZSSJW--GB1-0"/>
                <a:ea typeface="方正书宋简体" panose="03000509000000000000" pitchFamily="65" charset="-122"/>
              </a:rPr>
              <a:t>是自变量</a:t>
            </a:r>
            <a:r>
              <a:rPr lang="en-US" altLang="zh-CN" sz="2200" i="1" dirty="0">
                <a:latin typeface="FZSSJW--GB1-0"/>
                <a:ea typeface="方正书宋简体" panose="03000509000000000000" pitchFamily="65" charset="-122"/>
              </a:rPr>
              <a:t>x </a:t>
            </a:r>
            <a:r>
              <a:rPr lang="zh-CN" altLang="en-US" sz="2200" dirty="0">
                <a:latin typeface="FZSSJW--GB1-0"/>
                <a:ea typeface="方正书宋简体" panose="03000509000000000000" pitchFamily="65" charset="-122"/>
              </a:rPr>
              <a:t>的线性函数，另一种是因变量</a:t>
            </a:r>
            <a:r>
              <a:rPr lang="en-US" altLang="zh-CN" sz="2200" i="1" dirty="0">
                <a:latin typeface="FZSSJW--GB1-0"/>
                <a:ea typeface="方正书宋简体" panose="03000509000000000000" pitchFamily="65" charset="-122"/>
              </a:rPr>
              <a:t>y </a:t>
            </a:r>
            <a:r>
              <a:rPr lang="zh-CN" altLang="en-US" sz="2200" dirty="0">
                <a:latin typeface="FZSSJW--GB1-0"/>
                <a:ea typeface="方正书宋简体" panose="03000509000000000000" pitchFamily="65" charset="-122"/>
              </a:rPr>
              <a:t>是参数</a:t>
            </a:r>
            <a:r>
              <a:rPr lang="en-US" altLang="zh-CN" sz="2200" i="1" dirty="0">
                <a:latin typeface="FZSSJW--GB1-0"/>
                <a:ea typeface="方正书宋简体" panose="03000509000000000000" pitchFamily="65" charset="-122"/>
              </a:rPr>
              <a:t>θ </a:t>
            </a:r>
            <a:r>
              <a:rPr lang="zh-CN" altLang="en-US" sz="2200" dirty="0">
                <a:latin typeface="FZSSJW--GB1-0"/>
                <a:ea typeface="方正书宋简体" panose="03000509000000000000" pitchFamily="65" charset="-122"/>
              </a:rPr>
              <a:t>的线性函数。在机器学习中，通常指的都是后一种情况。</a:t>
            </a:r>
          </a:p>
          <a:p>
            <a:pPr indent="576000">
              <a:lnSpc>
                <a:spcPct val="150000"/>
              </a:lnSpc>
            </a:pPr>
            <a:r>
              <a:rPr lang="zh-CN" altLang="en-US" sz="2200" dirty="0">
                <a:latin typeface="FZSSJW--GB1-0"/>
                <a:ea typeface="方正书宋简体" panose="03000509000000000000" pitchFamily="65" charset="-122"/>
              </a:rPr>
              <a:t>    综上所述，回归分析包括</a:t>
            </a:r>
            <a:r>
              <a:rPr lang="en-US" altLang="zh-CN" sz="2200" dirty="0">
                <a:latin typeface="FZSSJW--GB1-0"/>
                <a:ea typeface="方正书宋简体" panose="03000509000000000000" pitchFamily="65" charset="-122"/>
              </a:rPr>
              <a:t>4 </a:t>
            </a:r>
            <a:r>
              <a:rPr lang="zh-CN" altLang="en-US" sz="2200" dirty="0">
                <a:latin typeface="FZSSJW--GB1-0"/>
                <a:ea typeface="方正书宋简体" panose="03000509000000000000" pitchFamily="65" charset="-122"/>
              </a:rPr>
              <a:t>个方向：一元线性回归分析、多元线性回归分析、一元非线性回归分析和多元非线性回归分析。如果回归分析中只包括一个自变量和一个因变量，且二者的关系可用一条直线近似表示，这种回归分析称为一元线性回归分析；如果回归分析中包括两个或两个以上的自变量，且因变量和自变量之间是线性关系，则称为多元线性回归分析。</a:t>
            </a:r>
            <a:endParaRPr lang="zh-CN" altLang="en-US" sz="2200" b="0" i="0" u="none" strike="noStrike" baseline="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20123158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6981" y="761654"/>
            <a:ext cx="10232571" cy="1572931"/>
          </a:xfrm>
          <a:prstGeom prst="rect">
            <a:avLst/>
          </a:prstGeom>
        </p:spPr>
        <p:txBody>
          <a:bodyPr wrap="square">
            <a:spAutoFit/>
          </a:bodyPr>
          <a:lstStyle/>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多元线性回归模型的参数求解</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和一元线性回归一样，模型训练的目的是要最小化损失函数</a:t>
            </a:r>
            <a:r>
              <a:rPr lang="en-US" altLang="zh-CN" sz="2200" i="1" dirty="0">
                <a:solidFill>
                  <a:srgbClr val="333333"/>
                </a:solidFill>
                <a:latin typeface="方正书宋简体" panose="03000509000000000000" pitchFamily="65" charset="-122"/>
                <a:ea typeface="方正书宋简体" panose="03000509000000000000" pitchFamily="65" charset="-122"/>
              </a:rPr>
              <a:t>J</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β</a:t>
            </a:r>
            <a:r>
              <a:rPr lang="zh-CN" altLang="en-US" sz="2200" dirty="0">
                <a:solidFill>
                  <a:srgbClr val="333333"/>
                </a:solidFill>
                <a:latin typeface="方正书宋简体" panose="03000509000000000000" pitchFamily="65" charset="-122"/>
                <a:ea typeface="方正书宋简体" panose="03000509000000000000" pitchFamily="65" charset="-122"/>
              </a:rPr>
              <a:t>），即让预测结果和真实结果的差值的平方尽可能小。损失函数</a:t>
            </a:r>
            <a:r>
              <a:rPr lang="en-US" altLang="zh-CN" sz="2200" i="1" dirty="0">
                <a:solidFill>
                  <a:srgbClr val="333333"/>
                </a:solidFill>
                <a:latin typeface="方正书宋简体" panose="03000509000000000000" pitchFamily="65" charset="-122"/>
                <a:ea typeface="方正书宋简体" panose="03000509000000000000" pitchFamily="65" charset="-122"/>
              </a:rPr>
              <a:t>J</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β</a:t>
            </a:r>
            <a:r>
              <a:rPr lang="zh-CN" altLang="en-US" sz="2200" dirty="0">
                <a:solidFill>
                  <a:srgbClr val="333333"/>
                </a:solidFill>
                <a:latin typeface="方正书宋简体" panose="03000509000000000000" pitchFamily="65" charset="-122"/>
                <a:ea typeface="方正书宋简体" panose="03000509000000000000" pitchFamily="65" charset="-122"/>
              </a:rPr>
              <a:t>）为</a:t>
            </a:r>
          </a:p>
        </p:txBody>
      </p:sp>
      <p:pic>
        <p:nvPicPr>
          <p:cNvPr id="4" name="图片 3"/>
          <p:cNvPicPr>
            <a:picLocks noChangeAspect="1"/>
          </p:cNvPicPr>
          <p:nvPr/>
        </p:nvPicPr>
        <p:blipFill>
          <a:blip r:embed="rId2"/>
          <a:stretch>
            <a:fillRect/>
          </a:stretch>
        </p:blipFill>
        <p:spPr>
          <a:xfrm>
            <a:off x="3612362" y="2526079"/>
            <a:ext cx="4967275" cy="2314847"/>
          </a:xfrm>
          <a:prstGeom prst="rect">
            <a:avLst/>
          </a:prstGeom>
        </p:spPr>
      </p:pic>
    </p:spTree>
    <p:extLst>
      <p:ext uri="{BB962C8B-B14F-4D97-AF65-F5344CB8AC3E}">
        <p14:creationId xmlns:p14="http://schemas.microsoft.com/office/powerpoint/2010/main" val="2699750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b="57701"/>
          <a:stretch/>
        </p:blipFill>
        <p:spPr>
          <a:xfrm>
            <a:off x="681569" y="1170979"/>
            <a:ext cx="10839872" cy="1637535"/>
          </a:xfrm>
          <a:prstGeom prst="rect">
            <a:avLst/>
          </a:prstGeom>
        </p:spPr>
      </p:pic>
      <p:sp>
        <p:nvSpPr>
          <p:cNvPr id="4" name="矩形 3"/>
          <p:cNvSpPr/>
          <p:nvPr/>
        </p:nvSpPr>
        <p:spPr>
          <a:xfrm>
            <a:off x="751113" y="2943513"/>
            <a:ext cx="10689774" cy="2588594"/>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若</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满秩，则</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30000" dirty="0">
                <a:solidFill>
                  <a:srgbClr val="333333"/>
                </a:solidFill>
                <a:latin typeface="方正书宋简体" panose="03000509000000000000" pitchFamily="65" charset="-122"/>
                <a:ea typeface="方正书宋简体" panose="03000509000000000000" pitchFamily="65" charset="-122"/>
              </a:rPr>
              <a:t>T</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可逆，参数</a:t>
            </a:r>
            <a:r>
              <a:rPr lang="en-US" altLang="zh-CN" sz="2200" i="1" dirty="0">
                <a:solidFill>
                  <a:srgbClr val="333333"/>
                </a:solidFill>
                <a:latin typeface="方正书宋简体" panose="03000509000000000000" pitchFamily="65" charset="-122"/>
                <a:ea typeface="方正书宋简体" panose="03000509000000000000" pitchFamily="65" charset="-122"/>
              </a:rPr>
              <a:t>β</a:t>
            </a:r>
            <a:r>
              <a:rPr lang="en-US" altLang="zh-CN" sz="2200" dirty="0">
                <a:solidFill>
                  <a:srgbClr val="333333"/>
                </a:solidFill>
                <a:latin typeface="方正书宋简体" panose="03000509000000000000" pitchFamily="65" charset="-122"/>
                <a:ea typeface="方正书宋简体" panose="03000509000000000000" pitchFamily="65" charset="-122"/>
              </a:rPr>
              <a:t>=</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err="1">
                <a:solidFill>
                  <a:srgbClr val="333333"/>
                </a:solidFill>
                <a:latin typeface="方正书宋简体" panose="03000509000000000000" pitchFamily="65" charset="-122"/>
                <a:ea typeface="方正书宋简体" panose="03000509000000000000" pitchFamily="65" charset="-122"/>
              </a:rPr>
              <a:t>x</a:t>
            </a:r>
            <a:r>
              <a:rPr lang="en-US" altLang="zh-CN" sz="2200" baseline="30000" dirty="0" err="1">
                <a:solidFill>
                  <a:srgbClr val="333333"/>
                </a:solidFill>
                <a:latin typeface="方正书宋简体" panose="03000509000000000000" pitchFamily="65" charset="-122"/>
                <a:ea typeface="方正书宋简体" panose="03000509000000000000" pitchFamily="65" charset="-122"/>
              </a:rPr>
              <a:t>T</a:t>
            </a:r>
            <a:r>
              <a:rPr lang="en-US" altLang="zh-CN" sz="2200" i="1" dirty="0" err="1">
                <a:solidFill>
                  <a:srgbClr val="333333"/>
                </a:solidFill>
                <a:latin typeface="方正书宋简体" panose="03000509000000000000" pitchFamily="65" charset="-122"/>
                <a:ea typeface="方正书宋简体" panose="03000509000000000000" pitchFamily="65" charset="-122"/>
              </a:rPr>
              <a:t>x</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baseline="30000" dirty="0">
                <a:solidFill>
                  <a:srgbClr val="333333"/>
                </a:solidFill>
                <a:latin typeface="方正书宋简体" panose="03000509000000000000" pitchFamily="65" charset="-122"/>
                <a:ea typeface="方正书宋简体" panose="03000509000000000000" pitchFamily="65" charset="-122"/>
              </a:rPr>
              <a:t>-1 </a:t>
            </a:r>
            <a:r>
              <a:rPr lang="en-US" altLang="zh-CN"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err="1">
                <a:solidFill>
                  <a:srgbClr val="333333"/>
                </a:solidFill>
                <a:latin typeface="方正书宋简体" panose="03000509000000000000" pitchFamily="65" charset="-122"/>
                <a:ea typeface="方正书宋简体" panose="03000509000000000000" pitchFamily="65" charset="-122"/>
              </a:rPr>
              <a:t>x</a:t>
            </a:r>
            <a:r>
              <a:rPr lang="en-US" altLang="zh-CN" sz="2200" baseline="30000" dirty="0" err="1">
                <a:solidFill>
                  <a:srgbClr val="333333"/>
                </a:solidFill>
                <a:latin typeface="方正书宋简体" panose="03000509000000000000" pitchFamily="65" charset="-122"/>
                <a:ea typeface="方正书宋简体" panose="03000509000000000000" pitchFamily="65" charset="-122"/>
              </a:rPr>
              <a:t>T</a:t>
            </a:r>
            <a:r>
              <a:rPr lang="en-US" altLang="zh-CN" sz="2200" i="1" dirty="0" err="1">
                <a:solidFill>
                  <a:srgbClr val="333333"/>
                </a:solidFill>
                <a:latin typeface="方正书宋简体" panose="03000509000000000000" pitchFamily="65" charset="-122"/>
                <a:ea typeface="方正书宋简体" panose="03000509000000000000" pitchFamily="65" charset="-122"/>
              </a:rPr>
              <a:t>y</a:t>
            </a:r>
            <a:r>
              <a:rPr lang="en-US" altLang="zh-CN" sz="2200" dirty="0">
                <a:solidFill>
                  <a:srgbClr val="333333"/>
                </a:solidFill>
                <a:latin typeface="方正书宋简体" panose="03000509000000000000" pitchFamily="65" charset="-122"/>
                <a:ea typeface="方正书宋简体" panose="03000509000000000000" pitchFamily="65" charset="-122"/>
              </a:rPr>
              <a:t>)</a:t>
            </a:r>
            <a:r>
              <a:rPr lang="zh-CN" altLang="en-US" sz="2200" dirty="0">
                <a:solidFill>
                  <a:srgbClr val="333333"/>
                </a:solidFill>
                <a:latin typeface="方正书宋简体" panose="03000509000000000000" pitchFamily="65" charset="-122"/>
                <a:ea typeface="方正书宋简体" panose="03000509000000000000" pitchFamily="65" charset="-122"/>
              </a:rPr>
              <a:t>。</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当样本数</a:t>
            </a:r>
            <a:r>
              <a:rPr lang="en-US" altLang="zh-CN" sz="2200" i="1" dirty="0">
                <a:solidFill>
                  <a:srgbClr val="333333"/>
                </a:solidFill>
                <a:latin typeface="方正书宋简体" panose="03000509000000000000" pitchFamily="65" charset="-122"/>
                <a:ea typeface="方正书宋简体" panose="03000509000000000000" pitchFamily="65" charset="-122"/>
              </a:rPr>
              <a:t>m</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小于等于特征数量</a:t>
            </a:r>
            <a:r>
              <a:rPr lang="en-US" altLang="zh-CN" sz="2200" i="1" dirty="0">
                <a:solidFill>
                  <a:srgbClr val="333333"/>
                </a:solidFill>
                <a:latin typeface="方正书宋简体" panose="03000509000000000000" pitchFamily="65" charset="-122"/>
                <a:ea typeface="方正书宋简体" panose="03000509000000000000" pitchFamily="65" charset="-122"/>
              </a:rPr>
              <a:t>n</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时，</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30000" dirty="0">
                <a:solidFill>
                  <a:srgbClr val="333333"/>
                </a:solidFill>
                <a:latin typeface="方正书宋简体" panose="03000509000000000000" pitchFamily="65" charset="-122"/>
                <a:ea typeface="方正书宋简体" panose="03000509000000000000" pitchFamily="65" charset="-122"/>
              </a:rPr>
              <a:t>T</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一定不可逆。</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如果</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30000" dirty="0">
                <a:solidFill>
                  <a:srgbClr val="333333"/>
                </a:solidFill>
                <a:latin typeface="方正书宋简体" panose="03000509000000000000" pitchFamily="65" charset="-122"/>
                <a:ea typeface="方正书宋简体" panose="03000509000000000000" pitchFamily="65" charset="-122"/>
              </a:rPr>
              <a:t>T</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不可逆，解决方法如下。</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）列向量线性相关，即训练集中存在冗余特征，此时应该删除多余特征。</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2</a:t>
            </a:r>
            <a:r>
              <a:rPr lang="zh-CN" altLang="en-US" sz="2200" dirty="0">
                <a:solidFill>
                  <a:srgbClr val="333333"/>
                </a:solidFill>
                <a:latin typeface="方正书宋简体" panose="03000509000000000000" pitchFamily="65" charset="-122"/>
                <a:ea typeface="方正书宋简体" panose="03000509000000000000" pitchFamily="65" charset="-122"/>
              </a:rPr>
              <a:t>）特征过多，此时应该去掉影响较小的特征，或使用“正则化”。</a:t>
            </a:r>
          </a:p>
        </p:txBody>
      </p:sp>
    </p:spTree>
    <p:extLst>
      <p:ext uri="{BB962C8B-B14F-4D97-AF65-F5344CB8AC3E}">
        <p14:creationId xmlns:p14="http://schemas.microsoft.com/office/powerpoint/2010/main" val="4100255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96000" y="1112854"/>
            <a:ext cx="10200000" cy="3622139"/>
          </a:xfrm>
          <a:prstGeom prst="rect">
            <a:avLst/>
          </a:prstGeom>
        </p:spPr>
      </p:pic>
    </p:spTree>
    <p:extLst>
      <p:ext uri="{BB962C8B-B14F-4D97-AF65-F5344CB8AC3E}">
        <p14:creationId xmlns:p14="http://schemas.microsoft.com/office/powerpoint/2010/main" val="2371105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14.6.2 </a:t>
            </a:r>
            <a:r>
              <a:rPr lang="zh-CN" altLang="en-US" dirty="0"/>
              <a:t>曲线回归分析</a:t>
            </a:r>
          </a:p>
        </p:txBody>
      </p:sp>
      <p:sp>
        <p:nvSpPr>
          <p:cNvPr id="5" name="矩形 4"/>
          <p:cNvSpPr/>
          <p:nvPr/>
        </p:nvSpPr>
        <p:spPr>
          <a:xfrm>
            <a:off x="326627" y="1762621"/>
            <a:ext cx="11538745" cy="4669996"/>
          </a:xfrm>
          <a:prstGeom prst="rect">
            <a:avLst/>
          </a:prstGeom>
        </p:spPr>
        <p:txBody>
          <a:bodyPr wrap="square">
            <a:spAutoFit/>
          </a:bodyPr>
          <a:lstStyle/>
          <a:p>
            <a:pPr indent="576000">
              <a:lnSpc>
                <a:spcPct val="150000"/>
              </a:lnSpc>
            </a:pPr>
            <a:r>
              <a:rPr lang="zh-CN" altLang="en-US" sz="2000" dirty="0">
                <a:solidFill>
                  <a:srgbClr val="333333"/>
                </a:solidFill>
                <a:latin typeface="方正书宋简体" panose="03000509000000000000" pitchFamily="65" charset="-122"/>
                <a:ea typeface="方正书宋简体" panose="03000509000000000000" pitchFamily="65" charset="-122"/>
              </a:rPr>
              <a:t>曲线回归分析的基本任务是根据自变量</a:t>
            </a:r>
            <a:r>
              <a:rPr lang="en-US" altLang="zh-CN" sz="2000" dirty="0">
                <a:solidFill>
                  <a:srgbClr val="333333"/>
                </a:solidFill>
                <a:latin typeface="方正书宋简体" panose="03000509000000000000" pitchFamily="65" charset="-122"/>
                <a:ea typeface="方正书宋简体" panose="03000509000000000000" pitchFamily="65" charset="-122"/>
              </a:rPr>
              <a:t>x </a:t>
            </a:r>
            <a:r>
              <a:rPr lang="zh-CN" altLang="en-US" sz="2000" dirty="0">
                <a:solidFill>
                  <a:srgbClr val="333333"/>
                </a:solidFill>
                <a:latin typeface="方正书宋简体" panose="03000509000000000000" pitchFamily="65" charset="-122"/>
                <a:ea typeface="方正书宋简体" panose="03000509000000000000" pitchFamily="65" charset="-122"/>
              </a:rPr>
              <a:t>与因变量</a:t>
            </a:r>
            <a:r>
              <a:rPr lang="en-US" altLang="zh-CN" sz="2000" dirty="0">
                <a:solidFill>
                  <a:srgbClr val="333333"/>
                </a:solidFill>
                <a:latin typeface="方正书宋简体" panose="03000509000000000000" pitchFamily="65" charset="-122"/>
                <a:ea typeface="方正书宋简体" panose="03000509000000000000" pitchFamily="65" charset="-122"/>
              </a:rPr>
              <a:t>y </a:t>
            </a:r>
            <a:r>
              <a:rPr lang="zh-CN" altLang="en-US" sz="2000" dirty="0">
                <a:solidFill>
                  <a:srgbClr val="333333"/>
                </a:solidFill>
                <a:latin typeface="方正书宋简体" panose="03000509000000000000" pitchFamily="65" charset="-122"/>
                <a:ea typeface="方正书宋简体" panose="03000509000000000000" pitchFamily="65" charset="-122"/>
              </a:rPr>
              <a:t>的实际观测数据，建立曲线回归方程。由于曲线回归模型种类繁多，所以没有通用的回归方程可以直接使用。</a:t>
            </a:r>
          </a:p>
          <a:p>
            <a:pPr indent="576000">
              <a:lnSpc>
                <a:spcPct val="150000"/>
              </a:lnSpc>
            </a:pPr>
            <a:r>
              <a:rPr lang="zh-CN" altLang="en-US" sz="2000" dirty="0">
                <a:solidFill>
                  <a:srgbClr val="333333"/>
                </a:solidFill>
                <a:latin typeface="方正书宋简体" panose="03000509000000000000" pitchFamily="65" charset="-122"/>
                <a:ea typeface="方正书宋简体" panose="03000509000000000000" pitchFamily="65" charset="-122"/>
              </a:rPr>
              <a:t>曲线回归分析的首要工作是确定自变量与因变量之间的曲线关系类型，这也是最困难的一步。</a:t>
            </a:r>
          </a:p>
          <a:p>
            <a:pPr indent="576000">
              <a:lnSpc>
                <a:spcPct val="150000"/>
              </a:lnSpc>
            </a:pPr>
            <a:r>
              <a:rPr lang="zh-CN" altLang="en-US" sz="2000" dirty="0">
                <a:solidFill>
                  <a:srgbClr val="333333"/>
                </a:solidFill>
                <a:latin typeface="方正书宋简体" panose="03000509000000000000" pitchFamily="65" charset="-122"/>
                <a:ea typeface="方正书宋简体" panose="03000509000000000000" pitchFamily="65" charset="-122"/>
              </a:rPr>
              <a:t>曲线回归通常采用代数代换法把非线性形式转换为线性形式处理，而后采用线性回归分析方法进行分析，曲线回归分析的基本过程如下。</a:t>
            </a:r>
          </a:p>
          <a:p>
            <a:pPr indent="576000">
              <a:lnSpc>
                <a:spcPct val="150000"/>
              </a:lnSpc>
            </a:pPr>
            <a:r>
              <a:rPr lang="zh-CN" altLang="en-US" sz="2000" dirty="0">
                <a:solidFill>
                  <a:srgbClr val="333333"/>
                </a:solidFill>
                <a:latin typeface="方正书宋简体" panose="03000509000000000000" pitchFamily="65" charset="-122"/>
                <a:ea typeface="方正书宋简体" panose="03000509000000000000" pitchFamily="65" charset="-122"/>
              </a:rPr>
              <a:t>（</a:t>
            </a:r>
            <a:r>
              <a:rPr lang="en-US" altLang="zh-CN" sz="2000" dirty="0">
                <a:solidFill>
                  <a:srgbClr val="333333"/>
                </a:solidFill>
                <a:latin typeface="方正书宋简体" panose="03000509000000000000" pitchFamily="65" charset="-122"/>
                <a:ea typeface="方正书宋简体" panose="03000509000000000000" pitchFamily="65" charset="-122"/>
              </a:rPr>
              <a:t>1</a:t>
            </a:r>
            <a:r>
              <a:rPr lang="zh-CN" altLang="en-US" sz="2000" dirty="0">
                <a:solidFill>
                  <a:srgbClr val="333333"/>
                </a:solidFill>
                <a:latin typeface="方正书宋简体" panose="03000509000000000000" pitchFamily="65" charset="-122"/>
                <a:ea typeface="方正书宋简体" panose="03000509000000000000" pitchFamily="65" charset="-122"/>
              </a:rPr>
              <a:t>）先将</a:t>
            </a:r>
            <a:r>
              <a:rPr lang="en-US" altLang="zh-CN" sz="2000" dirty="0">
                <a:solidFill>
                  <a:srgbClr val="333333"/>
                </a:solidFill>
                <a:latin typeface="方正书宋简体" panose="03000509000000000000" pitchFamily="65" charset="-122"/>
                <a:ea typeface="方正书宋简体" panose="03000509000000000000" pitchFamily="65" charset="-122"/>
              </a:rPr>
              <a:t>x </a:t>
            </a:r>
            <a:r>
              <a:rPr lang="zh-CN" altLang="en-US" sz="2000" dirty="0">
                <a:solidFill>
                  <a:srgbClr val="333333"/>
                </a:solidFill>
                <a:latin typeface="方正书宋简体" panose="03000509000000000000" pitchFamily="65" charset="-122"/>
                <a:ea typeface="方正书宋简体" panose="03000509000000000000" pitchFamily="65" charset="-122"/>
              </a:rPr>
              <a:t>或</a:t>
            </a:r>
            <a:r>
              <a:rPr lang="en-US" altLang="zh-CN" sz="2000" dirty="0">
                <a:solidFill>
                  <a:srgbClr val="333333"/>
                </a:solidFill>
                <a:latin typeface="方正书宋简体" panose="03000509000000000000" pitchFamily="65" charset="-122"/>
                <a:ea typeface="方正书宋简体" panose="03000509000000000000" pitchFamily="65" charset="-122"/>
              </a:rPr>
              <a:t>y </a:t>
            </a:r>
            <a:r>
              <a:rPr lang="zh-CN" altLang="en-US" sz="2000" dirty="0">
                <a:solidFill>
                  <a:srgbClr val="333333"/>
                </a:solidFill>
                <a:latin typeface="方正书宋简体" panose="03000509000000000000" pitchFamily="65" charset="-122"/>
                <a:ea typeface="方正书宋简体" panose="03000509000000000000" pitchFamily="65" charset="-122"/>
              </a:rPr>
              <a:t>进行转换得到新变量。</a:t>
            </a:r>
          </a:p>
          <a:p>
            <a:pPr indent="576000">
              <a:lnSpc>
                <a:spcPct val="150000"/>
              </a:lnSpc>
            </a:pPr>
            <a:r>
              <a:rPr lang="zh-CN" altLang="en-US" sz="2000" dirty="0">
                <a:solidFill>
                  <a:srgbClr val="333333"/>
                </a:solidFill>
                <a:latin typeface="方正书宋简体" panose="03000509000000000000" pitchFamily="65" charset="-122"/>
                <a:ea typeface="方正书宋简体" panose="03000509000000000000" pitchFamily="65" charset="-122"/>
              </a:rPr>
              <a:t>（</a:t>
            </a:r>
            <a:r>
              <a:rPr lang="en-US" altLang="zh-CN" sz="2000" dirty="0">
                <a:solidFill>
                  <a:srgbClr val="333333"/>
                </a:solidFill>
                <a:latin typeface="方正书宋简体" panose="03000509000000000000" pitchFamily="65" charset="-122"/>
                <a:ea typeface="方正书宋简体" panose="03000509000000000000" pitchFamily="65" charset="-122"/>
              </a:rPr>
              <a:t>2</a:t>
            </a:r>
            <a:r>
              <a:rPr lang="zh-CN" altLang="en-US" sz="2000" dirty="0">
                <a:solidFill>
                  <a:srgbClr val="333333"/>
                </a:solidFill>
                <a:latin typeface="方正书宋简体" panose="03000509000000000000" pitchFamily="65" charset="-122"/>
                <a:ea typeface="方正书宋简体" panose="03000509000000000000" pitchFamily="65" charset="-122"/>
              </a:rPr>
              <a:t>）对新变量进行线性回归分析，由新变量的直线回归方程和置信区间得出原变量的曲线回归方程和置信区间。</a:t>
            </a:r>
          </a:p>
          <a:p>
            <a:pPr indent="576000">
              <a:lnSpc>
                <a:spcPct val="150000"/>
              </a:lnSpc>
            </a:pPr>
            <a:r>
              <a:rPr lang="zh-CN" altLang="en-US" sz="2000" dirty="0">
                <a:solidFill>
                  <a:srgbClr val="333333"/>
                </a:solidFill>
                <a:latin typeface="方正书宋简体" panose="03000509000000000000" pitchFamily="65" charset="-122"/>
                <a:ea typeface="方正书宋简体" panose="03000509000000000000" pitchFamily="65" charset="-122"/>
              </a:rPr>
              <a:t>（</a:t>
            </a:r>
            <a:r>
              <a:rPr lang="en-US" altLang="zh-CN" sz="2000" dirty="0">
                <a:solidFill>
                  <a:srgbClr val="333333"/>
                </a:solidFill>
                <a:latin typeface="方正书宋简体" panose="03000509000000000000" pitchFamily="65" charset="-122"/>
                <a:ea typeface="方正书宋简体" panose="03000509000000000000" pitchFamily="65" charset="-122"/>
              </a:rPr>
              <a:t>3</a:t>
            </a:r>
            <a:r>
              <a:rPr lang="zh-CN" altLang="en-US" sz="2000" dirty="0">
                <a:solidFill>
                  <a:srgbClr val="333333"/>
                </a:solidFill>
                <a:latin typeface="方正书宋简体" panose="03000509000000000000" pitchFamily="65" charset="-122"/>
                <a:ea typeface="方正书宋简体" panose="03000509000000000000" pitchFamily="65" charset="-122"/>
              </a:rPr>
              <a:t>）将新变量还原为原变量，由新变量的直线回归方程和置信区间得出原变量的曲线回归方程和置信区间。</a:t>
            </a:r>
          </a:p>
        </p:txBody>
      </p:sp>
    </p:spTree>
    <p:extLst>
      <p:ext uri="{BB962C8B-B14F-4D97-AF65-F5344CB8AC3E}">
        <p14:creationId xmlns:p14="http://schemas.microsoft.com/office/powerpoint/2010/main" val="402213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14.7 Python </a:t>
            </a:r>
            <a:r>
              <a:rPr lang="zh-CN" altLang="en-US" dirty="0"/>
              <a:t>工具包</a:t>
            </a:r>
          </a:p>
        </p:txBody>
      </p:sp>
      <p:sp>
        <p:nvSpPr>
          <p:cNvPr id="5" name="矩形 4"/>
          <p:cNvSpPr/>
          <p:nvPr/>
        </p:nvSpPr>
        <p:spPr>
          <a:xfrm>
            <a:off x="718782" y="1880787"/>
            <a:ext cx="10754436" cy="3096425"/>
          </a:xfrm>
          <a:prstGeom prst="rect">
            <a:avLst/>
          </a:prstGeom>
        </p:spPr>
        <p:txBody>
          <a:bodyPr wrap="square">
            <a:spAutoFit/>
          </a:bodyPr>
          <a:lstStyle/>
          <a:p>
            <a:pPr indent="576000">
              <a:lnSpc>
                <a:spcPct val="150000"/>
              </a:lnSpc>
            </a:pPr>
            <a:r>
              <a:rPr lang="en-US" altLang="zh-CN" sz="2200" dirty="0" err="1">
                <a:solidFill>
                  <a:srgbClr val="333333"/>
                </a:solidFill>
                <a:latin typeface="方正书宋简体" panose="03000509000000000000" pitchFamily="65" charset="-122"/>
                <a:ea typeface="方正书宋简体" panose="03000509000000000000" pitchFamily="65" charset="-122"/>
              </a:rPr>
              <a:t>sklearn</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库在之前的章节中作过简单介绍，在</a:t>
            </a:r>
            <a:r>
              <a:rPr lang="en-US" altLang="zh-CN" sz="2200" dirty="0" err="1">
                <a:solidFill>
                  <a:srgbClr val="333333"/>
                </a:solidFill>
                <a:latin typeface="方正书宋简体" panose="03000509000000000000" pitchFamily="65" charset="-122"/>
                <a:ea typeface="方正书宋简体" panose="03000509000000000000" pitchFamily="65" charset="-122"/>
              </a:rPr>
              <a:t>sklearn</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中也包含了用于回归分析的函数。</a:t>
            </a:r>
            <a:r>
              <a:rPr lang="en-US" altLang="zh-CN" sz="2200" dirty="0" err="1">
                <a:solidFill>
                  <a:srgbClr val="333333"/>
                </a:solidFill>
                <a:latin typeface="方正书宋简体" panose="03000509000000000000" pitchFamily="65" charset="-122"/>
                <a:ea typeface="方正书宋简体" panose="03000509000000000000" pitchFamily="65" charset="-122"/>
              </a:rPr>
              <a:t>statsmodels</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是</a:t>
            </a:r>
            <a:r>
              <a:rPr lang="en-US" altLang="zh-CN" sz="2200" dirty="0">
                <a:solidFill>
                  <a:srgbClr val="333333"/>
                </a:solidFill>
                <a:latin typeface="方正书宋简体" panose="03000509000000000000" pitchFamily="65" charset="-122"/>
                <a:ea typeface="方正书宋简体" panose="03000509000000000000" pitchFamily="65" charset="-122"/>
              </a:rPr>
              <a:t>Python </a:t>
            </a:r>
            <a:r>
              <a:rPr lang="zh-CN" altLang="en-US" sz="2200" dirty="0">
                <a:solidFill>
                  <a:srgbClr val="333333"/>
                </a:solidFill>
                <a:latin typeface="方正书宋简体" panose="03000509000000000000" pitchFamily="65" charset="-122"/>
                <a:ea typeface="方正书宋简体" panose="03000509000000000000" pitchFamily="65" charset="-122"/>
              </a:rPr>
              <a:t>中一个强大的统计分析包，用于拟合多种统计模型、执行统计测试以及数据探索和可视化，包含了线性模型、广义线性模型和广义的矩量法等“经典”频率学派统计方法的模型。</a:t>
            </a:r>
            <a:r>
              <a:rPr lang="en-US" altLang="zh-CN" sz="2200" dirty="0" err="1">
                <a:solidFill>
                  <a:srgbClr val="333333"/>
                </a:solidFill>
                <a:latin typeface="方正书宋简体" panose="03000509000000000000" pitchFamily="65" charset="-122"/>
                <a:ea typeface="方正书宋简体" panose="03000509000000000000" pitchFamily="65" charset="-122"/>
              </a:rPr>
              <a:t>statsmodels</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在计量的简便性上远远不及</a:t>
            </a:r>
            <a:r>
              <a:rPr lang="en-US" altLang="zh-CN" sz="2200" dirty="0" err="1">
                <a:solidFill>
                  <a:srgbClr val="333333"/>
                </a:solidFill>
                <a:latin typeface="方正书宋简体" panose="03000509000000000000" pitchFamily="65" charset="-122"/>
                <a:ea typeface="方正书宋简体" panose="03000509000000000000" pitchFamily="65" charset="-122"/>
              </a:rPr>
              <a:t>stata</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等软件，但它的优点在于可以与</a:t>
            </a:r>
            <a:r>
              <a:rPr lang="en-US" altLang="zh-CN" sz="2200" dirty="0">
                <a:solidFill>
                  <a:srgbClr val="333333"/>
                </a:solidFill>
                <a:latin typeface="方正书宋简体" panose="03000509000000000000" pitchFamily="65" charset="-122"/>
                <a:ea typeface="方正书宋简体" panose="03000509000000000000" pitchFamily="65" charset="-122"/>
              </a:rPr>
              <a:t>Python </a:t>
            </a:r>
            <a:r>
              <a:rPr lang="zh-CN" altLang="en-US" sz="2200" dirty="0">
                <a:solidFill>
                  <a:srgbClr val="333333"/>
                </a:solidFill>
                <a:latin typeface="方正书宋简体" panose="03000509000000000000" pitchFamily="65" charset="-122"/>
                <a:ea typeface="方正书宋简体" panose="03000509000000000000" pitchFamily="65" charset="-122"/>
              </a:rPr>
              <a:t>的其他任务（如</a:t>
            </a:r>
            <a:r>
              <a:rPr lang="en-US" altLang="zh-CN" sz="2200" dirty="0" err="1">
                <a:solidFill>
                  <a:srgbClr val="333333"/>
                </a:solidFill>
                <a:latin typeface="方正书宋简体" panose="03000509000000000000" pitchFamily="65" charset="-122"/>
                <a:ea typeface="方正书宋简体" panose="03000509000000000000" pitchFamily="65" charset="-122"/>
              </a:rPr>
              <a:t>NumPy</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pandas</a:t>
            </a:r>
            <a:r>
              <a:rPr lang="zh-CN" altLang="en-US" sz="2200" dirty="0">
                <a:solidFill>
                  <a:srgbClr val="333333"/>
                </a:solidFill>
                <a:latin typeface="方正书宋简体" panose="03000509000000000000" pitchFamily="65" charset="-122"/>
                <a:ea typeface="方正书宋简体" panose="03000509000000000000" pitchFamily="65" charset="-122"/>
              </a:rPr>
              <a:t>）有效结合，提高工作效率。本节介绍利用</a:t>
            </a:r>
            <a:r>
              <a:rPr lang="en-US" altLang="zh-CN" sz="2200" dirty="0" err="1">
                <a:solidFill>
                  <a:srgbClr val="333333"/>
                </a:solidFill>
                <a:latin typeface="方正书宋简体" panose="03000509000000000000" pitchFamily="65" charset="-122"/>
                <a:ea typeface="方正书宋简体" panose="03000509000000000000" pitchFamily="65" charset="-122"/>
              </a:rPr>
              <a:t>sklearn</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和</a:t>
            </a:r>
            <a:r>
              <a:rPr lang="en-US" altLang="zh-CN" sz="2200" dirty="0" err="1">
                <a:solidFill>
                  <a:srgbClr val="333333"/>
                </a:solidFill>
                <a:latin typeface="方正书宋简体" panose="03000509000000000000" pitchFamily="65" charset="-122"/>
                <a:ea typeface="方正书宋简体" panose="03000509000000000000" pitchFamily="65" charset="-122"/>
              </a:rPr>
              <a:t>statsmodels</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实现回归分析模型的建立。</a:t>
            </a:r>
          </a:p>
        </p:txBody>
      </p:sp>
    </p:spTree>
    <p:extLst>
      <p:ext uri="{BB962C8B-B14F-4D97-AF65-F5344CB8AC3E}">
        <p14:creationId xmlns:p14="http://schemas.microsoft.com/office/powerpoint/2010/main" val="1001864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14.7.1 </a:t>
            </a:r>
            <a:r>
              <a:rPr lang="zh-CN" altLang="en-US" dirty="0"/>
              <a:t>利用</a:t>
            </a:r>
            <a:r>
              <a:rPr lang="en-US" altLang="zh-CN" dirty="0" err="1"/>
              <a:t>sklearn</a:t>
            </a:r>
            <a:r>
              <a:rPr lang="en-US" altLang="zh-CN" dirty="0"/>
              <a:t> </a:t>
            </a:r>
            <a:r>
              <a:rPr lang="zh-CN" altLang="en-US" dirty="0"/>
              <a:t>实现回归分析</a:t>
            </a:r>
          </a:p>
        </p:txBody>
      </p:sp>
      <p:sp>
        <p:nvSpPr>
          <p:cNvPr id="5" name="矩形 4"/>
          <p:cNvSpPr/>
          <p:nvPr/>
        </p:nvSpPr>
        <p:spPr>
          <a:xfrm>
            <a:off x="846162" y="2047164"/>
            <a:ext cx="10988786" cy="3604256"/>
          </a:xfrm>
          <a:prstGeom prst="rect">
            <a:avLst/>
          </a:prstGeom>
        </p:spPr>
        <p:txBody>
          <a:bodyPr wrap="square">
            <a:spAutoFit/>
          </a:bodyPr>
          <a:lstStyle/>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1. </a:t>
            </a:r>
            <a:r>
              <a:rPr lang="zh-CN" altLang="en-US" sz="2200" dirty="0">
                <a:solidFill>
                  <a:srgbClr val="333333"/>
                </a:solidFill>
                <a:latin typeface="方正书宋简体" panose="03000509000000000000" pitchFamily="65" charset="-122"/>
                <a:ea typeface="方正书宋简体" panose="03000509000000000000" pitchFamily="65" charset="-122"/>
              </a:rPr>
              <a:t>利用</a:t>
            </a:r>
            <a:r>
              <a:rPr lang="en-US" altLang="zh-CN" sz="2200" dirty="0" err="1">
                <a:solidFill>
                  <a:srgbClr val="333333"/>
                </a:solidFill>
                <a:latin typeface="方正书宋简体" panose="03000509000000000000" pitchFamily="65" charset="-122"/>
                <a:ea typeface="方正书宋简体" panose="03000509000000000000" pitchFamily="65" charset="-122"/>
              </a:rPr>
              <a:t>sklearn</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建立回归模型的基本步骤</a:t>
            </a:r>
          </a:p>
          <a:p>
            <a:pPr lvl="1"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    第</a:t>
            </a:r>
            <a:r>
              <a:rPr lang="en-US" altLang="zh-CN" sz="2200" dirty="0">
                <a:solidFill>
                  <a:srgbClr val="333333"/>
                </a:solidFill>
                <a:latin typeface="方正书宋简体" panose="03000509000000000000" pitchFamily="65" charset="-122"/>
                <a:ea typeface="方正书宋简体" panose="03000509000000000000" pitchFamily="65" charset="-122"/>
              </a:rPr>
              <a:t>1 </a:t>
            </a:r>
            <a:r>
              <a:rPr lang="zh-CN" altLang="en-US" sz="2200" dirty="0">
                <a:solidFill>
                  <a:srgbClr val="333333"/>
                </a:solidFill>
                <a:latin typeface="方正书宋简体" panose="03000509000000000000" pitchFamily="65" charset="-122"/>
                <a:ea typeface="方正书宋简体" panose="03000509000000000000" pitchFamily="65" charset="-122"/>
              </a:rPr>
              <a:t>步：导入线性回归函数。</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lvl="1"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    第</a:t>
            </a:r>
            <a:r>
              <a:rPr lang="en-US" altLang="zh-CN" sz="22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步：创建模型。</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lvl="1"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    第</a:t>
            </a:r>
            <a:r>
              <a:rPr lang="en-US" altLang="zh-CN" sz="22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步：训练模型。</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lvl="1"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    第</a:t>
            </a:r>
            <a:r>
              <a:rPr lang="en-US" altLang="zh-CN" sz="2200" dirty="0">
                <a:solidFill>
                  <a:srgbClr val="333333"/>
                </a:solidFill>
                <a:latin typeface="方正书宋简体" panose="03000509000000000000" pitchFamily="65" charset="-122"/>
                <a:ea typeface="方正书宋简体" panose="03000509000000000000" pitchFamily="65" charset="-122"/>
              </a:rPr>
              <a:t>4 </a:t>
            </a:r>
            <a:r>
              <a:rPr lang="zh-CN" altLang="en-US" sz="2200" dirty="0">
                <a:solidFill>
                  <a:srgbClr val="333333"/>
                </a:solidFill>
                <a:latin typeface="方正书宋简体" panose="03000509000000000000" pitchFamily="65" charset="-122"/>
                <a:ea typeface="方正书宋简体" panose="03000509000000000000" pitchFamily="65" charset="-122"/>
              </a:rPr>
              <a:t>步：查看回归方程的参数。</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使用</a:t>
            </a:r>
            <a:r>
              <a:rPr lang="en-US" altLang="zh-CN" sz="2200" dirty="0" err="1">
                <a:solidFill>
                  <a:srgbClr val="333333"/>
                </a:solidFill>
                <a:latin typeface="方正书宋简体" panose="03000509000000000000" pitchFamily="65" charset="-122"/>
                <a:ea typeface="方正书宋简体" panose="03000509000000000000" pitchFamily="65" charset="-122"/>
              </a:rPr>
              <a:t>sklearn</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进行预测</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评价回归模型</a:t>
            </a:r>
          </a:p>
        </p:txBody>
      </p:sp>
    </p:spTree>
    <p:extLst>
      <p:ext uri="{BB962C8B-B14F-4D97-AF65-F5344CB8AC3E}">
        <p14:creationId xmlns:p14="http://schemas.microsoft.com/office/powerpoint/2010/main" val="16675463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91131" y="702080"/>
            <a:ext cx="11609737" cy="4179152"/>
          </a:xfrm>
          <a:prstGeom prst="rect">
            <a:avLst/>
          </a:prstGeom>
        </p:spPr>
      </p:pic>
    </p:spTree>
    <p:extLst>
      <p:ext uri="{BB962C8B-B14F-4D97-AF65-F5344CB8AC3E}">
        <p14:creationId xmlns:p14="http://schemas.microsoft.com/office/powerpoint/2010/main" val="1955917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14.7.2 </a:t>
            </a:r>
            <a:r>
              <a:rPr lang="zh-CN" altLang="en-US" dirty="0"/>
              <a:t>利用</a:t>
            </a:r>
            <a:r>
              <a:rPr lang="en-US" altLang="zh-CN" dirty="0" err="1"/>
              <a:t>statsmodels</a:t>
            </a:r>
            <a:r>
              <a:rPr lang="en-US" altLang="zh-CN" dirty="0"/>
              <a:t> </a:t>
            </a:r>
            <a:r>
              <a:rPr lang="zh-CN" altLang="en-US" dirty="0"/>
              <a:t>实现回归分析</a:t>
            </a:r>
          </a:p>
        </p:txBody>
      </p:sp>
      <p:sp>
        <p:nvSpPr>
          <p:cNvPr id="5" name="矩形 4"/>
          <p:cNvSpPr/>
          <p:nvPr/>
        </p:nvSpPr>
        <p:spPr>
          <a:xfrm>
            <a:off x="879978" y="1937534"/>
            <a:ext cx="9814560" cy="4112088"/>
          </a:xfrm>
          <a:prstGeom prst="rect">
            <a:avLst/>
          </a:prstGeom>
        </p:spPr>
        <p:txBody>
          <a:bodyPr wrap="square">
            <a:spAutoFit/>
          </a:bodyPr>
          <a:lstStyle/>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1. </a:t>
            </a:r>
            <a:r>
              <a:rPr lang="zh-CN" altLang="en-US" sz="2200" dirty="0">
                <a:solidFill>
                  <a:srgbClr val="333333"/>
                </a:solidFill>
                <a:latin typeface="方正书宋简体" panose="03000509000000000000" pitchFamily="65" charset="-122"/>
                <a:ea typeface="方正书宋简体" panose="03000509000000000000" pitchFamily="65" charset="-122"/>
              </a:rPr>
              <a:t>利用</a:t>
            </a:r>
            <a:r>
              <a:rPr lang="en-US" altLang="zh-CN" sz="2200" dirty="0" err="1">
                <a:solidFill>
                  <a:srgbClr val="333333"/>
                </a:solidFill>
                <a:latin typeface="方正书宋简体" panose="03000509000000000000" pitchFamily="65" charset="-122"/>
                <a:ea typeface="方正书宋简体" panose="03000509000000000000" pitchFamily="65" charset="-122"/>
              </a:rPr>
              <a:t>statsmodels</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建立线性回归模型的基本步骤</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    第</a:t>
            </a:r>
            <a:r>
              <a:rPr lang="en-US" altLang="zh-CN" sz="2200" dirty="0">
                <a:solidFill>
                  <a:srgbClr val="333333"/>
                </a:solidFill>
                <a:latin typeface="方正书宋简体" panose="03000509000000000000" pitchFamily="65" charset="-122"/>
                <a:ea typeface="方正书宋简体" panose="03000509000000000000" pitchFamily="65" charset="-122"/>
              </a:rPr>
              <a:t>1 </a:t>
            </a:r>
            <a:r>
              <a:rPr lang="zh-CN" altLang="en-US" sz="2200" dirty="0">
                <a:solidFill>
                  <a:srgbClr val="333333"/>
                </a:solidFill>
                <a:latin typeface="方正书宋简体" panose="03000509000000000000" pitchFamily="65" charset="-122"/>
                <a:ea typeface="方正书宋简体" panose="03000509000000000000" pitchFamily="65" charset="-122"/>
              </a:rPr>
              <a:t>步：导入线性回归函数。</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    第</a:t>
            </a:r>
            <a:r>
              <a:rPr lang="en-US" altLang="zh-CN" sz="22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步：创建模型。</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    第</a:t>
            </a:r>
            <a:r>
              <a:rPr lang="en-US" altLang="zh-CN" sz="22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步：训练模型。</a:t>
            </a:r>
          </a:p>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使用</a:t>
            </a:r>
            <a:r>
              <a:rPr lang="en-US" altLang="zh-CN" sz="2200" dirty="0" err="1">
                <a:solidFill>
                  <a:srgbClr val="333333"/>
                </a:solidFill>
                <a:latin typeface="方正书宋简体" panose="03000509000000000000" pitchFamily="65" charset="-122"/>
                <a:ea typeface="方正书宋简体" panose="03000509000000000000" pitchFamily="65" charset="-122"/>
              </a:rPr>
              <a:t>statsmodels</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进行预测</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    方法</a:t>
            </a:r>
            <a:r>
              <a:rPr lang="en-US" altLang="zh-CN" sz="2200" dirty="0">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：调用</a:t>
            </a:r>
            <a:r>
              <a:rPr lang="en-US" altLang="zh-CN" sz="2200" dirty="0">
                <a:solidFill>
                  <a:srgbClr val="333333"/>
                </a:solidFill>
                <a:latin typeface="方正书宋简体" panose="03000509000000000000" pitchFamily="65" charset="-122"/>
                <a:ea typeface="方正书宋简体" panose="03000509000000000000" pitchFamily="65" charset="-122"/>
              </a:rPr>
              <a:t>predict() </a:t>
            </a:r>
            <a:r>
              <a:rPr lang="zh-CN" altLang="en-US" sz="2200" dirty="0">
                <a:solidFill>
                  <a:srgbClr val="333333"/>
                </a:solidFill>
                <a:latin typeface="方正书宋简体" panose="03000509000000000000" pitchFamily="65" charset="-122"/>
                <a:ea typeface="方正书宋简体" panose="03000509000000000000" pitchFamily="65" charset="-122"/>
              </a:rPr>
              <a:t>函数。</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    方法</a:t>
            </a:r>
            <a:r>
              <a:rPr lang="en-US" altLang="zh-CN" sz="2200" dirty="0">
                <a:solidFill>
                  <a:srgbClr val="333333"/>
                </a:solidFill>
                <a:latin typeface="方正书宋简体" panose="03000509000000000000" pitchFamily="65" charset="-122"/>
                <a:ea typeface="方正书宋简体" panose="03000509000000000000" pitchFamily="65" charset="-122"/>
              </a:rPr>
              <a:t>2</a:t>
            </a:r>
            <a:r>
              <a:rPr lang="zh-CN" altLang="en-US" sz="2200" dirty="0">
                <a:solidFill>
                  <a:srgbClr val="333333"/>
                </a:solidFill>
                <a:latin typeface="方正书宋简体" panose="03000509000000000000" pitchFamily="65" charset="-122"/>
                <a:ea typeface="方正书宋简体" panose="03000509000000000000" pitchFamily="65" charset="-122"/>
              </a:rPr>
              <a:t>：调用</a:t>
            </a:r>
            <a:r>
              <a:rPr lang="en-US" altLang="zh-CN" sz="2200" dirty="0" err="1">
                <a:solidFill>
                  <a:srgbClr val="333333"/>
                </a:solidFill>
                <a:latin typeface="方正书宋简体" panose="03000509000000000000" pitchFamily="65" charset="-122"/>
                <a:ea typeface="方正书宋简体" panose="03000509000000000000" pitchFamily="65" charset="-122"/>
              </a:rPr>
              <a:t>fittedvalues</a:t>
            </a:r>
            <a:r>
              <a:rPr lang="zh-CN" altLang="en-US" sz="2200" dirty="0">
                <a:solidFill>
                  <a:srgbClr val="333333"/>
                </a:solidFill>
                <a:latin typeface="方正书宋简体" panose="03000509000000000000" pitchFamily="65" charset="-122"/>
                <a:ea typeface="方正书宋简体" panose="03000509000000000000" pitchFamily="65" charset="-122"/>
              </a:rPr>
              <a:t>。</a:t>
            </a:r>
          </a:p>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利用</a:t>
            </a:r>
            <a:r>
              <a:rPr lang="en-US" altLang="zh-CN" sz="2200" dirty="0">
                <a:solidFill>
                  <a:srgbClr val="333333"/>
                </a:solidFill>
                <a:latin typeface="方正书宋简体" panose="03000509000000000000" pitchFamily="65" charset="-122"/>
                <a:ea typeface="方正书宋简体" panose="03000509000000000000" pitchFamily="65" charset="-122"/>
              </a:rPr>
              <a:t>summary() </a:t>
            </a:r>
            <a:r>
              <a:rPr lang="zh-CN" altLang="en-US" sz="2200" dirty="0">
                <a:solidFill>
                  <a:srgbClr val="333333"/>
                </a:solidFill>
                <a:latin typeface="方正书宋简体" panose="03000509000000000000" pitchFamily="65" charset="-122"/>
                <a:ea typeface="方正书宋简体" panose="03000509000000000000" pitchFamily="65" charset="-122"/>
              </a:rPr>
              <a:t>函数查看模型评价结果</a:t>
            </a:r>
          </a:p>
        </p:txBody>
      </p:sp>
    </p:spTree>
    <p:extLst>
      <p:ext uri="{BB962C8B-B14F-4D97-AF65-F5344CB8AC3E}">
        <p14:creationId xmlns:p14="http://schemas.microsoft.com/office/powerpoint/2010/main" val="1181367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3257" y="263927"/>
            <a:ext cx="10925486" cy="2080762"/>
          </a:xfrm>
          <a:prstGeom prst="rect">
            <a:avLst/>
          </a:prstGeom>
        </p:spPr>
        <p:txBody>
          <a:bodyPr wrap="square">
            <a:spAutoFit/>
          </a:bodyPr>
          <a:lstStyle/>
          <a:p>
            <a:pPr>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en-US" altLang="zh-CN" sz="2200" b="1" dirty="0">
                <a:solidFill>
                  <a:srgbClr val="333333"/>
                </a:solidFill>
                <a:latin typeface="方正书宋简体" panose="03000509000000000000" pitchFamily="65" charset="-122"/>
                <a:ea typeface="方正书宋简体" panose="03000509000000000000" pitchFamily="65" charset="-122"/>
              </a:rPr>
              <a:t>【</a:t>
            </a:r>
            <a:r>
              <a:rPr lang="zh-CN" altLang="en-US" sz="2200" b="1" dirty="0">
                <a:solidFill>
                  <a:srgbClr val="333333"/>
                </a:solidFill>
                <a:latin typeface="方正书宋简体" panose="03000509000000000000" pitchFamily="65" charset="-122"/>
                <a:ea typeface="方正书宋简体" panose="03000509000000000000" pitchFamily="65" charset="-122"/>
              </a:rPr>
              <a:t>例</a:t>
            </a:r>
            <a:r>
              <a:rPr lang="en-US" altLang="zh-CN" sz="2200" b="1" dirty="0">
                <a:solidFill>
                  <a:srgbClr val="333333"/>
                </a:solidFill>
                <a:latin typeface="方正书宋简体" panose="03000509000000000000" pitchFamily="65" charset="-122"/>
                <a:ea typeface="方正书宋简体" panose="03000509000000000000" pitchFamily="65" charset="-122"/>
              </a:rPr>
              <a:t>14.10】 </a:t>
            </a:r>
            <a:r>
              <a:rPr lang="zh-CN" altLang="en-US" sz="2200" dirty="0">
                <a:solidFill>
                  <a:srgbClr val="333333"/>
                </a:solidFill>
                <a:latin typeface="方正书宋简体" panose="03000509000000000000" pitchFamily="65" charset="-122"/>
                <a:ea typeface="方正书宋简体" panose="03000509000000000000" pitchFamily="65" charset="-122"/>
              </a:rPr>
              <a:t>设产生</a:t>
            </a:r>
            <a:r>
              <a:rPr lang="en-US" altLang="zh-CN" sz="2200" dirty="0">
                <a:solidFill>
                  <a:srgbClr val="333333"/>
                </a:solidFill>
                <a:latin typeface="方正书宋简体" panose="03000509000000000000" pitchFamily="65" charset="-122"/>
                <a:ea typeface="方正书宋简体" panose="03000509000000000000" pitchFamily="65" charset="-122"/>
              </a:rPr>
              <a:t>20 </a:t>
            </a:r>
            <a:r>
              <a:rPr lang="zh-CN" altLang="en-US" sz="2200" dirty="0">
                <a:solidFill>
                  <a:srgbClr val="333333"/>
                </a:solidFill>
                <a:latin typeface="方正书宋简体" panose="03000509000000000000" pitchFamily="65" charset="-122"/>
                <a:ea typeface="方正书宋简体" panose="03000509000000000000" pitchFamily="65" charset="-122"/>
              </a:rPr>
              <a:t>个在</a:t>
            </a:r>
            <a:r>
              <a:rPr lang="en-US" altLang="zh-CN" sz="2200" dirty="0">
                <a:solidFill>
                  <a:srgbClr val="333333"/>
                </a:solidFill>
                <a:latin typeface="方正书宋简体" panose="03000509000000000000" pitchFamily="65" charset="-122"/>
                <a:ea typeface="方正书宋简体" panose="03000509000000000000" pitchFamily="65" charset="-122"/>
              </a:rPr>
              <a:t>0 ~ 30 </a:t>
            </a:r>
            <a:r>
              <a:rPr lang="zh-CN" altLang="en-US" sz="2200" dirty="0">
                <a:solidFill>
                  <a:srgbClr val="333333"/>
                </a:solidFill>
                <a:latin typeface="方正书宋简体" panose="03000509000000000000" pitchFamily="65" charset="-122"/>
                <a:ea typeface="方正书宋简体" panose="03000509000000000000" pitchFamily="65" charset="-122"/>
              </a:rPr>
              <a:t>的等差数列数作为自变量</a:t>
            </a:r>
            <a:r>
              <a:rPr lang="en-US" altLang="zh-CN" sz="2200" dirty="0">
                <a:solidFill>
                  <a:srgbClr val="333333"/>
                </a:solidFill>
                <a:latin typeface="方正书宋简体" panose="03000509000000000000" pitchFamily="65" charset="-122"/>
                <a:ea typeface="方正书宋简体" panose="03000509000000000000" pitchFamily="65" charset="-122"/>
              </a:rPr>
              <a:t>x</a:t>
            </a:r>
            <a:r>
              <a:rPr lang="zh-CN" altLang="en-US" sz="2200" dirty="0">
                <a:solidFill>
                  <a:srgbClr val="333333"/>
                </a:solidFill>
                <a:latin typeface="方正书宋简体" panose="03000509000000000000" pitchFamily="65" charset="-122"/>
                <a:ea typeface="方正书宋简体" panose="03000509000000000000" pitchFamily="65" charset="-122"/>
              </a:rPr>
              <a:t>，因变量为</a:t>
            </a:r>
            <a:r>
              <a:rPr lang="en-US" altLang="zh-CN" sz="2200" dirty="0">
                <a:solidFill>
                  <a:srgbClr val="333333"/>
                </a:solidFill>
                <a:latin typeface="方正书宋简体" panose="03000509000000000000" pitchFamily="65" charset="-122"/>
                <a:ea typeface="方正书宋简体" panose="03000509000000000000" pitchFamily="65" charset="-122"/>
              </a:rPr>
              <a:t>y=2+5x+</a:t>
            </a:r>
            <a:r>
              <a:rPr lang="en-US" altLang="zh-CN" sz="2200" i="1" dirty="0">
                <a:solidFill>
                  <a:srgbClr val="333333"/>
                </a:solidFill>
                <a:latin typeface="方正书宋简体" panose="03000509000000000000" pitchFamily="65" charset="-122"/>
                <a:ea typeface="方正书宋简体" panose="03000509000000000000" pitchFamily="65" charset="-122"/>
              </a:rPr>
              <a:t>e</a:t>
            </a:r>
            <a:r>
              <a:rPr lang="zh-CN" altLang="en-US" sz="2200" dirty="0">
                <a:solidFill>
                  <a:srgbClr val="333333"/>
                </a:solidFill>
                <a:latin typeface="方正书宋简体" panose="03000509000000000000" pitchFamily="65" charset="-122"/>
                <a:ea typeface="方正书宋简体" panose="03000509000000000000" pitchFamily="65" charset="-122"/>
              </a:rPr>
              <a:t>，其中</a:t>
            </a:r>
            <a:r>
              <a:rPr lang="en-US" altLang="zh-CN" sz="2200" dirty="0">
                <a:solidFill>
                  <a:srgbClr val="333333"/>
                </a:solidFill>
                <a:latin typeface="方正书宋简体" panose="03000509000000000000" pitchFamily="65" charset="-122"/>
                <a:ea typeface="方正书宋简体" panose="03000509000000000000" pitchFamily="65" charset="-122"/>
              </a:rPr>
              <a:t>e </a:t>
            </a:r>
            <a:r>
              <a:rPr lang="zh-CN" altLang="en-US" sz="2200" dirty="0">
                <a:solidFill>
                  <a:srgbClr val="333333"/>
                </a:solidFill>
                <a:latin typeface="方正书宋简体" panose="03000509000000000000" pitchFamily="65" charset="-122"/>
                <a:ea typeface="方正书宋简体" panose="03000509000000000000" pitchFamily="65" charset="-122"/>
              </a:rPr>
              <a:t>为误差项，</a:t>
            </a:r>
            <a:r>
              <a:rPr lang="en-US" altLang="zh-CN" sz="2200" i="1" dirty="0">
                <a:solidFill>
                  <a:srgbClr val="333333"/>
                </a:solidFill>
                <a:latin typeface="方正书宋简体" panose="03000509000000000000" pitchFamily="65" charset="-122"/>
                <a:ea typeface="方正书宋简体" panose="03000509000000000000" pitchFamily="65" charset="-122"/>
              </a:rPr>
              <a:t>e</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符合均值为</a:t>
            </a:r>
            <a:r>
              <a:rPr lang="en-US" altLang="zh-CN" sz="2200" dirty="0">
                <a:solidFill>
                  <a:srgbClr val="333333"/>
                </a:solidFill>
                <a:latin typeface="方正书宋简体" panose="03000509000000000000" pitchFamily="65" charset="-122"/>
                <a:ea typeface="方正书宋简体" panose="03000509000000000000" pitchFamily="65" charset="-122"/>
              </a:rPr>
              <a:t>0</a:t>
            </a:r>
            <a:r>
              <a:rPr lang="zh-CN" altLang="en-US" sz="2200" dirty="0">
                <a:solidFill>
                  <a:srgbClr val="333333"/>
                </a:solidFill>
                <a:latin typeface="方正书宋简体" panose="03000509000000000000" pitchFamily="65" charset="-122"/>
                <a:ea typeface="方正书宋简体" panose="03000509000000000000" pitchFamily="65" charset="-122"/>
              </a:rPr>
              <a:t>，标准差为</a:t>
            </a:r>
            <a:r>
              <a:rPr lang="en-US" altLang="zh-CN" sz="2200" dirty="0">
                <a:solidFill>
                  <a:srgbClr val="333333"/>
                </a:solidFill>
                <a:latin typeface="方正书宋简体" panose="03000509000000000000" pitchFamily="65" charset="-122"/>
                <a:ea typeface="方正书宋简体" panose="03000509000000000000" pitchFamily="65" charset="-122"/>
              </a:rPr>
              <a:t>1 </a:t>
            </a:r>
            <a:r>
              <a:rPr lang="zh-CN" altLang="en-US" sz="2200" dirty="0">
                <a:solidFill>
                  <a:srgbClr val="333333"/>
                </a:solidFill>
                <a:latin typeface="方正书宋简体" panose="03000509000000000000" pitchFamily="65" charset="-122"/>
                <a:ea typeface="方正书宋简体" panose="03000509000000000000" pitchFamily="65" charset="-122"/>
              </a:rPr>
              <a:t>的标准正态分布。</a:t>
            </a:r>
          </a:p>
          <a:p>
            <a:pPr>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       要求：通过</a:t>
            </a:r>
            <a:r>
              <a:rPr lang="en-US" altLang="zh-CN" sz="2200" dirty="0" err="1">
                <a:solidFill>
                  <a:srgbClr val="333333"/>
                </a:solidFill>
                <a:latin typeface="方正书宋简体" panose="03000509000000000000" pitchFamily="65" charset="-122"/>
                <a:ea typeface="方正书宋简体" panose="03000509000000000000" pitchFamily="65" charset="-122"/>
              </a:rPr>
              <a:t>statsmodels</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实现线性模型的建立，确立线性回归模型    </a:t>
            </a:r>
            <a:r>
              <a:rPr lang="en-US" altLang="zh-CN" sz="2200" i="1" dirty="0">
                <a:solidFill>
                  <a:srgbClr val="333333"/>
                </a:solidFill>
                <a:latin typeface="方正书宋简体" panose="03000509000000000000" pitchFamily="65" charset="-122"/>
                <a:ea typeface="方正书宋简体" panose="03000509000000000000" pitchFamily="65" charset="-122"/>
              </a:rPr>
              <a:t>y</a:t>
            </a:r>
            <a:r>
              <a:rPr lang="en-US" altLang="zh-CN" sz="2200" dirty="0">
                <a:solidFill>
                  <a:srgbClr val="333333"/>
                </a:solidFill>
                <a:latin typeface="方正书宋简体" panose="03000509000000000000" pitchFamily="65" charset="-122"/>
                <a:ea typeface="方正书宋简体" panose="03000509000000000000" pitchFamily="65" charset="-122"/>
              </a:rPr>
              <a:t> = </a:t>
            </a:r>
            <a:r>
              <a:rPr lang="en-US" altLang="zh-CN" sz="2200" i="1" dirty="0">
                <a:solidFill>
                  <a:srgbClr val="333333"/>
                </a:solidFill>
                <a:latin typeface="方正书宋简体" panose="03000509000000000000" pitchFamily="65" charset="-122"/>
                <a:ea typeface="方正书宋简体" panose="03000509000000000000" pitchFamily="65" charset="-122"/>
              </a:rPr>
              <a:t>β</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0</a:t>
            </a:r>
            <a:r>
              <a:rPr lang="en-US" altLang="zh-CN"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β</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中的参数，并输出回归拟合的摘要。    </a:t>
            </a:r>
          </a:p>
        </p:txBody>
      </p:sp>
    </p:spTree>
    <p:extLst>
      <p:ext uri="{BB962C8B-B14F-4D97-AF65-F5344CB8AC3E}">
        <p14:creationId xmlns:p14="http://schemas.microsoft.com/office/powerpoint/2010/main" val="20491072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5786" y="427700"/>
            <a:ext cx="11586948" cy="2080762"/>
          </a:xfrm>
          <a:prstGeom prst="rect">
            <a:avLst/>
          </a:prstGeom>
        </p:spPr>
        <p:txBody>
          <a:bodyPr wrap="square">
            <a:spAutoFit/>
          </a:bodyPr>
          <a:lstStyle/>
          <a:p>
            <a:pPr>
              <a:lnSpc>
                <a:spcPct val="150000"/>
              </a:lnSpc>
            </a:pPr>
            <a:r>
              <a:rPr lang="en-US" altLang="zh-CN" sz="2200" b="1" dirty="0">
                <a:solidFill>
                  <a:srgbClr val="333333"/>
                </a:solidFill>
                <a:latin typeface="方正书宋简体" panose="03000509000000000000" pitchFamily="65" charset="-122"/>
                <a:ea typeface="方正书宋简体" panose="03000509000000000000" pitchFamily="65" charset="-122"/>
              </a:rPr>
              <a:t>【</a:t>
            </a:r>
            <a:r>
              <a:rPr lang="zh-CN" altLang="en-US" sz="2200" b="1" dirty="0">
                <a:solidFill>
                  <a:srgbClr val="333333"/>
                </a:solidFill>
                <a:latin typeface="方正书宋简体" panose="03000509000000000000" pitchFamily="65" charset="-122"/>
                <a:ea typeface="方正书宋简体" panose="03000509000000000000" pitchFamily="65" charset="-122"/>
              </a:rPr>
              <a:t>例</a:t>
            </a:r>
            <a:r>
              <a:rPr lang="en-US" altLang="zh-CN" sz="2200" b="1" dirty="0">
                <a:solidFill>
                  <a:srgbClr val="333333"/>
                </a:solidFill>
                <a:latin typeface="方正书宋简体" panose="03000509000000000000" pitchFamily="65" charset="-122"/>
                <a:ea typeface="方正书宋简体" panose="03000509000000000000" pitchFamily="65" charset="-122"/>
              </a:rPr>
              <a:t>14.11】</a:t>
            </a:r>
            <a:r>
              <a:rPr lang="zh-CN" altLang="en-US" sz="2200" dirty="0">
                <a:solidFill>
                  <a:srgbClr val="333333"/>
                </a:solidFill>
                <a:latin typeface="方正书宋简体" panose="03000509000000000000" pitchFamily="65" charset="-122"/>
                <a:ea typeface="方正书宋简体" panose="03000509000000000000" pitchFamily="65" charset="-122"/>
              </a:rPr>
              <a:t>用</a:t>
            </a:r>
            <a:r>
              <a:rPr lang="en-US" altLang="zh-CN" sz="2200" dirty="0" err="1">
                <a:solidFill>
                  <a:srgbClr val="333333"/>
                </a:solidFill>
                <a:latin typeface="方正书宋简体" panose="03000509000000000000" pitchFamily="65" charset="-122"/>
                <a:ea typeface="方正书宋简体" panose="03000509000000000000" pitchFamily="65" charset="-122"/>
              </a:rPr>
              <a:t>statsmodels</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实现高阶回归分析。设产生</a:t>
            </a:r>
            <a:r>
              <a:rPr lang="en-US" altLang="zh-CN" sz="2200" dirty="0">
                <a:solidFill>
                  <a:srgbClr val="333333"/>
                </a:solidFill>
                <a:latin typeface="方正书宋简体" panose="03000509000000000000" pitchFamily="65" charset="-122"/>
                <a:ea typeface="方正书宋简体" panose="03000509000000000000" pitchFamily="65" charset="-122"/>
              </a:rPr>
              <a:t>50 </a:t>
            </a:r>
            <a:r>
              <a:rPr lang="zh-CN" altLang="en-US" sz="2200" dirty="0">
                <a:solidFill>
                  <a:srgbClr val="333333"/>
                </a:solidFill>
                <a:latin typeface="方正书宋简体" panose="03000509000000000000" pitchFamily="65" charset="-122"/>
                <a:ea typeface="方正书宋简体" panose="03000509000000000000" pitchFamily="65" charset="-122"/>
              </a:rPr>
              <a:t>个 －</a:t>
            </a:r>
            <a:r>
              <a:rPr lang="en-US" altLang="zh-CN" sz="2200" dirty="0">
                <a:solidFill>
                  <a:srgbClr val="333333"/>
                </a:solidFill>
                <a:latin typeface="方正书宋简体" panose="03000509000000000000" pitchFamily="65" charset="-122"/>
                <a:ea typeface="方正书宋简体" panose="03000509000000000000" pitchFamily="65" charset="-122"/>
              </a:rPr>
              <a:t>10~10 </a:t>
            </a:r>
            <a:r>
              <a:rPr lang="zh-CN" altLang="en-US" sz="2200" dirty="0">
                <a:solidFill>
                  <a:srgbClr val="333333"/>
                </a:solidFill>
                <a:latin typeface="方正书宋简体" panose="03000509000000000000" pitchFamily="65" charset="-122"/>
                <a:ea typeface="方正书宋简体" panose="03000509000000000000" pitchFamily="65" charset="-122"/>
              </a:rPr>
              <a:t>的等差数列数作为自变量</a:t>
            </a:r>
            <a:r>
              <a:rPr lang="en-US" altLang="zh-CN" sz="2200" dirty="0">
                <a:solidFill>
                  <a:srgbClr val="333333"/>
                </a:solidFill>
                <a:latin typeface="方正书宋简体" panose="03000509000000000000" pitchFamily="65" charset="-122"/>
                <a:ea typeface="方正书宋简体" panose="03000509000000000000" pitchFamily="65" charset="-122"/>
              </a:rPr>
              <a:t>x</a:t>
            </a:r>
            <a:r>
              <a:rPr lang="zh-CN" altLang="en-US" sz="2200" dirty="0">
                <a:solidFill>
                  <a:srgbClr val="333333"/>
                </a:solidFill>
                <a:latin typeface="方正书宋简体" panose="03000509000000000000" pitchFamily="65" charset="-122"/>
                <a:ea typeface="方正书宋简体" panose="03000509000000000000" pitchFamily="65" charset="-122"/>
              </a:rPr>
              <a:t>，因变量为 </a:t>
            </a:r>
            <a:r>
              <a:rPr lang="en-US" altLang="zh-CN" sz="2200" i="1" dirty="0">
                <a:solidFill>
                  <a:srgbClr val="333333"/>
                </a:solidFill>
                <a:latin typeface="方正书宋简体" panose="03000509000000000000" pitchFamily="65" charset="-122"/>
                <a:ea typeface="方正书宋简体" panose="03000509000000000000" pitchFamily="65" charset="-122"/>
              </a:rPr>
              <a:t>y</a:t>
            </a:r>
            <a:r>
              <a:rPr lang="en-US" altLang="zh-CN" sz="2200" dirty="0">
                <a:solidFill>
                  <a:srgbClr val="333333"/>
                </a:solidFill>
                <a:latin typeface="方正书宋简体" panose="03000509000000000000" pitchFamily="65" charset="-122"/>
                <a:ea typeface="方正书宋简体" panose="03000509000000000000" pitchFamily="65" charset="-122"/>
              </a:rPr>
              <a:t>=3+6</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dirty="0">
                <a:solidFill>
                  <a:srgbClr val="333333"/>
                </a:solidFill>
                <a:latin typeface="方正书宋简体" panose="03000509000000000000" pitchFamily="65" charset="-122"/>
                <a:ea typeface="方正书宋简体" panose="03000509000000000000" pitchFamily="65" charset="-122"/>
              </a:rPr>
              <a:t>+2</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30000" dirty="0">
                <a:solidFill>
                  <a:srgbClr val="333333"/>
                </a:solidFill>
                <a:latin typeface="方正书宋简体" panose="03000509000000000000" pitchFamily="65" charset="-122"/>
                <a:ea typeface="方正书宋简体" panose="03000509000000000000" pitchFamily="65" charset="-122"/>
              </a:rPr>
              <a:t>3</a:t>
            </a:r>
            <a:r>
              <a:rPr lang="en-US" altLang="zh-CN"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e</a:t>
            </a:r>
            <a:r>
              <a:rPr lang="zh-CN" altLang="en-US" sz="2200" dirty="0">
                <a:solidFill>
                  <a:srgbClr val="333333"/>
                </a:solidFill>
                <a:latin typeface="方正书宋简体" panose="03000509000000000000" pitchFamily="65" charset="-122"/>
                <a:ea typeface="方正书宋简体" panose="03000509000000000000" pitchFamily="65" charset="-122"/>
              </a:rPr>
              <a:t>，其中</a:t>
            </a:r>
            <a:r>
              <a:rPr lang="en-US" altLang="zh-CN" sz="2200" i="1" dirty="0">
                <a:solidFill>
                  <a:srgbClr val="333333"/>
                </a:solidFill>
                <a:latin typeface="方正书宋简体" panose="03000509000000000000" pitchFamily="65" charset="-122"/>
                <a:ea typeface="方正书宋简体" panose="03000509000000000000" pitchFamily="65" charset="-122"/>
              </a:rPr>
              <a:t>e</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为误差项，</a:t>
            </a:r>
            <a:r>
              <a:rPr lang="en-US" altLang="zh-CN" sz="2200" i="1" dirty="0">
                <a:solidFill>
                  <a:srgbClr val="333333"/>
                </a:solidFill>
                <a:latin typeface="方正书宋简体" panose="03000509000000000000" pitchFamily="65" charset="-122"/>
                <a:ea typeface="方正书宋简体" panose="03000509000000000000" pitchFamily="65" charset="-122"/>
              </a:rPr>
              <a:t>e</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符合均值为</a:t>
            </a:r>
            <a:r>
              <a:rPr lang="en-US" altLang="zh-CN" sz="2200" dirty="0">
                <a:solidFill>
                  <a:srgbClr val="333333"/>
                </a:solidFill>
                <a:latin typeface="方正书宋简体" panose="03000509000000000000" pitchFamily="65" charset="-122"/>
                <a:ea typeface="方正书宋简体" panose="03000509000000000000" pitchFamily="65" charset="-122"/>
              </a:rPr>
              <a:t>0</a:t>
            </a:r>
            <a:r>
              <a:rPr lang="zh-CN" altLang="en-US" sz="2200" dirty="0">
                <a:solidFill>
                  <a:srgbClr val="333333"/>
                </a:solidFill>
                <a:latin typeface="方正书宋简体" panose="03000509000000000000" pitchFamily="65" charset="-122"/>
                <a:ea typeface="方正书宋简体" panose="03000509000000000000" pitchFamily="65" charset="-122"/>
              </a:rPr>
              <a:t>，标准差为</a:t>
            </a:r>
            <a:r>
              <a:rPr lang="en-US" altLang="zh-CN" sz="2200" dirty="0">
                <a:solidFill>
                  <a:srgbClr val="333333"/>
                </a:solidFill>
                <a:latin typeface="方正书宋简体" panose="03000509000000000000" pitchFamily="65" charset="-122"/>
                <a:ea typeface="方正书宋简体" panose="03000509000000000000" pitchFamily="65" charset="-122"/>
              </a:rPr>
              <a:t>1 </a:t>
            </a:r>
            <a:r>
              <a:rPr lang="zh-CN" altLang="en-US" sz="2200" dirty="0">
                <a:solidFill>
                  <a:srgbClr val="333333"/>
                </a:solidFill>
                <a:latin typeface="方正书宋简体" panose="03000509000000000000" pitchFamily="65" charset="-122"/>
                <a:ea typeface="方正书宋简体" panose="03000509000000000000" pitchFamily="65" charset="-122"/>
              </a:rPr>
              <a:t>的标准正态分布。</a:t>
            </a:r>
          </a:p>
          <a:p>
            <a:pPr>
              <a:lnSpc>
                <a:spcPct val="150000"/>
              </a:lnSpc>
            </a:pPr>
            <a:r>
              <a:rPr lang="zh-CN" altLang="en-US" sz="2200" b="1" dirty="0">
                <a:solidFill>
                  <a:srgbClr val="333333"/>
                </a:solidFill>
                <a:latin typeface="方正书宋简体" panose="03000509000000000000" pitchFamily="65" charset="-122"/>
                <a:ea typeface="方正书宋简体" panose="03000509000000000000" pitchFamily="65" charset="-122"/>
              </a:rPr>
              <a:t>要求：</a:t>
            </a:r>
            <a:r>
              <a:rPr lang="zh-CN" altLang="en-US" sz="2200" dirty="0">
                <a:solidFill>
                  <a:srgbClr val="333333"/>
                </a:solidFill>
                <a:latin typeface="方正书宋简体" panose="03000509000000000000" pitchFamily="65" charset="-122"/>
                <a:ea typeface="方正书宋简体" panose="03000509000000000000" pitchFamily="65" charset="-122"/>
              </a:rPr>
              <a:t>通过</a:t>
            </a:r>
            <a:r>
              <a:rPr lang="en-US" altLang="zh-CN" sz="2200" dirty="0" err="1">
                <a:solidFill>
                  <a:srgbClr val="333333"/>
                </a:solidFill>
                <a:latin typeface="方正书宋简体" panose="03000509000000000000" pitchFamily="65" charset="-122"/>
                <a:ea typeface="方正书宋简体" panose="03000509000000000000" pitchFamily="65" charset="-122"/>
              </a:rPr>
              <a:t>statsmodels</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实现回归模型的建立，确立回归模型</a:t>
            </a:r>
            <a:r>
              <a:rPr lang="en-US" altLang="zh-CN" sz="2200" i="1" dirty="0">
                <a:solidFill>
                  <a:srgbClr val="333333"/>
                </a:solidFill>
                <a:latin typeface="方正书宋简体" panose="03000509000000000000" pitchFamily="65" charset="-122"/>
                <a:ea typeface="方正书宋简体" panose="03000509000000000000" pitchFamily="65" charset="-122"/>
              </a:rPr>
              <a:t>y</a:t>
            </a:r>
            <a:r>
              <a:rPr lang="en-US" altLang="zh-CN"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β</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0</a:t>
            </a:r>
            <a:r>
              <a:rPr lang="en-US" altLang="zh-CN"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β</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a:t>
            </a:r>
            <a:r>
              <a:rPr lang="en-US" altLang="zh-CN"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β</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2</a:t>
            </a:r>
            <a:r>
              <a:rPr lang="en-US" altLang="zh-CN" sz="2200" i="1" dirty="0">
                <a:solidFill>
                  <a:srgbClr val="333333"/>
                </a:solidFill>
                <a:latin typeface="方正书宋简体" panose="03000509000000000000" pitchFamily="65" charset="-122"/>
                <a:ea typeface="方正书宋简体" panose="03000509000000000000" pitchFamily="65" charset="-122"/>
              </a:rPr>
              <a:t>x</a:t>
            </a:r>
            <a:r>
              <a:rPr lang="en-US" altLang="zh-CN" sz="2200" baseline="30000" dirty="0">
                <a:solidFill>
                  <a:srgbClr val="333333"/>
                </a:solidFill>
                <a:latin typeface="方正书宋简体" panose="03000509000000000000" pitchFamily="65" charset="-122"/>
                <a:ea typeface="方正书宋简体" panose="03000509000000000000" pitchFamily="65" charset="-122"/>
              </a:rPr>
              <a:t>3</a:t>
            </a:r>
            <a:r>
              <a:rPr lang="zh-CN" altLang="en-US" sz="2200" dirty="0">
                <a:solidFill>
                  <a:srgbClr val="333333"/>
                </a:solidFill>
                <a:latin typeface="方正书宋简体" panose="03000509000000000000" pitchFamily="65" charset="-122"/>
                <a:ea typeface="方正书宋简体" panose="03000509000000000000" pitchFamily="65" charset="-122"/>
              </a:rPr>
              <a:t>中的参数，并输出回归拟合的摘要。</a:t>
            </a:r>
          </a:p>
        </p:txBody>
      </p:sp>
    </p:spTree>
    <p:extLst>
      <p:ext uri="{BB962C8B-B14F-4D97-AF65-F5344CB8AC3E}">
        <p14:creationId xmlns:p14="http://schemas.microsoft.com/office/powerpoint/2010/main" val="3098065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14.1.1 </a:t>
            </a:r>
            <a:r>
              <a:rPr lang="zh-CN" altLang="en-US" dirty="0"/>
              <a:t>回归分析</a:t>
            </a:r>
          </a:p>
        </p:txBody>
      </p:sp>
      <p:sp>
        <p:nvSpPr>
          <p:cNvPr id="4" name="文本框 3">
            <a:extLst>
              <a:ext uri="{FF2B5EF4-FFF2-40B4-BE49-F238E27FC236}">
                <a16:creationId xmlns:a16="http://schemas.microsoft.com/office/drawing/2014/main" id="{9B615AB2-44A6-4725-A5AF-61D53BCE65A0}"/>
              </a:ext>
            </a:extLst>
          </p:cNvPr>
          <p:cNvSpPr txBox="1"/>
          <p:nvPr/>
        </p:nvSpPr>
        <p:spPr>
          <a:xfrm>
            <a:off x="823494" y="1951677"/>
            <a:ext cx="9017253" cy="2586285"/>
          </a:xfrm>
          <a:prstGeom prst="rect">
            <a:avLst/>
          </a:prstGeom>
          <a:noFill/>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实现回归分析的一般步骤如下。</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1</a:t>
            </a:r>
            <a:r>
              <a:rPr lang="zh-CN" altLang="en-US" sz="2200" dirty="0">
                <a:latin typeface="方正书宋简体" panose="03000509000000000000" pitchFamily="65" charset="-122"/>
                <a:ea typeface="方正书宋简体" panose="03000509000000000000" pitchFamily="65" charset="-122"/>
              </a:rPr>
              <a:t>）确定回归方程中的自变量和因变量。</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2</a:t>
            </a:r>
            <a:r>
              <a:rPr lang="zh-CN" altLang="en-US" sz="2200" dirty="0">
                <a:latin typeface="方正书宋简体" panose="03000509000000000000" pitchFamily="65" charset="-122"/>
                <a:ea typeface="方正书宋简体" panose="03000509000000000000" pitchFamily="65" charset="-122"/>
              </a:rPr>
              <a:t>）确定回归模型，建立回归方程。</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3</a:t>
            </a:r>
            <a:r>
              <a:rPr lang="zh-CN" altLang="en-US" sz="2200" dirty="0">
                <a:latin typeface="方正书宋简体" panose="03000509000000000000" pitchFamily="65" charset="-122"/>
                <a:ea typeface="方正书宋简体" panose="03000509000000000000" pitchFamily="65" charset="-122"/>
              </a:rPr>
              <a:t>）对回归方程进行各种检验。</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4</a:t>
            </a:r>
            <a:r>
              <a:rPr lang="zh-CN" altLang="en-US" sz="2200" dirty="0">
                <a:latin typeface="方正书宋简体" panose="03000509000000000000" pitchFamily="65" charset="-122"/>
                <a:ea typeface="方正书宋简体" panose="03000509000000000000" pitchFamily="65" charset="-122"/>
              </a:rPr>
              <a:t>）利用回归方程进行预测。</a:t>
            </a:r>
            <a:r>
              <a:rPr lang="en-US" altLang="zh-CN" sz="2200" dirty="0">
                <a:latin typeface="方正书宋简体" panose="03000509000000000000" pitchFamily="65" charset="-122"/>
                <a:ea typeface="方正书宋简体" panose="03000509000000000000" pitchFamily="65" charset="-122"/>
              </a:rPr>
              <a:t>.</a:t>
            </a:r>
            <a:endParaRPr lang="zh-CN" altLang="en-US" sz="2200" b="0" i="0" u="none" strike="noStrike" baseline="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2205241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normAutofit fontScale="90000"/>
          </a:bodyPr>
          <a:lstStyle/>
          <a:p>
            <a:r>
              <a:rPr lang="en-US" altLang="zh-CN" dirty="0"/>
              <a:t>14.8 </a:t>
            </a:r>
            <a:r>
              <a:rPr lang="zh-CN" altLang="en-US" dirty="0"/>
              <a:t>综合实例</a:t>
            </a:r>
            <a:r>
              <a:rPr lang="en-US" altLang="zh-CN" dirty="0"/>
              <a:t>——</a:t>
            </a:r>
            <a:r>
              <a:rPr lang="zh-CN" altLang="en-US" dirty="0"/>
              <a:t>个人医疗保费预测任务</a:t>
            </a:r>
          </a:p>
        </p:txBody>
      </p:sp>
      <p:sp>
        <p:nvSpPr>
          <p:cNvPr id="5" name="矩形 4"/>
          <p:cNvSpPr/>
          <p:nvPr/>
        </p:nvSpPr>
        <p:spPr>
          <a:xfrm>
            <a:off x="614149" y="1746913"/>
            <a:ext cx="10849970" cy="4619919"/>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本节介绍一个对实际数据集（医疗费用）建立多元线性回归预测模型的综合实例。本节开发环境采用</a:t>
            </a:r>
            <a:r>
              <a:rPr lang="en-US" altLang="zh-CN" sz="2200" dirty="0" err="1">
                <a:solidFill>
                  <a:srgbClr val="333333"/>
                </a:solidFill>
                <a:latin typeface="方正书宋简体" panose="03000509000000000000" pitchFamily="65" charset="-122"/>
                <a:ea typeface="方正书宋简体" panose="03000509000000000000" pitchFamily="65" charset="-122"/>
              </a:rPr>
              <a:t>Jupyter</a:t>
            </a:r>
            <a:r>
              <a:rPr lang="zh-CN" altLang="en-US" sz="2200" dirty="0">
                <a:solidFill>
                  <a:srgbClr val="333333"/>
                </a:solidFill>
                <a:latin typeface="方正书宋简体" panose="03000509000000000000" pitchFamily="65" charset="-122"/>
                <a:ea typeface="方正书宋简体" panose="03000509000000000000" pitchFamily="65" charset="-122"/>
              </a:rPr>
              <a:t>。</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使用回归分析解决问题的步骤如下。</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）收集</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观察数据。</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2</a:t>
            </a:r>
            <a:r>
              <a:rPr lang="zh-CN" altLang="en-US" sz="2200" dirty="0">
                <a:solidFill>
                  <a:srgbClr val="333333"/>
                </a:solidFill>
                <a:latin typeface="方正书宋简体" panose="03000509000000000000" pitchFamily="65" charset="-122"/>
                <a:ea typeface="方正书宋简体" panose="03000509000000000000" pitchFamily="65" charset="-122"/>
              </a:rPr>
              <a:t>）探索和准备数据，确定所关注的因变量</a:t>
            </a:r>
            <a:r>
              <a:rPr lang="en-US" altLang="zh-CN" sz="2200" dirty="0">
                <a:solidFill>
                  <a:srgbClr val="333333"/>
                </a:solidFill>
                <a:latin typeface="方正书宋简体" panose="03000509000000000000" pitchFamily="65" charset="-122"/>
                <a:ea typeface="方正书宋简体" panose="03000509000000000000" pitchFamily="65" charset="-122"/>
              </a:rPr>
              <a:t>y </a:t>
            </a:r>
            <a:r>
              <a:rPr lang="zh-CN" altLang="en-US" sz="2200" dirty="0">
                <a:solidFill>
                  <a:srgbClr val="333333"/>
                </a:solidFill>
                <a:latin typeface="方正书宋简体" panose="03000509000000000000" pitchFamily="65" charset="-122"/>
                <a:ea typeface="方正书宋简体" panose="03000509000000000000" pitchFamily="65" charset="-122"/>
              </a:rPr>
              <a:t>和影响因变量的</a:t>
            </a:r>
            <a:r>
              <a:rPr lang="en-US" altLang="zh-CN" sz="2200" dirty="0">
                <a:solidFill>
                  <a:srgbClr val="333333"/>
                </a:solidFill>
                <a:latin typeface="方正书宋简体" panose="03000509000000000000" pitchFamily="65" charset="-122"/>
                <a:ea typeface="方正书宋简体" panose="03000509000000000000" pitchFamily="65" charset="-122"/>
              </a:rPr>
              <a:t>k </a:t>
            </a:r>
            <a:r>
              <a:rPr lang="zh-CN" altLang="en-US" sz="2200" dirty="0">
                <a:solidFill>
                  <a:srgbClr val="333333"/>
                </a:solidFill>
                <a:latin typeface="方正书宋简体" panose="03000509000000000000" pitchFamily="65" charset="-122"/>
                <a:ea typeface="方正书宋简体" panose="03000509000000000000" pitchFamily="65" charset="-122"/>
              </a:rPr>
              <a:t>个自变量。</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3</a:t>
            </a:r>
            <a:r>
              <a:rPr lang="zh-CN" altLang="en-US" sz="2200" dirty="0">
                <a:solidFill>
                  <a:srgbClr val="333333"/>
                </a:solidFill>
                <a:latin typeface="方正书宋简体" panose="03000509000000000000" pitchFamily="65" charset="-122"/>
                <a:ea typeface="方正书宋简体" panose="03000509000000000000" pitchFamily="65" charset="-122"/>
              </a:rPr>
              <a:t>）基于数据训练模型，假定因变量</a:t>
            </a:r>
            <a:r>
              <a:rPr lang="en-US" altLang="zh-CN" sz="2200" dirty="0">
                <a:solidFill>
                  <a:srgbClr val="333333"/>
                </a:solidFill>
                <a:latin typeface="方正书宋简体" panose="03000509000000000000" pitchFamily="65" charset="-122"/>
                <a:ea typeface="方正书宋简体" panose="03000509000000000000" pitchFamily="65" charset="-122"/>
              </a:rPr>
              <a:t>y </a:t>
            </a:r>
            <a:r>
              <a:rPr lang="zh-CN" altLang="en-US" sz="2200" dirty="0">
                <a:solidFill>
                  <a:srgbClr val="333333"/>
                </a:solidFill>
                <a:latin typeface="方正书宋简体" panose="03000509000000000000" pitchFamily="65" charset="-122"/>
                <a:ea typeface="方正书宋简体" panose="03000509000000000000" pitchFamily="65" charset="-122"/>
              </a:rPr>
              <a:t>与</a:t>
            </a:r>
            <a:r>
              <a:rPr lang="en-US" altLang="zh-CN" sz="2200" dirty="0">
                <a:solidFill>
                  <a:srgbClr val="333333"/>
                </a:solidFill>
                <a:latin typeface="方正书宋简体" panose="03000509000000000000" pitchFamily="65" charset="-122"/>
                <a:ea typeface="方正书宋简体" panose="03000509000000000000" pitchFamily="65" charset="-122"/>
              </a:rPr>
              <a:t>k </a:t>
            </a:r>
            <a:r>
              <a:rPr lang="zh-CN" altLang="en-US" sz="2200" dirty="0">
                <a:solidFill>
                  <a:srgbClr val="333333"/>
                </a:solidFill>
                <a:latin typeface="方正书宋简体" panose="03000509000000000000" pitchFamily="65" charset="-122"/>
                <a:ea typeface="方正书宋简体" panose="03000509000000000000" pitchFamily="65" charset="-122"/>
              </a:rPr>
              <a:t>个自变量之间为线性关系，建立线性关系模型。</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4</a:t>
            </a:r>
            <a:r>
              <a:rPr lang="zh-CN" altLang="en-US" sz="2200" dirty="0">
                <a:solidFill>
                  <a:srgbClr val="333333"/>
                </a:solidFill>
                <a:latin typeface="方正书宋简体" panose="03000509000000000000" pitchFamily="65" charset="-122"/>
                <a:ea typeface="方正书宋简体" panose="03000509000000000000" pitchFamily="65" charset="-122"/>
              </a:rPr>
              <a:t>）评估模型的性能，对模型进行估计和检验。</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5</a:t>
            </a:r>
            <a:r>
              <a:rPr lang="zh-CN" altLang="en-US" sz="2200" dirty="0">
                <a:solidFill>
                  <a:srgbClr val="333333"/>
                </a:solidFill>
                <a:latin typeface="方正书宋简体" panose="03000509000000000000" pitchFamily="65" charset="-122"/>
                <a:ea typeface="方正书宋简体" panose="03000509000000000000" pitchFamily="65" charset="-122"/>
              </a:rPr>
              <a:t>）提高模型的性能。</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2923592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normAutofit/>
          </a:bodyPr>
          <a:lstStyle/>
          <a:p>
            <a:r>
              <a:rPr lang="en-US" altLang="zh-CN" dirty="0"/>
              <a:t>14.9 </a:t>
            </a:r>
            <a:r>
              <a:rPr lang="zh-CN" altLang="en-US" dirty="0"/>
              <a:t>高手点拨</a:t>
            </a:r>
          </a:p>
        </p:txBody>
      </p:sp>
      <p:sp>
        <p:nvSpPr>
          <p:cNvPr id="5" name="矩形 4"/>
          <p:cNvSpPr/>
          <p:nvPr/>
        </p:nvSpPr>
        <p:spPr>
          <a:xfrm>
            <a:off x="693306" y="1881516"/>
            <a:ext cx="10660494" cy="3096425"/>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最大似然估计和最小二乘法都是用于估计数据样本的总体参数的方法。最大似然估计通过使已知的样本数据出现的概率最大值来求解参数，即求似然函数的最大值；最小二乘法通过使估计值与观测值的差的平方和最小来求解参数，即求损失函数的最小值。</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最大似然估计需要已知似然函数，但是现实中很难实现，一般会假设其满足正态分布特征，在这种情况下，最大似然估计与最小二乘法算出来的参数值是相同的。</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3817907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82498B8-E930-4E78-BA12-3F5372D2E952}"/>
              </a:ext>
            </a:extLst>
          </p:cNvPr>
          <p:cNvPicPr>
            <a:picLocks noChangeAspect="1"/>
          </p:cNvPicPr>
          <p:nvPr/>
        </p:nvPicPr>
        <p:blipFill>
          <a:blip r:embed="rId2"/>
          <a:stretch>
            <a:fillRect/>
          </a:stretch>
        </p:blipFill>
        <p:spPr>
          <a:xfrm>
            <a:off x="0" y="379161"/>
            <a:ext cx="12192000" cy="3652692"/>
          </a:xfrm>
          <a:prstGeom prst="rect">
            <a:avLst/>
          </a:prstGeom>
        </p:spPr>
      </p:pic>
      <p:pic>
        <p:nvPicPr>
          <p:cNvPr id="5" name="图片 4">
            <a:extLst>
              <a:ext uri="{FF2B5EF4-FFF2-40B4-BE49-F238E27FC236}">
                <a16:creationId xmlns:a16="http://schemas.microsoft.com/office/drawing/2014/main" id="{C8DFAB7D-66B8-4227-909B-4316E7F73457}"/>
              </a:ext>
            </a:extLst>
          </p:cNvPr>
          <p:cNvPicPr>
            <a:picLocks noChangeAspect="1"/>
          </p:cNvPicPr>
          <p:nvPr/>
        </p:nvPicPr>
        <p:blipFill>
          <a:blip r:embed="rId3"/>
          <a:stretch>
            <a:fillRect/>
          </a:stretch>
        </p:blipFill>
        <p:spPr>
          <a:xfrm>
            <a:off x="0" y="4195130"/>
            <a:ext cx="12192000" cy="2382917"/>
          </a:xfrm>
          <a:prstGeom prst="rect">
            <a:avLst/>
          </a:prstGeom>
        </p:spPr>
      </p:pic>
    </p:spTree>
    <p:extLst>
      <p:ext uri="{BB962C8B-B14F-4D97-AF65-F5344CB8AC3E}">
        <p14:creationId xmlns:p14="http://schemas.microsoft.com/office/powerpoint/2010/main" val="3412456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BBC7E1C-AC96-4B52-BCB4-C1B6FB4253A1}"/>
              </a:ext>
            </a:extLst>
          </p:cNvPr>
          <p:cNvPicPr>
            <a:picLocks noChangeAspect="1"/>
          </p:cNvPicPr>
          <p:nvPr/>
        </p:nvPicPr>
        <p:blipFill>
          <a:blip r:embed="rId2"/>
          <a:stretch>
            <a:fillRect/>
          </a:stretch>
        </p:blipFill>
        <p:spPr>
          <a:xfrm>
            <a:off x="0" y="1063521"/>
            <a:ext cx="12192000" cy="3700647"/>
          </a:xfrm>
          <a:prstGeom prst="rect">
            <a:avLst/>
          </a:prstGeom>
        </p:spPr>
      </p:pic>
      <p:sp>
        <p:nvSpPr>
          <p:cNvPr id="5" name="文本框 4">
            <a:extLst>
              <a:ext uri="{FF2B5EF4-FFF2-40B4-BE49-F238E27FC236}">
                <a16:creationId xmlns:a16="http://schemas.microsoft.com/office/drawing/2014/main" id="{53AD66FC-F9A8-41F3-AD28-D201C6C80BDC}"/>
              </a:ext>
            </a:extLst>
          </p:cNvPr>
          <p:cNvSpPr txBox="1"/>
          <p:nvPr/>
        </p:nvSpPr>
        <p:spPr>
          <a:xfrm>
            <a:off x="1155342" y="5079522"/>
            <a:ext cx="9881316" cy="400110"/>
          </a:xfrm>
          <a:prstGeom prst="rect">
            <a:avLst/>
          </a:prstGeom>
          <a:noFill/>
        </p:spPr>
        <p:txBody>
          <a:bodyPr wrap="square">
            <a:spAutoFit/>
          </a:bodyPr>
          <a:lstStyle/>
          <a:p>
            <a:pPr algn="l"/>
            <a:r>
              <a:rPr lang="zh-CN" altLang="en-US" sz="2000" b="0" i="0" u="none" strike="noStrike" baseline="0" dirty="0">
                <a:latin typeface="方正书宋简体" panose="03000509000000000000" pitchFamily="65" charset="-122"/>
                <a:ea typeface="方正书宋简体" panose="03000509000000000000" pitchFamily="65" charset="-122"/>
              </a:rPr>
              <a:t>对上式求最优解，一般会采用解析法（正规方程，</a:t>
            </a:r>
            <a:r>
              <a:rPr lang="en-US" altLang="zh-CN" sz="2000" b="0" i="0" u="none" strike="noStrike" baseline="0" dirty="0">
                <a:latin typeface="方正书宋简体" panose="03000509000000000000" pitchFamily="65" charset="-122"/>
                <a:ea typeface="方正书宋简体" panose="03000509000000000000" pitchFamily="65" charset="-122"/>
              </a:rPr>
              <a:t>normal equation</a:t>
            </a:r>
            <a:r>
              <a:rPr lang="zh-CN" altLang="en-US" sz="2000" b="0" i="0" u="none" strike="noStrike" baseline="0" dirty="0">
                <a:latin typeface="方正书宋简体" panose="03000509000000000000" pitchFamily="65" charset="-122"/>
                <a:ea typeface="方正书宋简体" panose="03000509000000000000" pitchFamily="65" charset="-122"/>
              </a:rPr>
              <a:t>）或梯度下降法。</a:t>
            </a:r>
          </a:p>
        </p:txBody>
      </p:sp>
    </p:spTree>
    <p:extLst>
      <p:ext uri="{BB962C8B-B14F-4D97-AF65-F5344CB8AC3E}">
        <p14:creationId xmlns:p14="http://schemas.microsoft.com/office/powerpoint/2010/main" val="5294292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14.10 </a:t>
            </a:r>
            <a:r>
              <a:rPr lang="zh-CN" altLang="en-US" dirty="0"/>
              <a:t>习题</a:t>
            </a:r>
          </a:p>
        </p:txBody>
      </p:sp>
      <p:sp>
        <p:nvSpPr>
          <p:cNvPr id="5" name="矩形 4"/>
          <p:cNvSpPr/>
          <p:nvPr/>
        </p:nvSpPr>
        <p:spPr>
          <a:xfrm>
            <a:off x="411708" y="1721643"/>
            <a:ext cx="11368584" cy="4619919"/>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利用回归分析实现电力预测。</a:t>
            </a:r>
          </a:p>
          <a:p>
            <a:pPr indent="576000">
              <a:lnSpc>
                <a:spcPct val="150000"/>
              </a:lnSpc>
            </a:pPr>
            <a:r>
              <a:rPr lang="zh-CN" altLang="en-US" sz="2200" b="1" dirty="0">
                <a:solidFill>
                  <a:srgbClr val="333333"/>
                </a:solidFill>
                <a:latin typeface="方正书宋简体" panose="03000509000000000000" pitchFamily="65" charset="-122"/>
                <a:ea typeface="方正书宋简体" panose="03000509000000000000" pitchFamily="65" charset="-122"/>
              </a:rPr>
              <a:t>问题描述：</a:t>
            </a:r>
            <a:r>
              <a:rPr lang="zh-CN" altLang="en-US" sz="2200" dirty="0">
                <a:solidFill>
                  <a:srgbClr val="333333"/>
                </a:solidFill>
                <a:latin typeface="方正书宋简体" panose="03000509000000000000" pitchFamily="65" charset="-122"/>
                <a:ea typeface="方正书宋简体" panose="03000509000000000000" pitchFamily="65" charset="-122"/>
              </a:rPr>
              <a:t>已知</a:t>
            </a:r>
            <a:r>
              <a:rPr lang="en-US" altLang="zh-CN" sz="2200" dirty="0">
                <a:solidFill>
                  <a:srgbClr val="333333"/>
                </a:solidFill>
                <a:latin typeface="方正书宋简体" panose="03000509000000000000" pitchFamily="65" charset="-122"/>
                <a:ea typeface="方正书宋简体" panose="03000509000000000000" pitchFamily="65" charset="-122"/>
              </a:rPr>
              <a:t>UCI </a:t>
            </a:r>
            <a:r>
              <a:rPr lang="zh-CN" altLang="en-US" sz="2200" dirty="0">
                <a:solidFill>
                  <a:srgbClr val="333333"/>
                </a:solidFill>
                <a:latin typeface="方正书宋简体" panose="03000509000000000000" pitchFamily="65" charset="-122"/>
                <a:ea typeface="方正书宋简体" panose="03000509000000000000" pitchFamily="65" charset="-122"/>
              </a:rPr>
              <a:t>大学公开的机器学习数据中的一个循环发电场的数据共有</a:t>
            </a:r>
            <a:r>
              <a:rPr lang="en-US" altLang="zh-CN" sz="2200" dirty="0">
                <a:solidFill>
                  <a:srgbClr val="333333"/>
                </a:solidFill>
                <a:latin typeface="方正书宋简体" panose="03000509000000000000" pitchFamily="65" charset="-122"/>
                <a:ea typeface="方正书宋简体" panose="03000509000000000000" pitchFamily="65" charset="-122"/>
              </a:rPr>
              <a:t>9568 </a:t>
            </a:r>
            <a:r>
              <a:rPr lang="zh-CN" altLang="en-US" sz="2200" dirty="0">
                <a:solidFill>
                  <a:srgbClr val="333333"/>
                </a:solidFill>
                <a:latin typeface="方正书宋简体" panose="03000509000000000000" pitchFamily="65" charset="-122"/>
                <a:ea typeface="方正书宋简体" panose="03000509000000000000" pitchFamily="65" charset="-122"/>
              </a:rPr>
              <a:t>个样本数据，每个数据有</a:t>
            </a:r>
            <a:r>
              <a:rPr lang="en-US" altLang="zh-CN" sz="2200" dirty="0">
                <a:solidFill>
                  <a:srgbClr val="333333"/>
                </a:solidFill>
                <a:latin typeface="方正书宋简体" panose="03000509000000000000" pitchFamily="65" charset="-122"/>
                <a:ea typeface="方正书宋简体" panose="03000509000000000000" pitchFamily="65" charset="-122"/>
              </a:rPr>
              <a:t>5 </a:t>
            </a:r>
            <a:r>
              <a:rPr lang="zh-CN" altLang="en-US" sz="2200" dirty="0">
                <a:solidFill>
                  <a:srgbClr val="333333"/>
                </a:solidFill>
                <a:latin typeface="方正书宋简体" panose="03000509000000000000" pitchFamily="65" charset="-122"/>
                <a:ea typeface="方正书宋简体" panose="03000509000000000000" pitchFamily="65" charset="-122"/>
              </a:rPr>
              <a:t>列，分别是</a:t>
            </a:r>
            <a:r>
              <a:rPr lang="en-US" altLang="zh-CN" sz="2200" i="1" dirty="0">
                <a:solidFill>
                  <a:srgbClr val="333333"/>
                </a:solidFill>
                <a:latin typeface="方正书宋简体" panose="03000509000000000000" pitchFamily="65" charset="-122"/>
                <a:ea typeface="方正书宋简体" panose="03000509000000000000" pitchFamily="65" charset="-122"/>
              </a:rPr>
              <a:t>AT</a:t>
            </a:r>
            <a:r>
              <a:rPr lang="zh-CN" altLang="en-US" sz="2200" dirty="0">
                <a:solidFill>
                  <a:srgbClr val="333333"/>
                </a:solidFill>
                <a:latin typeface="方正书宋简体" panose="03000509000000000000" pitchFamily="65" charset="-122"/>
                <a:ea typeface="方正书宋简体" panose="03000509000000000000" pitchFamily="65" charset="-122"/>
              </a:rPr>
              <a:t>（温度），</a:t>
            </a:r>
            <a:r>
              <a:rPr lang="en-US" altLang="zh-CN" sz="2200" i="1" dirty="0">
                <a:solidFill>
                  <a:srgbClr val="333333"/>
                </a:solidFill>
                <a:latin typeface="方正书宋简体" panose="03000509000000000000" pitchFamily="65" charset="-122"/>
                <a:ea typeface="方正书宋简体" panose="03000509000000000000" pitchFamily="65" charset="-122"/>
              </a:rPr>
              <a:t>V</a:t>
            </a:r>
            <a:r>
              <a:rPr lang="zh-CN" altLang="en-US" sz="2200" dirty="0">
                <a:solidFill>
                  <a:srgbClr val="333333"/>
                </a:solidFill>
                <a:latin typeface="方正书宋简体" panose="03000509000000000000" pitchFamily="65" charset="-122"/>
                <a:ea typeface="方正书宋简体" panose="03000509000000000000" pitchFamily="65" charset="-122"/>
              </a:rPr>
              <a:t>（压力），</a:t>
            </a:r>
            <a:r>
              <a:rPr lang="en-US" altLang="zh-CN" sz="2200" i="1" dirty="0">
                <a:solidFill>
                  <a:srgbClr val="333333"/>
                </a:solidFill>
                <a:latin typeface="方正书宋简体" panose="03000509000000000000" pitchFamily="65" charset="-122"/>
                <a:ea typeface="方正书宋简体" panose="03000509000000000000" pitchFamily="65" charset="-122"/>
              </a:rPr>
              <a:t>AP</a:t>
            </a:r>
            <a:r>
              <a:rPr lang="zh-CN" altLang="en-US" sz="2200" dirty="0">
                <a:solidFill>
                  <a:srgbClr val="333333"/>
                </a:solidFill>
                <a:latin typeface="方正书宋简体" panose="03000509000000000000" pitchFamily="65" charset="-122"/>
                <a:ea typeface="方正书宋简体" panose="03000509000000000000" pitchFamily="65" charset="-122"/>
              </a:rPr>
              <a:t>（湿度），</a:t>
            </a:r>
            <a:r>
              <a:rPr lang="en-US" altLang="zh-CN" sz="2200" i="1" dirty="0">
                <a:solidFill>
                  <a:srgbClr val="333333"/>
                </a:solidFill>
                <a:latin typeface="方正书宋简体" panose="03000509000000000000" pitchFamily="65" charset="-122"/>
                <a:ea typeface="方正书宋简体" panose="03000509000000000000" pitchFamily="65" charset="-122"/>
              </a:rPr>
              <a:t>RH</a:t>
            </a:r>
            <a:r>
              <a:rPr lang="zh-CN" altLang="en-US" sz="2200" dirty="0">
                <a:solidFill>
                  <a:srgbClr val="333333"/>
                </a:solidFill>
                <a:latin typeface="方正书宋简体" panose="03000509000000000000" pitchFamily="65" charset="-122"/>
                <a:ea typeface="方正书宋简体" panose="03000509000000000000" pitchFamily="65" charset="-122"/>
              </a:rPr>
              <a:t>（压强），</a:t>
            </a:r>
            <a:r>
              <a:rPr lang="en-US" altLang="zh-CN" sz="2200" i="1" dirty="0">
                <a:solidFill>
                  <a:srgbClr val="333333"/>
                </a:solidFill>
                <a:latin typeface="方正书宋简体" panose="03000509000000000000" pitchFamily="65" charset="-122"/>
                <a:ea typeface="方正书宋简体" panose="03000509000000000000" pitchFamily="65" charset="-122"/>
              </a:rPr>
              <a:t>PE</a:t>
            </a:r>
            <a:r>
              <a:rPr lang="zh-CN" altLang="en-US" sz="2200" dirty="0">
                <a:solidFill>
                  <a:srgbClr val="333333"/>
                </a:solidFill>
                <a:latin typeface="方正书宋简体" panose="03000509000000000000" pitchFamily="65" charset="-122"/>
                <a:ea typeface="方正书宋简体" panose="03000509000000000000" pitchFamily="65" charset="-122"/>
              </a:rPr>
              <a:t>（输出电力</a:t>
            </a:r>
            <a:r>
              <a:rPr lang="en-US" altLang="zh-CN" sz="2200" dirty="0">
                <a:solidFill>
                  <a:srgbClr val="333333"/>
                </a:solidFill>
                <a:latin typeface="方正书宋简体" panose="03000509000000000000" pitchFamily="65" charset="-122"/>
                <a:ea typeface="方正书宋简体" panose="03000509000000000000" pitchFamily="65" charset="-122"/>
              </a:rPr>
              <a:t>)</a:t>
            </a:r>
            <a:r>
              <a:rPr lang="zh-CN" altLang="en-US" sz="2200" dirty="0">
                <a:solidFill>
                  <a:srgbClr val="333333"/>
                </a:solidFill>
                <a:latin typeface="方正书宋简体" panose="03000509000000000000" pitchFamily="65" charset="-122"/>
                <a:ea typeface="方正书宋简体" panose="03000509000000000000" pitchFamily="65" charset="-122"/>
              </a:rPr>
              <a:t>。希望得到一个线性回归模型，其中</a:t>
            </a:r>
            <a:r>
              <a:rPr lang="en-US" altLang="zh-CN" sz="2200" dirty="0">
                <a:solidFill>
                  <a:srgbClr val="333333"/>
                </a:solidFill>
                <a:latin typeface="方正书宋简体" panose="03000509000000000000" pitchFamily="65" charset="-122"/>
                <a:ea typeface="方正书宋简体" panose="03000509000000000000" pitchFamily="65" charset="-122"/>
              </a:rPr>
              <a:t>PE </a:t>
            </a:r>
            <a:r>
              <a:rPr lang="zh-CN" altLang="en-US" sz="2200" dirty="0">
                <a:solidFill>
                  <a:srgbClr val="333333"/>
                </a:solidFill>
                <a:latin typeface="方正书宋简体" panose="03000509000000000000" pitchFamily="65" charset="-122"/>
                <a:ea typeface="方正书宋简体" panose="03000509000000000000" pitchFamily="65" charset="-122"/>
              </a:rPr>
              <a:t>是因变量，自变量为</a:t>
            </a:r>
            <a:r>
              <a:rPr lang="en-US" altLang="zh-CN" sz="2200" i="1" dirty="0">
                <a:solidFill>
                  <a:srgbClr val="333333"/>
                </a:solidFill>
                <a:latin typeface="方正书宋简体" panose="03000509000000000000" pitchFamily="65" charset="-122"/>
                <a:ea typeface="方正书宋简体" panose="03000509000000000000" pitchFamily="65" charset="-122"/>
              </a:rPr>
              <a:t>AT</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V</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AP</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RH</a:t>
            </a:r>
            <a:r>
              <a:rPr lang="zh-CN" altLang="en-US" sz="2200" dirty="0">
                <a:solidFill>
                  <a:srgbClr val="333333"/>
                </a:solidFill>
                <a:latin typeface="方正书宋简体" panose="03000509000000000000" pitchFamily="65" charset="-122"/>
                <a:ea typeface="方正书宋简体" panose="03000509000000000000" pitchFamily="65" charset="-122"/>
              </a:rPr>
              <a:t>，分别代表</a:t>
            </a:r>
            <a:r>
              <a:rPr lang="en-US" altLang="zh-CN" sz="2200" dirty="0">
                <a:solidFill>
                  <a:srgbClr val="333333"/>
                </a:solidFill>
                <a:latin typeface="方正书宋简体" panose="03000509000000000000" pitchFamily="65" charset="-122"/>
                <a:ea typeface="方正书宋简体" panose="03000509000000000000" pitchFamily="65" charset="-122"/>
              </a:rPr>
              <a:t>4 </a:t>
            </a:r>
            <a:r>
              <a:rPr lang="zh-CN" altLang="en-US" sz="2200" dirty="0">
                <a:solidFill>
                  <a:srgbClr val="333333"/>
                </a:solidFill>
                <a:latin typeface="方正书宋简体" panose="03000509000000000000" pitchFamily="65" charset="-122"/>
                <a:ea typeface="方正书宋简体" panose="03000509000000000000" pitchFamily="65" charset="-122"/>
              </a:rPr>
              <a:t>个样本特征。</a:t>
            </a:r>
          </a:p>
          <a:p>
            <a:pPr indent="576000">
              <a:lnSpc>
                <a:spcPct val="150000"/>
              </a:lnSpc>
            </a:pPr>
            <a:r>
              <a:rPr lang="zh-CN" altLang="en-US" sz="2200" b="1" dirty="0">
                <a:solidFill>
                  <a:srgbClr val="333333"/>
                </a:solidFill>
                <a:latin typeface="方正书宋简体" panose="03000509000000000000" pitchFamily="65" charset="-122"/>
                <a:ea typeface="方正书宋简体" panose="03000509000000000000" pitchFamily="65" charset="-122"/>
              </a:rPr>
              <a:t>说明：</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）数据的下载地址及数据的介绍见前言。</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2</a:t>
            </a:r>
            <a:r>
              <a:rPr lang="zh-CN" altLang="en-US" sz="2200" dirty="0">
                <a:solidFill>
                  <a:srgbClr val="333333"/>
                </a:solidFill>
                <a:latin typeface="方正书宋简体" panose="03000509000000000000" pitchFamily="65" charset="-122"/>
                <a:ea typeface="方正书宋简体" panose="03000509000000000000" pitchFamily="65" charset="-122"/>
              </a:rPr>
              <a:t>）源数据是压缩包，解压后为</a:t>
            </a:r>
            <a:r>
              <a:rPr lang="en-US" altLang="zh-CN" sz="2200" dirty="0" err="1">
                <a:solidFill>
                  <a:srgbClr val="333333"/>
                </a:solidFill>
                <a:latin typeface="方正书宋简体" panose="03000509000000000000" pitchFamily="65" charset="-122"/>
                <a:ea typeface="方正书宋简体" panose="03000509000000000000" pitchFamily="65" charset="-122"/>
              </a:rPr>
              <a:t>xlsx</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文件，打开该</a:t>
            </a:r>
            <a:r>
              <a:rPr lang="en-US" altLang="zh-CN" sz="2200" dirty="0" err="1">
                <a:solidFill>
                  <a:srgbClr val="333333"/>
                </a:solidFill>
                <a:latin typeface="方正书宋简体" panose="03000509000000000000" pitchFamily="65" charset="-122"/>
                <a:ea typeface="方正书宋简体" panose="03000509000000000000" pitchFamily="65" charset="-122"/>
              </a:rPr>
              <a:t>xlsx</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文件，另存为</a:t>
            </a:r>
            <a:r>
              <a:rPr lang="en-US" altLang="zh-CN" sz="2200" dirty="0">
                <a:solidFill>
                  <a:srgbClr val="333333"/>
                </a:solidFill>
                <a:latin typeface="方正书宋简体" panose="03000509000000000000" pitchFamily="65" charset="-122"/>
                <a:ea typeface="方正书宋简体" panose="03000509000000000000" pitchFamily="65" charset="-122"/>
              </a:rPr>
              <a:t>csv </a:t>
            </a:r>
            <a:r>
              <a:rPr lang="zh-CN" altLang="en-US" sz="2200" dirty="0">
                <a:solidFill>
                  <a:srgbClr val="333333"/>
                </a:solidFill>
                <a:latin typeface="方正书宋简体" panose="03000509000000000000" pitchFamily="65" charset="-122"/>
                <a:ea typeface="方正书宋简体" panose="03000509000000000000" pitchFamily="65" charset="-122"/>
              </a:rPr>
              <a:t>文件。</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3</a:t>
            </a:r>
            <a:r>
              <a:rPr lang="zh-CN" altLang="en-US" sz="2200" dirty="0">
                <a:solidFill>
                  <a:srgbClr val="333333"/>
                </a:solidFill>
                <a:latin typeface="方正书宋简体" panose="03000509000000000000" pitchFamily="65" charset="-122"/>
                <a:ea typeface="方正书宋简体" panose="03000509000000000000" pitchFamily="65" charset="-122"/>
              </a:rPr>
              <a:t>）数据已经整理好，没有非法数据，但是数据并没有进行标准化。</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233750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14.1.2 </a:t>
            </a:r>
            <a:r>
              <a:rPr lang="zh-CN" altLang="en-US" dirty="0"/>
              <a:t>一元线性回归模型</a:t>
            </a:r>
          </a:p>
        </p:txBody>
      </p:sp>
      <p:sp>
        <p:nvSpPr>
          <p:cNvPr id="5" name="矩形 4"/>
          <p:cNvSpPr/>
          <p:nvPr/>
        </p:nvSpPr>
        <p:spPr>
          <a:xfrm>
            <a:off x="699052" y="2134703"/>
            <a:ext cx="10793896" cy="2588594"/>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假设要考虑自变量</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与因变量</a:t>
            </a:r>
            <a:r>
              <a:rPr lang="en-US" altLang="zh-CN" sz="2200" i="1" dirty="0">
                <a:latin typeface="方正书宋简体" panose="03000509000000000000" pitchFamily="65" charset="-122"/>
                <a:ea typeface="方正书宋简体" panose="03000509000000000000" pitchFamily="65" charset="-122"/>
              </a:rPr>
              <a:t>y </a:t>
            </a:r>
            <a:r>
              <a:rPr lang="zh-CN" altLang="en-US" sz="2200" dirty="0">
                <a:latin typeface="方正书宋简体" panose="03000509000000000000" pitchFamily="65" charset="-122"/>
                <a:ea typeface="方正书宋简体" panose="03000509000000000000" pitchFamily="65" charset="-122"/>
              </a:rPr>
              <a:t>之间的相关关系，对于自变量</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取定一组不完全相同的值</a:t>
            </a:r>
            <a:r>
              <a:rPr lang="en-US" altLang="zh-CN" sz="2200" i="1" dirty="0">
                <a:latin typeface="方正书宋简体" panose="03000509000000000000" pitchFamily="65" charset="-122"/>
                <a:ea typeface="方正书宋简体" panose="03000509000000000000" pitchFamily="65" charset="-122"/>
              </a:rPr>
              <a:t>x</a:t>
            </a:r>
            <a:r>
              <a:rPr lang="en-US" altLang="zh-CN" sz="2200" baseline="-25000" dirty="0">
                <a:latin typeface="方正书宋简体" panose="03000509000000000000" pitchFamily="65" charset="-122"/>
                <a:ea typeface="方正书宋简体" panose="03000509000000000000" pitchFamily="65" charset="-122"/>
              </a:rPr>
              <a:t>1</a:t>
            </a:r>
            <a:r>
              <a:rPr lang="en-US" altLang="zh-CN"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x</a:t>
            </a:r>
            <a:r>
              <a:rPr lang="en-US" altLang="zh-CN" sz="2200" baseline="-25000" dirty="0">
                <a:latin typeface="方正书宋简体" panose="03000509000000000000" pitchFamily="65" charset="-122"/>
                <a:ea typeface="方正书宋简体" panose="03000509000000000000" pitchFamily="65" charset="-122"/>
              </a:rPr>
              <a:t>2</a:t>
            </a:r>
            <a:r>
              <a:rPr lang="en-US" altLang="zh-CN" sz="2200" dirty="0">
                <a:latin typeface="方正书宋简体" panose="03000509000000000000" pitchFamily="65" charset="-122"/>
                <a:ea typeface="方正书宋简体" panose="03000509000000000000" pitchFamily="65" charset="-122"/>
              </a:rPr>
              <a:t>,…,</a:t>
            </a:r>
            <a:r>
              <a:rPr lang="en-US" altLang="zh-CN" sz="2200" i="1" dirty="0" err="1">
                <a:latin typeface="方正书宋简体" panose="03000509000000000000" pitchFamily="65" charset="-122"/>
                <a:ea typeface="方正书宋简体" panose="03000509000000000000" pitchFamily="65" charset="-122"/>
              </a:rPr>
              <a:t>x</a:t>
            </a:r>
            <a:r>
              <a:rPr lang="en-US" altLang="zh-CN" sz="2200" baseline="-25000" dirty="0" err="1">
                <a:latin typeface="方正书宋简体" panose="03000509000000000000" pitchFamily="65" charset="-122"/>
                <a:ea typeface="方正书宋简体" panose="03000509000000000000" pitchFamily="65" charset="-122"/>
              </a:rPr>
              <a:t>n</a:t>
            </a:r>
            <a:r>
              <a:rPr lang="zh-CN" altLang="en-US" sz="2200" dirty="0">
                <a:latin typeface="方正书宋简体" panose="03000509000000000000" pitchFamily="65" charset="-122"/>
                <a:ea typeface="方正书宋简体" panose="03000509000000000000" pitchFamily="65" charset="-122"/>
              </a:rPr>
              <a:t>，做</a:t>
            </a:r>
            <a:r>
              <a:rPr lang="en-US" altLang="zh-CN" sz="2200" i="1" dirty="0">
                <a:latin typeface="方正书宋简体" panose="03000509000000000000" pitchFamily="65" charset="-122"/>
                <a:ea typeface="方正书宋简体" panose="03000509000000000000" pitchFamily="65" charset="-122"/>
              </a:rPr>
              <a:t>n</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次独立试验，得到</a:t>
            </a:r>
            <a:r>
              <a:rPr lang="en-US" altLang="zh-CN" sz="2200" i="1" dirty="0">
                <a:latin typeface="方正书宋简体" panose="03000509000000000000" pitchFamily="65" charset="-122"/>
                <a:ea typeface="方正书宋简体" panose="03000509000000000000" pitchFamily="65" charset="-122"/>
              </a:rPr>
              <a:t>n</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对观测结果（</a:t>
            </a:r>
            <a:r>
              <a:rPr lang="es-ES" altLang="zh-CN" sz="2200" i="1" dirty="0">
                <a:latin typeface="方正书宋简体" panose="03000509000000000000" pitchFamily="65" charset="-122"/>
                <a:ea typeface="方正书宋简体" panose="03000509000000000000" pitchFamily="65" charset="-122"/>
              </a:rPr>
              <a:t>x</a:t>
            </a:r>
            <a:r>
              <a:rPr lang="es-ES" altLang="zh-CN" sz="2200" baseline="-25000" dirty="0">
                <a:latin typeface="方正书宋简体" panose="03000509000000000000" pitchFamily="65" charset="-122"/>
                <a:ea typeface="方正书宋简体" panose="03000509000000000000" pitchFamily="65" charset="-122"/>
              </a:rPr>
              <a:t>1</a:t>
            </a:r>
            <a:r>
              <a:rPr lang="es-ES" altLang="zh-CN" sz="2200" dirty="0">
                <a:latin typeface="方正书宋简体" panose="03000509000000000000" pitchFamily="65" charset="-122"/>
                <a:ea typeface="方正书宋简体" panose="03000509000000000000" pitchFamily="65" charset="-122"/>
              </a:rPr>
              <a:t> , </a:t>
            </a:r>
            <a:r>
              <a:rPr lang="es-ES" altLang="zh-CN" sz="2200" i="1" dirty="0">
                <a:latin typeface="方正书宋简体" panose="03000509000000000000" pitchFamily="65" charset="-122"/>
                <a:ea typeface="方正书宋简体" panose="03000509000000000000" pitchFamily="65" charset="-122"/>
              </a:rPr>
              <a:t>y</a:t>
            </a:r>
            <a:r>
              <a:rPr lang="es-ES" altLang="zh-CN" sz="2200" baseline="-25000" dirty="0">
                <a:latin typeface="方正书宋简体" panose="03000509000000000000" pitchFamily="65" charset="-122"/>
                <a:ea typeface="方正书宋简体" panose="03000509000000000000" pitchFamily="65" charset="-122"/>
              </a:rPr>
              <a:t>1</a:t>
            </a:r>
            <a:r>
              <a:rPr lang="zh-CN" altLang="en-US" sz="2200" dirty="0">
                <a:latin typeface="方正书宋简体" panose="03000509000000000000" pitchFamily="65" charset="-122"/>
                <a:ea typeface="方正书宋简体" panose="03000509000000000000" pitchFamily="65" charset="-122"/>
              </a:rPr>
              <a:t>）</a:t>
            </a:r>
            <a:r>
              <a:rPr lang="es-ES" altLang="zh-CN" sz="2200" dirty="0">
                <a:latin typeface="方正书宋简体" panose="03000509000000000000" pitchFamily="65" charset="-122"/>
                <a:ea typeface="方正书宋简体" panose="03000509000000000000" pitchFamily="65" charset="-122"/>
              </a:rPr>
              <a:t> </a:t>
            </a:r>
            <a:r>
              <a:rPr lang="zh-CN" altLang="es-ES" sz="2200" dirty="0">
                <a:latin typeface="方正书宋简体" panose="03000509000000000000" pitchFamily="65" charset="-122"/>
                <a:ea typeface="方正书宋简体" panose="03000509000000000000" pitchFamily="65" charset="-122"/>
              </a:rPr>
              <a:t>，</a:t>
            </a:r>
            <a:r>
              <a:rPr lang="zh-CN" altLang="en-US" sz="2200" dirty="0">
                <a:latin typeface="方正书宋简体" panose="03000509000000000000" pitchFamily="65" charset="-122"/>
                <a:ea typeface="方正书宋简体" panose="03000509000000000000" pitchFamily="65" charset="-122"/>
              </a:rPr>
              <a:t>（</a:t>
            </a:r>
            <a:r>
              <a:rPr lang="zh-CN" altLang="es-ES" sz="2200" dirty="0">
                <a:latin typeface="方正书宋简体" panose="03000509000000000000" pitchFamily="65" charset="-122"/>
                <a:ea typeface="方正书宋简体" panose="03000509000000000000" pitchFamily="65" charset="-122"/>
              </a:rPr>
              <a:t> </a:t>
            </a:r>
            <a:r>
              <a:rPr lang="es-ES" altLang="zh-CN" sz="2200" i="1" dirty="0">
                <a:latin typeface="方正书宋简体" panose="03000509000000000000" pitchFamily="65" charset="-122"/>
                <a:ea typeface="方正书宋简体" panose="03000509000000000000" pitchFamily="65" charset="-122"/>
              </a:rPr>
              <a:t>x</a:t>
            </a:r>
            <a:r>
              <a:rPr lang="es-ES" altLang="zh-CN" sz="2200" baseline="-25000" dirty="0">
                <a:latin typeface="方正书宋简体" panose="03000509000000000000" pitchFamily="65" charset="-122"/>
                <a:ea typeface="方正书宋简体" panose="03000509000000000000" pitchFamily="65" charset="-122"/>
              </a:rPr>
              <a:t>2</a:t>
            </a:r>
            <a:r>
              <a:rPr lang="es-ES" altLang="zh-CN" sz="2200" dirty="0">
                <a:latin typeface="方正书宋简体" panose="03000509000000000000" pitchFamily="65" charset="-122"/>
                <a:ea typeface="方正书宋简体" panose="03000509000000000000" pitchFamily="65" charset="-122"/>
              </a:rPr>
              <a:t> , </a:t>
            </a:r>
            <a:r>
              <a:rPr lang="es-ES" altLang="zh-CN" sz="2200" i="1" dirty="0">
                <a:latin typeface="方正书宋简体" panose="03000509000000000000" pitchFamily="65" charset="-122"/>
                <a:ea typeface="方正书宋简体" panose="03000509000000000000" pitchFamily="65" charset="-122"/>
              </a:rPr>
              <a:t>y</a:t>
            </a:r>
            <a:r>
              <a:rPr lang="es-ES" altLang="zh-CN" sz="2200" baseline="-25000" dirty="0">
                <a:latin typeface="方正书宋简体" panose="03000509000000000000" pitchFamily="65" charset="-122"/>
                <a:ea typeface="方正书宋简体" panose="03000509000000000000" pitchFamily="65" charset="-122"/>
              </a:rPr>
              <a:t>2</a:t>
            </a:r>
            <a:r>
              <a:rPr lang="zh-CN" altLang="en-US" sz="2200" dirty="0">
                <a:latin typeface="方正书宋简体" panose="03000509000000000000" pitchFamily="65" charset="-122"/>
                <a:ea typeface="方正书宋简体" panose="03000509000000000000" pitchFamily="65" charset="-122"/>
              </a:rPr>
              <a:t>）</a:t>
            </a:r>
            <a:r>
              <a:rPr lang="es-ES" altLang="zh-CN" sz="2200" dirty="0">
                <a:latin typeface="方正书宋简体" panose="03000509000000000000" pitchFamily="65" charset="-122"/>
                <a:ea typeface="方正书宋简体" panose="03000509000000000000" pitchFamily="65" charset="-122"/>
              </a:rPr>
              <a:t> </a:t>
            </a:r>
            <a:r>
              <a:rPr lang="zh-CN" altLang="es-ES" sz="2200" dirty="0">
                <a:latin typeface="方正书宋简体" panose="03000509000000000000" pitchFamily="65" charset="-122"/>
                <a:ea typeface="方正书宋简体" panose="03000509000000000000" pitchFamily="65" charset="-122"/>
              </a:rPr>
              <a:t>，</a:t>
            </a:r>
            <a:r>
              <a:rPr lang="es-ES" altLang="zh-CN" sz="2200" dirty="0">
                <a:latin typeface="方正书宋简体" panose="03000509000000000000" pitchFamily="65" charset="-122"/>
                <a:ea typeface="方正书宋简体" panose="03000509000000000000" pitchFamily="65" charset="-122"/>
              </a:rPr>
              <a:t>…</a:t>
            </a:r>
            <a:r>
              <a:rPr lang="zh-CN" altLang="es-ES"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a:t>
            </a:r>
            <a:r>
              <a:rPr lang="es-ES" altLang="zh-CN" sz="2200" i="1" dirty="0">
                <a:latin typeface="方正书宋简体" panose="03000509000000000000" pitchFamily="65" charset="-122"/>
                <a:ea typeface="方正书宋简体" panose="03000509000000000000" pitchFamily="65" charset="-122"/>
              </a:rPr>
              <a:t>x</a:t>
            </a:r>
            <a:r>
              <a:rPr lang="es-ES" altLang="zh-CN" sz="2200" baseline="-25000" dirty="0">
                <a:latin typeface="方正书宋简体" panose="03000509000000000000" pitchFamily="65" charset="-122"/>
                <a:ea typeface="方正书宋简体" panose="03000509000000000000" pitchFamily="65" charset="-122"/>
              </a:rPr>
              <a:t>n</a:t>
            </a:r>
            <a:r>
              <a:rPr lang="es-ES" altLang="zh-CN" sz="2200" dirty="0">
                <a:latin typeface="方正书宋简体" panose="03000509000000000000" pitchFamily="65" charset="-122"/>
                <a:ea typeface="方正书宋简体" panose="03000509000000000000" pitchFamily="65" charset="-122"/>
              </a:rPr>
              <a:t> , </a:t>
            </a:r>
            <a:r>
              <a:rPr lang="es-ES" altLang="zh-CN" sz="2200" i="1" dirty="0">
                <a:latin typeface="方正书宋简体" panose="03000509000000000000" pitchFamily="65" charset="-122"/>
                <a:ea typeface="方正书宋简体" panose="03000509000000000000" pitchFamily="65" charset="-122"/>
              </a:rPr>
              <a:t>y</a:t>
            </a:r>
            <a:r>
              <a:rPr lang="es-ES" altLang="zh-CN" sz="2200" baseline="-25000" dirty="0">
                <a:latin typeface="方正书宋简体" panose="03000509000000000000" pitchFamily="65" charset="-122"/>
                <a:ea typeface="方正书宋简体" panose="03000509000000000000" pitchFamily="65" charset="-122"/>
              </a:rPr>
              <a:t>n</a:t>
            </a:r>
            <a:r>
              <a:rPr lang="zh-CN" altLang="en-US" sz="2200" dirty="0">
                <a:latin typeface="方正书宋简体" panose="03000509000000000000" pitchFamily="65" charset="-122"/>
                <a:ea typeface="方正书宋简体" panose="03000509000000000000" pitchFamily="65" charset="-122"/>
              </a:rPr>
              <a:t>）</a:t>
            </a:r>
            <a:r>
              <a:rPr lang="es-ES" altLang="zh-CN" sz="2200" dirty="0">
                <a:latin typeface="方正书宋简体" panose="03000509000000000000" pitchFamily="65" charset="-122"/>
                <a:ea typeface="方正书宋简体" panose="03000509000000000000" pitchFamily="65" charset="-122"/>
              </a:rPr>
              <a:t> </a:t>
            </a:r>
            <a:r>
              <a:rPr lang="zh-CN" altLang="es-ES" sz="2200" dirty="0">
                <a:latin typeface="方正书宋简体" panose="03000509000000000000" pitchFamily="65" charset="-122"/>
                <a:ea typeface="方正书宋简体" panose="03000509000000000000" pitchFamily="65" charset="-122"/>
              </a:rPr>
              <a:t>，</a:t>
            </a:r>
            <a:r>
              <a:rPr lang="zh-CN" altLang="en-US" sz="2200" dirty="0">
                <a:latin typeface="方正书宋简体" panose="03000509000000000000" pitchFamily="65" charset="-122"/>
                <a:ea typeface="方正书宋简体" panose="03000509000000000000" pitchFamily="65" charset="-122"/>
              </a:rPr>
              <a:t>其中</a:t>
            </a:r>
            <a:r>
              <a:rPr lang="en-US" altLang="zh-CN" sz="2200" i="1" dirty="0" err="1">
                <a:latin typeface="方正书宋简体" panose="03000509000000000000" pitchFamily="65" charset="-122"/>
                <a:ea typeface="方正书宋简体" panose="03000509000000000000" pitchFamily="65" charset="-122"/>
              </a:rPr>
              <a:t>y</a:t>
            </a:r>
            <a:r>
              <a:rPr lang="en-US" altLang="zh-CN" sz="2200" baseline="-25000" dirty="0" err="1">
                <a:latin typeface="方正书宋简体" panose="03000509000000000000" pitchFamily="65" charset="-122"/>
                <a:ea typeface="方正书宋简体" panose="03000509000000000000" pitchFamily="65" charset="-122"/>
              </a:rPr>
              <a:t>i</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是</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 </a:t>
            </a:r>
            <a:r>
              <a:rPr lang="en-US" altLang="zh-CN" sz="2200" i="1" dirty="0">
                <a:latin typeface="方正书宋简体" panose="03000509000000000000" pitchFamily="65" charset="-122"/>
                <a:ea typeface="方正书宋简体" panose="03000509000000000000" pitchFamily="65" charset="-122"/>
              </a:rPr>
              <a:t>x</a:t>
            </a:r>
            <a:r>
              <a:rPr lang="en-US" altLang="zh-CN" sz="2200" baseline="-25000" dirty="0">
                <a:latin typeface="方正书宋简体" panose="03000509000000000000" pitchFamily="65" charset="-122"/>
                <a:ea typeface="方正书宋简体" panose="03000509000000000000" pitchFamily="65" charset="-122"/>
              </a:rPr>
              <a:t>i</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时随机变量</a:t>
            </a:r>
            <a:r>
              <a:rPr lang="en-US" altLang="zh-CN" sz="2200" i="1" dirty="0">
                <a:latin typeface="方正书宋简体" panose="03000509000000000000" pitchFamily="65" charset="-122"/>
                <a:ea typeface="方正书宋简体" panose="03000509000000000000" pitchFamily="65" charset="-122"/>
              </a:rPr>
              <a:t>Y </a:t>
            </a:r>
            <a:r>
              <a:rPr lang="zh-CN" altLang="en-US" sz="2200" dirty="0">
                <a:latin typeface="方正书宋简体" panose="03000509000000000000" pitchFamily="65" charset="-122"/>
                <a:ea typeface="方正书宋简体" panose="03000509000000000000" pitchFamily="65" charset="-122"/>
              </a:rPr>
              <a:t>的观测结果，将</a:t>
            </a:r>
            <a:r>
              <a:rPr lang="en-US" altLang="zh-CN" sz="2200" i="1" dirty="0">
                <a:latin typeface="方正书宋简体" panose="03000509000000000000" pitchFamily="65" charset="-122"/>
                <a:ea typeface="方正书宋简体" panose="03000509000000000000" pitchFamily="65" charset="-122"/>
              </a:rPr>
              <a:t>n</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对观测结果</a:t>
            </a:r>
            <a:r>
              <a:rPr lang="en-US" altLang="zh-CN" sz="2200" i="1" dirty="0">
                <a:latin typeface="方正书宋简体" panose="03000509000000000000" pitchFamily="65" charset="-122"/>
                <a:ea typeface="方正书宋简体" panose="03000509000000000000" pitchFamily="65" charset="-122"/>
              </a:rPr>
              <a:t>x</a:t>
            </a:r>
            <a:r>
              <a:rPr lang="en-US" altLang="zh-CN" sz="2200" baseline="-25000" dirty="0">
                <a:latin typeface="方正书宋简体" panose="03000509000000000000" pitchFamily="65" charset="-122"/>
                <a:ea typeface="方正书宋简体" panose="03000509000000000000" pitchFamily="65" charset="-122"/>
              </a:rPr>
              <a:t>i</a:t>
            </a:r>
            <a:r>
              <a:rPr lang="en-US" altLang="zh-CN" sz="2200" dirty="0">
                <a:latin typeface="方正书宋简体" panose="03000509000000000000" pitchFamily="65" charset="-122"/>
                <a:ea typeface="方正书宋简体" panose="03000509000000000000" pitchFamily="65" charset="-122"/>
              </a:rPr>
              <a:t> , </a:t>
            </a:r>
            <a:r>
              <a:rPr lang="en-US" altLang="zh-CN" sz="2200" i="1" dirty="0" err="1">
                <a:latin typeface="方正书宋简体" panose="03000509000000000000" pitchFamily="65" charset="-122"/>
                <a:ea typeface="方正书宋简体" panose="03000509000000000000" pitchFamily="65" charset="-122"/>
              </a:rPr>
              <a:t>y</a:t>
            </a:r>
            <a:r>
              <a:rPr lang="en-US" altLang="zh-CN" sz="2200" baseline="-25000" dirty="0" err="1">
                <a:latin typeface="方正书宋简体" panose="03000509000000000000" pitchFamily="65" charset="-122"/>
                <a:ea typeface="方正书宋简体" panose="03000509000000000000" pitchFamily="65" charset="-122"/>
              </a:rPr>
              <a:t>i</a:t>
            </a:r>
            <a:r>
              <a:rPr lang="en-US" altLang="zh-CN" sz="2200" dirty="0">
                <a:latin typeface="方正书宋简体" panose="03000509000000000000" pitchFamily="65" charset="-122"/>
                <a:ea typeface="方正书宋简体" panose="03000509000000000000" pitchFamily="65" charset="-122"/>
              </a:rPr>
              <a:t> ,</a:t>
            </a:r>
            <a:r>
              <a:rPr lang="en-US" altLang="zh-CN" sz="2200" i="1" dirty="0" err="1">
                <a:latin typeface="方正书宋简体" panose="03000509000000000000" pitchFamily="65" charset="-122"/>
                <a:ea typeface="方正书宋简体" panose="03000509000000000000" pitchFamily="65" charset="-122"/>
              </a:rPr>
              <a:t>i</a:t>
            </a:r>
            <a:r>
              <a:rPr lang="en-US" altLang="zh-CN" sz="2200" dirty="0">
                <a:latin typeface="方正书宋简体" panose="03000509000000000000" pitchFamily="65" charset="-122"/>
                <a:ea typeface="方正书宋简体" panose="03000509000000000000" pitchFamily="65" charset="-122"/>
              </a:rPr>
              <a:t> = 1,2,…,</a:t>
            </a:r>
            <a:r>
              <a:rPr lang="en-US" altLang="zh-CN" sz="2200" i="1" dirty="0">
                <a:latin typeface="方正书宋简体" panose="03000509000000000000" pitchFamily="65" charset="-122"/>
                <a:ea typeface="方正书宋简体" panose="03000509000000000000" pitchFamily="65" charset="-122"/>
              </a:rPr>
              <a:t>n</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在直角坐标系中进行描点，这种描点图称为散点图。散点图可以帮助我们粗略地看出</a:t>
            </a:r>
            <a:r>
              <a:rPr lang="en-US" altLang="zh-CN" sz="2200" i="1" dirty="0">
                <a:latin typeface="方正书宋简体" panose="03000509000000000000" pitchFamily="65" charset="-122"/>
                <a:ea typeface="方正书宋简体" panose="03000509000000000000" pitchFamily="65" charset="-122"/>
              </a:rPr>
              <a:t>y </a:t>
            </a:r>
            <a:r>
              <a:rPr lang="zh-CN" altLang="en-US" sz="2200" dirty="0">
                <a:latin typeface="方正书宋简体" panose="03000509000000000000" pitchFamily="65" charset="-122"/>
                <a:ea typeface="方正书宋简体" panose="03000509000000000000" pitchFamily="65" charset="-122"/>
              </a:rPr>
              <a:t>与</a:t>
            </a:r>
            <a:r>
              <a:rPr lang="en-US" altLang="zh-CN" sz="2200" i="1" dirty="0">
                <a:latin typeface="方正书宋简体" panose="03000509000000000000" pitchFamily="65" charset="-122"/>
                <a:ea typeface="方正书宋简体" panose="03000509000000000000" pitchFamily="65" charset="-122"/>
              </a:rPr>
              <a:t>x </a:t>
            </a:r>
            <a:r>
              <a:rPr lang="zh-CN" altLang="en-US" sz="2200" dirty="0">
                <a:latin typeface="方正书宋简体" panose="03000509000000000000" pitchFamily="65" charset="-122"/>
                <a:ea typeface="方正书宋简体" panose="03000509000000000000" pitchFamily="65" charset="-122"/>
              </a:rPr>
              <a:t>之间的某种关系。</a:t>
            </a:r>
          </a:p>
        </p:txBody>
      </p:sp>
    </p:spTree>
    <p:extLst>
      <p:ext uri="{BB962C8B-B14F-4D97-AF65-F5344CB8AC3E}">
        <p14:creationId xmlns:p14="http://schemas.microsoft.com/office/powerpoint/2010/main" val="106573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3206" y="3186657"/>
            <a:ext cx="10720959" cy="2588594"/>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解：依照表</a:t>
            </a:r>
            <a:r>
              <a:rPr lang="en-US" altLang="zh-CN" sz="2200" dirty="0">
                <a:latin typeface="方正书宋简体" panose="03000509000000000000" pitchFamily="65" charset="-122"/>
                <a:ea typeface="方正书宋简体" panose="03000509000000000000" pitchFamily="65" charset="-122"/>
              </a:rPr>
              <a:t>14-1 </a:t>
            </a:r>
            <a:r>
              <a:rPr lang="zh-CN" altLang="en-US" sz="2200" dirty="0">
                <a:latin typeface="方正书宋简体" panose="03000509000000000000" pitchFamily="65" charset="-122"/>
                <a:ea typeface="方正书宋简体" panose="03000509000000000000" pitchFamily="65" charset="-122"/>
              </a:rPr>
              <a:t>的数据作图，从图</a:t>
            </a:r>
            <a:r>
              <a:rPr lang="en-US" altLang="zh-CN" sz="2200" dirty="0">
                <a:latin typeface="方正书宋简体" panose="03000509000000000000" pitchFamily="65" charset="-122"/>
                <a:ea typeface="方正书宋简体" panose="03000509000000000000" pitchFamily="65" charset="-122"/>
              </a:rPr>
              <a:t>14-1 </a:t>
            </a:r>
            <a:r>
              <a:rPr lang="zh-CN" altLang="en-US" sz="2200" dirty="0">
                <a:latin typeface="方正书宋简体" panose="03000509000000000000" pitchFamily="65" charset="-122"/>
                <a:ea typeface="方正书宋简体" panose="03000509000000000000" pitchFamily="65" charset="-122"/>
              </a:rPr>
              <a:t>中可以看出，随着产值</a:t>
            </a:r>
            <a:r>
              <a:rPr lang="en-US" altLang="zh-CN" sz="2200" i="1" dirty="0">
                <a:latin typeface="方正书宋简体" panose="03000509000000000000" pitchFamily="65" charset="-122"/>
                <a:ea typeface="方正书宋简体" panose="03000509000000000000" pitchFamily="65" charset="-122"/>
              </a:rPr>
              <a:t>x</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的增加，毛利润</a:t>
            </a:r>
            <a:r>
              <a:rPr lang="en-US" altLang="zh-CN" sz="2200" i="1" dirty="0">
                <a:latin typeface="方正书宋简体" panose="03000509000000000000" pitchFamily="65" charset="-122"/>
                <a:ea typeface="方正书宋简体" panose="03000509000000000000" pitchFamily="65" charset="-122"/>
              </a:rPr>
              <a:t>y</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基本上也呈上升趋势，图中的点大致分布在一条向右上方延伸的直线附近。各点不完全在一条直线上，这是由于</a:t>
            </a:r>
            <a:r>
              <a:rPr lang="en-US" altLang="zh-CN" sz="2200" dirty="0">
                <a:latin typeface="方正书宋简体" panose="03000509000000000000" pitchFamily="65" charset="-122"/>
                <a:ea typeface="方正书宋简体" panose="03000509000000000000" pitchFamily="65" charset="-122"/>
              </a:rPr>
              <a:t>y </a:t>
            </a:r>
            <a:r>
              <a:rPr lang="zh-CN" altLang="en-US" sz="2200" dirty="0">
                <a:latin typeface="方正书宋简体" panose="03000509000000000000" pitchFamily="65" charset="-122"/>
                <a:ea typeface="方正书宋简体" panose="03000509000000000000" pitchFamily="65" charset="-122"/>
              </a:rPr>
              <a:t>还受到其他一些随机因素的影响。事实上，除产值因素以外，影响毛利润的因素是多种多样的，例如每月的广告投入、定价、销售渠道以及其他一些偶然因素。</a:t>
            </a:r>
          </a:p>
        </p:txBody>
      </p:sp>
      <p:pic>
        <p:nvPicPr>
          <p:cNvPr id="2" name="图片 1"/>
          <p:cNvPicPr>
            <a:picLocks noChangeAspect="1"/>
          </p:cNvPicPr>
          <p:nvPr/>
        </p:nvPicPr>
        <p:blipFill>
          <a:blip r:embed="rId2"/>
          <a:stretch>
            <a:fillRect/>
          </a:stretch>
        </p:blipFill>
        <p:spPr>
          <a:xfrm>
            <a:off x="781319" y="1293605"/>
            <a:ext cx="10148450" cy="1593752"/>
          </a:xfrm>
          <a:prstGeom prst="rect">
            <a:avLst/>
          </a:prstGeom>
        </p:spPr>
      </p:pic>
      <p:sp>
        <p:nvSpPr>
          <p:cNvPr id="5" name="文本框 4">
            <a:extLst>
              <a:ext uri="{FF2B5EF4-FFF2-40B4-BE49-F238E27FC236}">
                <a16:creationId xmlns:a16="http://schemas.microsoft.com/office/drawing/2014/main" id="{2055A933-4C0D-431A-A386-5E0B481DDEC8}"/>
              </a:ext>
            </a:extLst>
          </p:cNvPr>
          <p:cNvSpPr txBox="1"/>
          <p:nvPr/>
        </p:nvSpPr>
        <p:spPr>
          <a:xfrm>
            <a:off x="460418" y="228505"/>
            <a:ext cx="10950263" cy="1065100"/>
          </a:xfrm>
          <a:prstGeom prst="rect">
            <a:avLst/>
          </a:prstGeom>
          <a:noFill/>
        </p:spPr>
        <p:txBody>
          <a:bodyPr wrap="square">
            <a:spAutoFit/>
          </a:bodyPr>
          <a:lstStyle/>
          <a:p>
            <a:pPr>
              <a:lnSpc>
                <a:spcPct val="150000"/>
              </a:lnSpc>
            </a:pPr>
            <a:r>
              <a:rPr lang="en-US" altLang="zh-CN" sz="2200" dirty="0">
                <a:latin typeface="方正书宋简体" panose="03000509000000000000" pitchFamily="65" charset="-122"/>
                <a:ea typeface="方正书宋简体" panose="03000509000000000000" pitchFamily="65" charset="-122"/>
              </a:rPr>
              <a:t>【</a:t>
            </a:r>
            <a:r>
              <a:rPr lang="zh-CN" altLang="en-US" sz="2200" dirty="0">
                <a:latin typeface="方正书宋简体" panose="03000509000000000000" pitchFamily="65" charset="-122"/>
                <a:ea typeface="方正书宋简体" panose="03000509000000000000" pitchFamily="65" charset="-122"/>
              </a:rPr>
              <a:t>例</a:t>
            </a:r>
            <a:r>
              <a:rPr lang="en-US" altLang="zh-CN" sz="2200" dirty="0">
                <a:latin typeface="方正书宋简体" panose="03000509000000000000" pitchFamily="65" charset="-122"/>
                <a:ea typeface="方正书宋简体" panose="03000509000000000000" pitchFamily="65" charset="-122"/>
              </a:rPr>
              <a:t>14.1】</a:t>
            </a:r>
            <a:r>
              <a:rPr lang="zh-CN" altLang="en-US" sz="2200" dirty="0">
                <a:latin typeface="方正书宋简体" panose="03000509000000000000" pitchFamily="65" charset="-122"/>
                <a:ea typeface="方正书宋简体" panose="03000509000000000000" pitchFamily="65" charset="-122"/>
              </a:rPr>
              <a:t>某公司为了研究某一类产品的产值</a:t>
            </a:r>
            <a:r>
              <a:rPr lang="en-US" altLang="zh-CN" sz="2200" i="1" dirty="0">
                <a:latin typeface="方正书宋简体" panose="03000509000000000000" pitchFamily="65" charset="-122"/>
                <a:ea typeface="方正书宋简体" panose="03000509000000000000" pitchFamily="65" charset="-122"/>
              </a:rPr>
              <a:t>x</a:t>
            </a:r>
            <a:r>
              <a:rPr lang="zh-CN" altLang="en-US" sz="2200" dirty="0">
                <a:latin typeface="方正书宋简体" panose="03000509000000000000" pitchFamily="65" charset="-122"/>
                <a:ea typeface="方正书宋简体" panose="03000509000000000000" pitchFamily="65" charset="-122"/>
              </a:rPr>
              <a:t>（万元）和其毛利润</a:t>
            </a:r>
            <a:r>
              <a:rPr lang="en-US" altLang="zh-CN" sz="2200" i="1" dirty="0">
                <a:latin typeface="方正书宋简体" panose="03000509000000000000" pitchFamily="65" charset="-122"/>
                <a:ea typeface="方正书宋简体" panose="03000509000000000000" pitchFamily="65" charset="-122"/>
              </a:rPr>
              <a:t>y</a:t>
            </a:r>
            <a:r>
              <a:rPr lang="zh-CN" altLang="en-US" sz="2200" dirty="0">
                <a:latin typeface="方正书宋简体" panose="03000509000000000000" pitchFamily="65" charset="-122"/>
                <a:ea typeface="方正书宋简体" panose="03000509000000000000" pitchFamily="65" charset="-122"/>
              </a:rPr>
              <a:t>（万元）之间的关系，获得数据见表</a:t>
            </a:r>
            <a:r>
              <a:rPr lang="en-US" altLang="zh-CN" sz="2200" dirty="0">
                <a:latin typeface="方正书宋简体" panose="03000509000000000000" pitchFamily="65" charset="-122"/>
                <a:ea typeface="方正书宋简体" panose="03000509000000000000" pitchFamily="65" charset="-122"/>
              </a:rPr>
              <a:t>14-1</a:t>
            </a:r>
            <a:r>
              <a:rPr lang="zh-CN" altLang="en-US" sz="2200" dirty="0">
                <a:latin typeface="方正书宋简体" panose="03000509000000000000" pitchFamily="65" charset="-122"/>
                <a:ea typeface="方正书宋简体" panose="03000509000000000000" pitchFamily="65" charset="-122"/>
              </a:rPr>
              <a:t>。</a:t>
            </a:r>
          </a:p>
        </p:txBody>
      </p:sp>
    </p:spTree>
    <p:extLst>
      <p:ext uri="{BB962C8B-B14F-4D97-AF65-F5344CB8AC3E}">
        <p14:creationId xmlns:p14="http://schemas.microsoft.com/office/powerpoint/2010/main" val="241659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112565" y="189347"/>
            <a:ext cx="5540116" cy="4524745"/>
          </a:xfrm>
          <a:prstGeom prst="rect">
            <a:avLst/>
          </a:prstGeom>
        </p:spPr>
      </p:pic>
      <p:pic>
        <p:nvPicPr>
          <p:cNvPr id="6" name="图片 5"/>
          <p:cNvPicPr>
            <a:picLocks noChangeAspect="1"/>
          </p:cNvPicPr>
          <p:nvPr/>
        </p:nvPicPr>
        <p:blipFill>
          <a:blip r:embed="rId3"/>
          <a:stretch>
            <a:fillRect/>
          </a:stretch>
        </p:blipFill>
        <p:spPr>
          <a:xfrm>
            <a:off x="690393" y="5058097"/>
            <a:ext cx="10811213" cy="796792"/>
          </a:xfrm>
          <a:prstGeom prst="rect">
            <a:avLst/>
          </a:prstGeom>
        </p:spPr>
      </p:pic>
    </p:spTree>
    <p:extLst>
      <p:ext uri="{BB962C8B-B14F-4D97-AF65-F5344CB8AC3E}">
        <p14:creationId xmlns:p14="http://schemas.microsoft.com/office/powerpoint/2010/main" val="362085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2215" y="1078540"/>
            <a:ext cx="10967570" cy="554960"/>
          </a:xfrm>
          <a:prstGeom prst="rect">
            <a:avLst/>
          </a:prstGeom>
        </p:spPr>
        <p:txBody>
          <a:bodyPr wrap="square">
            <a:spAutoFit/>
          </a:bodyPr>
          <a:lstStyle/>
          <a:p>
            <a:pPr indent="576000">
              <a:lnSpc>
                <a:spcPct val="150000"/>
              </a:lnSpc>
            </a:pPr>
            <a:r>
              <a:rPr lang="zh-CN" altLang="en-US" sz="2200" dirty="0">
                <a:latin typeface="FZSSJW--GB1-0"/>
                <a:ea typeface="方正书宋简体" panose="03000509000000000000" pitchFamily="65" charset="-122"/>
              </a:rPr>
              <a:t>一般地，如果自变量</a:t>
            </a:r>
            <a:r>
              <a:rPr lang="en-US" altLang="zh-CN" sz="2200" i="1" dirty="0">
                <a:latin typeface="FZSSJW--GB1-0"/>
                <a:ea typeface="方正书宋简体" panose="03000509000000000000" pitchFamily="65" charset="-122"/>
              </a:rPr>
              <a:t>x</a:t>
            </a:r>
            <a:r>
              <a:rPr lang="en-US" altLang="zh-CN" sz="2200" dirty="0">
                <a:latin typeface="FZSSJW--GB1-0"/>
                <a:ea typeface="方正书宋简体" panose="03000509000000000000" pitchFamily="65" charset="-122"/>
              </a:rPr>
              <a:t> </a:t>
            </a:r>
            <a:r>
              <a:rPr lang="zh-CN" altLang="en-US" sz="2200" dirty="0">
                <a:latin typeface="FZSSJW--GB1-0"/>
                <a:ea typeface="方正书宋简体" panose="03000509000000000000" pitchFamily="65" charset="-122"/>
              </a:rPr>
              <a:t>与因变量</a:t>
            </a:r>
            <a:r>
              <a:rPr lang="en-US" altLang="zh-CN" sz="2200" i="1" dirty="0">
                <a:latin typeface="FZSSJW--GB1-0"/>
                <a:ea typeface="方正书宋简体" panose="03000509000000000000" pitchFamily="65" charset="-122"/>
              </a:rPr>
              <a:t>y</a:t>
            </a:r>
            <a:r>
              <a:rPr lang="en-US" altLang="zh-CN" sz="2200" dirty="0">
                <a:latin typeface="FZSSJW--GB1-0"/>
                <a:ea typeface="方正书宋简体" panose="03000509000000000000" pitchFamily="65" charset="-122"/>
              </a:rPr>
              <a:t> </a:t>
            </a:r>
            <a:r>
              <a:rPr lang="zh-CN" altLang="en-US" sz="2200" dirty="0">
                <a:latin typeface="FZSSJW--GB1-0"/>
                <a:ea typeface="方正书宋简体" panose="03000509000000000000" pitchFamily="65" charset="-122"/>
              </a:rPr>
              <a:t>之间存在如下关系，则可称为一元线性回归模型。</a:t>
            </a:r>
            <a:endParaRPr lang="zh-CN" altLang="en-US" sz="2200" dirty="0">
              <a:latin typeface="方正书宋简体" panose="03000509000000000000" pitchFamily="65" charset="-122"/>
              <a:ea typeface="方正书宋简体" panose="03000509000000000000" pitchFamily="65" charset="-122"/>
            </a:endParaRPr>
          </a:p>
        </p:txBody>
      </p:sp>
      <p:pic>
        <p:nvPicPr>
          <p:cNvPr id="2" name="图片 1"/>
          <p:cNvPicPr>
            <a:picLocks noChangeAspect="1"/>
          </p:cNvPicPr>
          <p:nvPr/>
        </p:nvPicPr>
        <p:blipFill>
          <a:blip r:embed="rId2"/>
          <a:stretch>
            <a:fillRect/>
          </a:stretch>
        </p:blipFill>
        <p:spPr>
          <a:xfrm>
            <a:off x="3199294" y="1988573"/>
            <a:ext cx="5453388" cy="674299"/>
          </a:xfrm>
          <a:prstGeom prst="rect">
            <a:avLst/>
          </a:prstGeom>
        </p:spPr>
      </p:pic>
      <p:sp>
        <p:nvSpPr>
          <p:cNvPr id="6" name="矩形 5"/>
          <p:cNvSpPr/>
          <p:nvPr/>
        </p:nvSpPr>
        <p:spPr>
          <a:xfrm>
            <a:off x="824096" y="3017945"/>
            <a:ext cx="10967570" cy="1065100"/>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其中：</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0</a:t>
            </a:r>
            <a:r>
              <a:rPr lang="zh-CN" altLang="en-US"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1 </a:t>
            </a:r>
            <a:r>
              <a:rPr lang="zh-CN" altLang="en-US" sz="2200" dirty="0">
                <a:latin typeface="方正书宋简体" panose="03000509000000000000" pitchFamily="65" charset="-122"/>
                <a:ea typeface="方正书宋简体" panose="03000509000000000000" pitchFamily="65" charset="-122"/>
              </a:rPr>
              <a:t>为未知参数，</a:t>
            </a:r>
            <a:r>
              <a:rPr lang="en-US" altLang="zh-CN" sz="2200" i="1" dirty="0">
                <a:latin typeface="方正书宋简体" panose="03000509000000000000" pitchFamily="65" charset="-122"/>
                <a:ea typeface="方正书宋简体" panose="03000509000000000000" pitchFamily="65" charset="-122"/>
              </a:rPr>
              <a:t>ε</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为随机误差，</a:t>
            </a:r>
            <a:r>
              <a:rPr lang="en-US" altLang="zh-CN" sz="2200" i="1" dirty="0">
                <a:latin typeface="方正书宋简体" panose="03000509000000000000" pitchFamily="65" charset="-122"/>
                <a:ea typeface="方正书宋简体" panose="03000509000000000000" pitchFamily="65" charset="-122"/>
              </a:rPr>
              <a:t>σ</a:t>
            </a:r>
            <a:r>
              <a:rPr lang="en-US" altLang="zh-CN" sz="2200" baseline="30000" dirty="0">
                <a:latin typeface="方正书宋简体" panose="03000509000000000000" pitchFamily="65" charset="-122"/>
                <a:ea typeface="方正书宋简体" panose="03000509000000000000" pitchFamily="65" charset="-122"/>
              </a:rPr>
              <a:t>2</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未知，</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0 </a:t>
            </a:r>
            <a:r>
              <a:rPr lang="zh-CN" altLang="en-US" sz="2200" dirty="0">
                <a:latin typeface="方正书宋简体" panose="03000509000000000000" pitchFamily="65" charset="-122"/>
                <a:ea typeface="方正书宋简体" panose="03000509000000000000" pitchFamily="65" charset="-122"/>
              </a:rPr>
              <a:t>称为回归常数，</a:t>
            </a:r>
            <a:r>
              <a:rPr lang="en-US" altLang="zh-CN" sz="2200" i="1" dirty="0">
                <a:latin typeface="方正书宋简体" panose="03000509000000000000" pitchFamily="65" charset="-122"/>
                <a:ea typeface="方正书宋简体" panose="03000509000000000000" pitchFamily="65" charset="-122"/>
              </a:rPr>
              <a:t>β</a:t>
            </a:r>
            <a:r>
              <a:rPr lang="en-US" altLang="zh-CN" sz="2200" baseline="-25000" dirty="0">
                <a:latin typeface="方正书宋简体" panose="03000509000000000000" pitchFamily="65" charset="-122"/>
                <a:ea typeface="方正书宋简体" panose="03000509000000000000" pitchFamily="65" charset="-122"/>
              </a:rPr>
              <a:t>1 </a:t>
            </a:r>
            <a:r>
              <a:rPr lang="zh-CN" altLang="en-US" sz="2200" dirty="0">
                <a:latin typeface="方正书宋简体" panose="03000509000000000000" pitchFamily="65" charset="-122"/>
                <a:ea typeface="方正书宋简体" panose="03000509000000000000" pitchFamily="65" charset="-122"/>
              </a:rPr>
              <a:t>称为回归系数。</a:t>
            </a:r>
          </a:p>
        </p:txBody>
      </p:sp>
    </p:spTree>
    <p:extLst>
      <p:ext uri="{BB962C8B-B14F-4D97-AF65-F5344CB8AC3E}">
        <p14:creationId xmlns:p14="http://schemas.microsoft.com/office/powerpoint/2010/main" val="13270857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d93aa0d-35a8-4964-9aec-e0dde3db1771"/>
  <p:tag name="COMMONDATA" val="eyJoZGlkIjoiNzA3ZjkzZmY4ZjJkOTc1YmQxMTk5YTVlZjdhYjJlM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TotalTime>
  <Words>3456</Words>
  <Application>Microsoft Office PowerPoint</Application>
  <PresentationFormat>宽屏</PresentationFormat>
  <Paragraphs>138</Paragraphs>
  <Slides>54</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54</vt:i4>
      </vt:variant>
    </vt:vector>
  </HeadingPairs>
  <TitlesOfParts>
    <vt:vector size="62" baseType="lpstr">
      <vt:lpstr>FZLTZHJW--GB1-0</vt:lpstr>
      <vt:lpstr>FZSSJW--GB1-0</vt:lpstr>
      <vt:lpstr>TimesNewRomanPS-ItalicMT</vt:lpstr>
      <vt:lpstr>等线 Light</vt:lpstr>
      <vt:lpstr>方正书宋简体</vt:lpstr>
      <vt:lpstr>Arial</vt:lpstr>
      <vt:lpstr>Office 主题​​</vt:lpstr>
      <vt:lpstr>自定义设计方案</vt:lpstr>
      <vt:lpstr>人 工 智 能 数 学 基 础</vt:lpstr>
      <vt:lpstr>第14章  回归分析</vt:lpstr>
      <vt:lpstr>14.1 回归分析概述</vt:lpstr>
      <vt:lpstr>PowerPoint 演示文稿</vt:lpstr>
      <vt:lpstr>14.1.1 回归分析</vt:lpstr>
      <vt:lpstr>14.1.2 一元线性回归模型</vt:lpstr>
      <vt:lpstr>PowerPoint 演示文稿</vt:lpstr>
      <vt:lpstr>PowerPoint 演示文稿</vt:lpstr>
      <vt:lpstr>PowerPoint 演示文稿</vt:lpstr>
      <vt:lpstr>14.2 回归方程推导及应用</vt:lpstr>
      <vt:lpstr>14.2.1 回归方程</vt:lpstr>
      <vt:lpstr>14.2.2 参数的最小二乘法估计</vt:lpstr>
      <vt:lpstr>PowerPoint 演示文稿</vt:lpstr>
      <vt:lpstr>PowerPoint 演示文稿</vt:lpstr>
      <vt:lpstr>PowerPoint 演示文稿</vt:lpstr>
      <vt:lpstr>PowerPoint 演示文稿</vt:lpstr>
      <vt:lpstr>PowerPoint 演示文稿</vt:lpstr>
      <vt:lpstr>14.2.3 方差σ2 的估计</vt:lpstr>
      <vt:lpstr>PowerPoint 演示文稿</vt:lpstr>
      <vt:lpstr>14.3 回归直线拟合优度</vt:lpstr>
      <vt:lpstr>14.3.1 因变量y 变化的指标项</vt:lpstr>
      <vt:lpstr>PowerPoint 演示文稿</vt:lpstr>
      <vt:lpstr>14.3.2  判定系数</vt:lpstr>
      <vt:lpstr>14.4 线性回归的模型检验</vt:lpstr>
      <vt:lpstr>PowerPoint 演示文稿</vt:lpstr>
      <vt:lpstr>14.4.1 线性关系的显著性检验</vt:lpstr>
      <vt:lpstr>PowerPoint 演示文稿</vt:lpstr>
      <vt:lpstr>PowerPoint 演示文稿</vt:lpstr>
      <vt:lpstr>14.4.2 回归系数的显著性检验</vt:lpstr>
      <vt:lpstr>PowerPoint 演示文稿</vt:lpstr>
      <vt:lpstr>14.5 利用回归直线进行估计和预测</vt:lpstr>
      <vt:lpstr>PowerPoint 演示文稿</vt:lpstr>
      <vt:lpstr>PowerPoint 演示文稿</vt:lpstr>
      <vt:lpstr>PowerPoint 演示文稿</vt:lpstr>
      <vt:lpstr>14.6  质量相关分析</vt:lpstr>
      <vt:lpstr>14.6.1 多元线性回归分析</vt:lpstr>
      <vt:lpstr>PowerPoint 演示文稿</vt:lpstr>
      <vt:lpstr>PowerPoint 演示文稿</vt:lpstr>
      <vt:lpstr>PowerPoint 演示文稿</vt:lpstr>
      <vt:lpstr>PowerPoint 演示文稿</vt:lpstr>
      <vt:lpstr>PowerPoint 演示文稿</vt:lpstr>
      <vt:lpstr>PowerPoint 演示文稿</vt:lpstr>
      <vt:lpstr>14.6.2 曲线回归分析</vt:lpstr>
      <vt:lpstr>14.7 Python 工具包</vt:lpstr>
      <vt:lpstr>14.7.1 利用sklearn 实现回归分析</vt:lpstr>
      <vt:lpstr>PowerPoint 演示文稿</vt:lpstr>
      <vt:lpstr>14.7.2 利用statsmodels 实现回归分析</vt:lpstr>
      <vt:lpstr>PowerPoint 演示文稿</vt:lpstr>
      <vt:lpstr>PowerPoint 演示文稿</vt:lpstr>
      <vt:lpstr>14.8 综合实例——个人医疗保费预测任务</vt:lpstr>
      <vt:lpstr>14.9 高手点拨</vt:lpstr>
      <vt:lpstr>PowerPoint 演示文稿</vt:lpstr>
      <vt:lpstr>PowerPoint 演示文稿</vt:lpstr>
      <vt:lpstr>14.10 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龙 马</cp:lastModifiedBy>
  <cp:revision>786</cp:revision>
  <cp:lastPrinted>2022-07-03T02:21:00Z</cp:lastPrinted>
  <dcterms:created xsi:type="dcterms:W3CDTF">2020-08-03T11:12:00Z</dcterms:created>
  <dcterms:modified xsi:type="dcterms:W3CDTF">2022-09-01T11:19:25Z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3F35A5637893479B8FCB28239974D685</vt:lpwstr>
  </property>
  <property fmtid="{D5CDD505-2E9C-101B-9397-08002B2CF9AE}" pid="3" name="KSOProductBuildVer">
    <vt:lpwstr>2052-11.1.0.11830</vt:lpwstr>
  </property>
</Properties>
</file>