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65"/>
  </p:notesMasterIdLst>
  <p:sldIdLst>
    <p:sldId id="312" r:id="rId3"/>
    <p:sldId id="314" r:id="rId4"/>
    <p:sldId id="315" r:id="rId5"/>
    <p:sldId id="316" r:id="rId6"/>
    <p:sldId id="377" r:id="rId7"/>
    <p:sldId id="317" r:id="rId8"/>
    <p:sldId id="362" r:id="rId9"/>
    <p:sldId id="363" r:id="rId10"/>
    <p:sldId id="318" r:id="rId11"/>
    <p:sldId id="319" r:id="rId12"/>
    <p:sldId id="327" r:id="rId13"/>
    <p:sldId id="320" r:id="rId14"/>
    <p:sldId id="321" r:id="rId15"/>
    <p:sldId id="322" r:id="rId16"/>
    <p:sldId id="323" r:id="rId17"/>
    <p:sldId id="324" r:id="rId18"/>
    <p:sldId id="364" r:id="rId19"/>
    <p:sldId id="328" r:id="rId20"/>
    <p:sldId id="365" r:id="rId21"/>
    <p:sldId id="329" r:id="rId22"/>
    <p:sldId id="366" r:id="rId23"/>
    <p:sldId id="367" r:id="rId24"/>
    <p:sldId id="325" r:id="rId25"/>
    <p:sldId id="326" r:id="rId26"/>
    <p:sldId id="330" r:id="rId27"/>
    <p:sldId id="368" r:id="rId28"/>
    <p:sldId id="331" r:id="rId29"/>
    <p:sldId id="332" r:id="rId30"/>
    <p:sldId id="334" r:id="rId31"/>
    <p:sldId id="335" r:id="rId32"/>
    <p:sldId id="369" r:id="rId33"/>
    <p:sldId id="336" r:id="rId34"/>
    <p:sldId id="337" r:id="rId35"/>
    <p:sldId id="338" r:id="rId36"/>
    <p:sldId id="370" r:id="rId37"/>
    <p:sldId id="339" r:id="rId38"/>
    <p:sldId id="340" r:id="rId39"/>
    <p:sldId id="371" r:id="rId40"/>
    <p:sldId id="341" r:id="rId41"/>
    <p:sldId id="352" r:id="rId42"/>
    <p:sldId id="353" r:id="rId43"/>
    <p:sldId id="354" r:id="rId44"/>
    <p:sldId id="355" r:id="rId45"/>
    <p:sldId id="372" r:id="rId46"/>
    <p:sldId id="342" r:id="rId47"/>
    <p:sldId id="343" r:id="rId48"/>
    <p:sldId id="344" r:id="rId49"/>
    <p:sldId id="373" r:id="rId50"/>
    <p:sldId id="345" r:id="rId51"/>
    <p:sldId id="356" r:id="rId52"/>
    <p:sldId id="374" r:id="rId53"/>
    <p:sldId id="346" r:id="rId54"/>
    <p:sldId id="357" r:id="rId55"/>
    <p:sldId id="358" r:id="rId56"/>
    <p:sldId id="359" r:id="rId57"/>
    <p:sldId id="375" r:id="rId58"/>
    <p:sldId id="347" r:id="rId59"/>
    <p:sldId id="360" r:id="rId60"/>
    <p:sldId id="361" r:id="rId61"/>
    <p:sldId id="376" r:id="rId62"/>
    <p:sldId id="348" r:id="rId63"/>
    <p:sldId id="349" r:id="rId64"/>
  </p:sldIdLst>
  <p:sldSz cx="12192000" cy="6858000"/>
  <p:notesSz cx="7099300" cy="10234613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FF66CC"/>
    <a:srgbClr val="F8FFE7"/>
    <a:srgbClr val="E7EEFF"/>
    <a:srgbClr val="CEDDFE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935" autoAdjust="0"/>
  </p:normalViewPr>
  <p:slideViewPr>
    <p:cSldViewPr snapToGrid="0">
      <p:cViewPr varScale="1">
        <p:scale>
          <a:sx n="74" d="100"/>
          <a:sy n="7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6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87BD0F6-1195-4A82-9F35-B4DEADACE0B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6B97F83-A7E4-4309-BBB9-0FD771D685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51B746-BAE8-4B47-B71B-F7978EF88C40}"/>
              </a:ext>
            </a:extLst>
          </p:cNvPr>
          <p:cNvSpPr/>
          <p:nvPr userDrawn="1"/>
        </p:nvSpPr>
        <p:spPr>
          <a:xfrm>
            <a:off x="0" y="1301750"/>
            <a:ext cx="12192000" cy="2127250"/>
          </a:xfrm>
          <a:prstGeom prst="rect">
            <a:avLst/>
          </a:prstGeom>
          <a:solidFill>
            <a:srgbClr val="1B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CEC40-A851-41DD-9074-FFCE23F8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C84F2-4ED9-43A2-B6E5-60338C8F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FB1A7-8642-4CA5-9132-1C7D354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7F842-F8D3-4265-8326-1E0E1CC1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4F5E-0F7D-4174-8295-9DBCE6B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0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2E5-3BA6-484E-91F3-7905F8E7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4EE16-73D9-4054-818A-EC8C2F94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1AA9-812B-4EAD-A8BB-1FA76A7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B15C-7E35-4B05-8AD4-328459B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C86C-31A2-40C8-B3E0-88A2EFA1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0E6F-9E47-4CE1-9E9B-B95D5DE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5F5C0-8364-4815-8CE9-EFC3A133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973E-D082-43E1-AFD7-9D41936E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113D4-1B6F-4378-9A2A-EE8704B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E5054-BD19-4DE7-AF1D-4D58338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2E5B-66BC-4566-BFB9-1835D93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2FC3-5E02-4781-B611-D9203EC1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0079B-11EA-4C3C-AD06-9869AA83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F1D95-BE41-4228-B0D3-7EEF605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EEBB-867D-421A-BE5F-0D84868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E83D-7704-4FC1-9690-728DC82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8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6255D-7667-43CE-A866-8F76211E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6CB9-7B2A-481C-AC46-F490DAF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5C6C-9F15-49A8-822A-B611CEE1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9095E-CF55-4AFE-A1CD-192844C0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8086E-2557-4F12-BE31-986B2FAD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8614C-04A0-4DB8-9273-E0BE54B1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A4BC0-4E3B-4299-8D23-ED7CA4A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35CAC-E1F5-40B3-B193-EC3A8D4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D91E-C3DB-4A25-B41E-F9DC92A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8DBB-CEA8-45DE-A608-3C1C35A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45DAF-5750-463B-8D11-9FAAC38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441C68-F0E8-4486-AA0D-BE1C789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2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B10D4-46A1-446C-BE99-E6FCFD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EA974-D135-4750-AEA9-509B3E3B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35BA-0F62-4DD2-9CA3-C840DD2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17" y="254763"/>
            <a:ext cx="11133083" cy="1325563"/>
          </a:xfrm>
        </p:spPr>
        <p:txBody>
          <a:bodyPr>
            <a:normAutofit/>
          </a:bodyPr>
          <a:lstStyle>
            <a:lvl1pPr algn="l">
              <a:defRPr sz="48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820275" y="582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D27-17A1-46BC-90CA-69880C89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4711-D68E-4C56-ABAA-B85FD0BB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A74DC-F6FA-41F8-A71D-40CAD189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3897-53C1-4A0F-9E21-C8B9665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E341-93DB-47C7-8871-E4DE049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52E2-96F5-4148-B2BC-579E8D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86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719-655B-448F-A2E2-73CF225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A2C24-6C4F-4707-966A-BC9DD376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18D5E-0B9B-4B2B-87AE-8DADCEFD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DBC10-0978-4246-971A-BD4621A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47D58-2A40-43FC-A19C-6BF2090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F8D0A-1C8B-4FFB-AC97-6BB3BD2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4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13A1-9F54-45C6-9884-39B4B02C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29BB2-4C8F-4219-B016-A428A6A0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E2E8-E0C5-44B3-B4BD-1E7846D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01E58-317E-476F-A9B3-911F93F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B5570-7AB2-4228-A66A-0DC16616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87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20E11-4F7E-4EBF-A6D7-A14AF711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87D8C-A15A-4972-8983-CB010F1B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B0A6-26D7-4661-9975-62CEBF7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E43B-892B-43EC-94C2-ADD724E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13E62-CD6E-4EA5-A1D6-3520A32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6766" y="315311"/>
            <a:ext cx="10515600" cy="92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E24E0-D1AB-409D-B496-DEF216D93432}"/>
              </a:ext>
            </a:extLst>
          </p:cNvPr>
          <p:cNvCxnSpPr>
            <a:cxnSpLocks/>
          </p:cNvCxnSpPr>
          <p:nvPr userDrawn="1"/>
        </p:nvCxnSpPr>
        <p:spPr>
          <a:xfrm>
            <a:off x="0" y="1422739"/>
            <a:ext cx="12192000" cy="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86C6C-8BC4-43D8-A0B8-3A4C17D6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60E4F-80E1-44EB-AAAB-62DE985A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5111-DD70-45F7-8074-91B222B2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B7DA-7898-4C74-A5B8-6328B044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C4472-5514-42B9-B9F2-71E9FF54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43A672-6912-4D5E-BE9C-5A3CD9DB297A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524000" y="1584960"/>
            <a:ext cx="9144000" cy="136906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工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能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数 学 基 础</a:t>
            </a:r>
          </a:p>
        </p:txBody>
      </p:sp>
    </p:spTree>
    <p:extLst>
      <p:ext uri="{BB962C8B-B14F-4D97-AF65-F5344CB8AC3E}">
        <p14:creationId xmlns:p14="http://schemas.microsoft.com/office/powerpoint/2010/main" val="66650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BF75DA-98F5-4666-A991-7B494F352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1"/>
          <a:stretch/>
        </p:blipFill>
        <p:spPr>
          <a:xfrm>
            <a:off x="346066" y="3429000"/>
            <a:ext cx="11247619" cy="31609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7EB2F2-6855-4FCD-B5CF-66DD5B15D02A}"/>
              </a:ext>
            </a:extLst>
          </p:cNvPr>
          <p:cNvSpPr txBox="1"/>
          <p:nvPr/>
        </p:nvSpPr>
        <p:spPr>
          <a:xfrm>
            <a:off x="346066" y="511379"/>
            <a:ext cx="11386588" cy="2588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6000" algn="l">
              <a:lnSpc>
                <a:spcPct val="150000"/>
              </a:lnSpc>
            </a:pP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函数的单调性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设函数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的定义域为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D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，区间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I       D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。假设区间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I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上有任意两点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及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：当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&lt; 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时，恒有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 &lt;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，则称函数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在区间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I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上是单调递增的；当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&lt; </a:t>
            </a:r>
            <a:r>
              <a:rPr lang="en-US" altLang="zh-CN" sz="2200" b="0" i="1" u="none" strike="noStrike" baseline="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时，恒有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b="0" i="0" u="none" strike="noStrike" baseline="-25000" dirty="0" err="1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 &gt;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，则称函数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在区间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I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上是单调递减的。函数的单调性如图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2-2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所示。单调递增和单调递减的函数统称为单调函数。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3172E-8DE9-4E7B-A9C6-A6D384B7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88" y="1180176"/>
            <a:ext cx="352381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79495A-6B52-4A1F-AC71-B509B7FD4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02"/>
          <a:stretch/>
        </p:blipFill>
        <p:spPr>
          <a:xfrm>
            <a:off x="486476" y="3309869"/>
            <a:ext cx="11219047" cy="32572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8652915-0EA1-4FCE-810F-47BBE7383587}"/>
              </a:ext>
            </a:extLst>
          </p:cNvPr>
          <p:cNvGrpSpPr/>
          <p:nvPr/>
        </p:nvGrpSpPr>
        <p:grpSpPr>
          <a:xfrm>
            <a:off x="346066" y="511379"/>
            <a:ext cx="11386588" cy="2080762"/>
            <a:chOff x="346066" y="511379"/>
            <a:chExt cx="11386588" cy="208076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A403BF3-8CFD-4B6B-A421-652481137B17}"/>
                </a:ext>
              </a:extLst>
            </p:cNvPr>
            <p:cNvSpPr txBox="1"/>
            <p:nvPr/>
          </p:nvSpPr>
          <p:spPr>
            <a:xfrm>
              <a:off x="346066" y="511379"/>
              <a:ext cx="11386588" cy="2080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576000" algn="l">
                <a:lnSpc>
                  <a:spcPct val="150000"/>
                </a:lnSpc>
              </a:pP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3.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函数的周期性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设函数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f 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( </a:t>
              </a:r>
              <a:r>
                <a:rPr lang="en-US" altLang="zh-CN" sz="2200" i="1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)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的定义域为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D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 如果存在一个正数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l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 使任意点             有                       ， 且</a:t>
              </a:r>
              <a:endPara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                               恒成立，则称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f 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( </a:t>
              </a:r>
              <a:r>
                <a:rPr lang="en-US" altLang="zh-CN" sz="2200" i="1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)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为周期函数，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l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称为的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f 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( </a:t>
              </a:r>
              <a:r>
                <a:rPr lang="en-US" altLang="zh-CN" sz="2200" i="1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</a:t>
              </a:r>
              <a:r>
                <a:rPr lang="en-US" altLang="zh-CN" sz="22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)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周期，通常说周期函数的周期是指最小正周期。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671E78-2068-48E1-86AE-EADC11F0C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9176" y="1121653"/>
              <a:ext cx="847619" cy="3523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7A35BA4-FA67-486C-B8A3-BB73BA612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2780" y="1054986"/>
              <a:ext cx="1501231" cy="4726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931713C-ED72-4914-A6DE-A54423590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46" y="1551760"/>
              <a:ext cx="2155065" cy="477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85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极限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15AB2-44A6-4725-A5AF-61D53BCE65A0}"/>
              </a:ext>
            </a:extLst>
          </p:cNvPr>
          <p:cNvSpPr txBox="1"/>
          <p:nvPr/>
        </p:nvSpPr>
        <p:spPr>
          <a:xfrm>
            <a:off x="1075996" y="1920031"/>
            <a:ext cx="8903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极限概念是在探求某些实际问题的精确解答过程中产生的。</a:t>
            </a:r>
          </a:p>
        </p:txBody>
      </p:sp>
    </p:spTree>
    <p:extLst>
      <p:ext uri="{BB962C8B-B14F-4D97-AF65-F5344CB8AC3E}">
        <p14:creationId xmlns:p14="http://schemas.microsoft.com/office/powerpoint/2010/main" val="276993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数列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6EBC66-D866-49D9-B98B-9C0C79EDB301}"/>
              </a:ext>
            </a:extLst>
          </p:cNvPr>
          <p:cNvGrpSpPr/>
          <p:nvPr/>
        </p:nvGrpSpPr>
        <p:grpSpPr>
          <a:xfrm>
            <a:off x="402706" y="1928054"/>
            <a:ext cx="11386588" cy="2820350"/>
            <a:chOff x="402706" y="2005328"/>
            <a:chExt cx="11386588" cy="28203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F09E3D-40A5-4BDC-9A01-3B0668666927}"/>
                </a:ext>
              </a:extLst>
            </p:cNvPr>
            <p:cNvSpPr txBox="1"/>
            <p:nvPr/>
          </p:nvSpPr>
          <p:spPr>
            <a:xfrm>
              <a:off x="402706" y="2005328"/>
              <a:ext cx="11386588" cy="2588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576000" algn="l">
                <a:lnSpc>
                  <a:spcPct val="150000"/>
                </a:lnSpc>
              </a:pPr>
              <a:r>
                <a:rPr lang="zh-CN" altLang="en-US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定义</a:t>
              </a:r>
              <a:r>
                <a:rPr lang="en-US" altLang="zh-CN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2.6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如果按照某一法则，对每一个</a:t>
              </a:r>
              <a:r>
                <a:rPr lang="en-US" altLang="zh-CN" sz="2200" b="0" i="1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en-US" altLang="zh-CN" sz="2200" b="0" i="0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∈N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+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，对应着一个确定的实数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，按照下标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从小到大排列得到的序列</a:t>
              </a:r>
              <a:r>
                <a:rPr lang="en-US" altLang="zh-CN" sz="2200" b="0" i="1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1</a:t>
              </a:r>
              <a:r>
                <a:rPr lang="en-US" altLang="zh-CN" sz="2200" b="0" i="0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,</a:t>
              </a:r>
              <a:r>
                <a:rPr lang="en-US" altLang="zh-CN" sz="2200" b="0" i="1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2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,…,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就叫作数列，简记为数列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{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}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，其中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叫作通项。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对于数列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{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u</a:t>
              </a:r>
              <a:r>
                <a:rPr lang="en-US" altLang="zh-CN" sz="2200" b="0" i="0" u="none" strike="noStrike" baseline="-2500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}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而言，如果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n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无限增大，其通项无限接近常数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A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，则称该数列以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A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为极限或称数列收敛于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A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，记为                                                 ，否则称数列为发散。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例如，                                                               不存在。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1FF89F-A894-42DF-A843-64873143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7860" y="3618939"/>
              <a:ext cx="3167792" cy="48264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83B0FE7-B7AC-4D64-9504-5D937B8F4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472" y="4033895"/>
              <a:ext cx="4319528" cy="791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5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收敛数列的性质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4FE416-33E8-4C76-96F7-C880FF4CE89C}"/>
              </a:ext>
            </a:extLst>
          </p:cNvPr>
          <p:cNvSpPr txBox="1"/>
          <p:nvPr/>
        </p:nvSpPr>
        <p:spPr>
          <a:xfrm>
            <a:off x="402706" y="1721992"/>
            <a:ext cx="11386588" cy="30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定理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2.1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（极限的唯一性） 如果数列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{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u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}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收敛，那么它的极限唯一。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定理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2.2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（收敛数列的有界性） 如果数列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{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u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}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收敛，那么数列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{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u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}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一定有界。</a:t>
            </a:r>
            <a:endParaRPr lang="en-US" altLang="zh-CN" sz="2200" b="0" i="0" u="none" strike="noStrike" baseline="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定理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2.3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（收敛数列的保号性） 如果                   ，且                                      ，那么存在正整数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，当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 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&gt;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时，则                                            。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定理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2.4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（收敛数列与其子序列的关系）如果数列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{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u</a:t>
            </a:r>
            <a:r>
              <a:rPr lang="en-US" altLang="zh-CN" sz="2200" b="0" i="0" u="none" strike="noStrike" baseline="-25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}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收敛于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a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，那么它的任意子序列也收敛，且极限为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a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07843A-7438-46BA-A239-FE56DB17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27" y="2779864"/>
            <a:ext cx="1313703" cy="516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2DA6E-D2E6-4DCE-8C85-4C8DD2DE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98" y="2848933"/>
            <a:ext cx="2440303" cy="37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E24F46-1E56-4704-8932-7DE5BA3A4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18" y="3270204"/>
            <a:ext cx="2782160" cy="4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极限的符号表示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7404F5-2513-48B5-80B5-8D2A862D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57"/>
            <a:ext cx="12192000" cy="30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1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 </a:t>
            </a:r>
            <a:r>
              <a:rPr lang="zh-CN" altLang="en-US" dirty="0"/>
              <a:t>函数极限的定义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F5B0CE-4832-42C4-8E65-A5F63E2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77"/>
            <a:ext cx="12192000" cy="31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E37C2B-4F68-4058-B34A-2E8E0E68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730"/>
            <a:ext cx="12192000" cy="9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2E2DAF-9C8E-4128-9910-638876BF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932"/>
            <a:ext cx="12192000" cy="54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7570A8-3858-47EB-A020-07A37D8F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619"/>
            <a:ext cx="12192000" cy="13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A546-02F0-4F7B-9C9B-97F519A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高等数学基础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137FF-6411-4D70-B697-D96460A4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6"/>
            <a:ext cx="10515600" cy="50639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2.1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函数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2.2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极限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2.3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无穷小与无穷大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2.4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连续性与导数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2.5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偏导数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2.6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方向导数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2.7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梯度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2.8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综合实例</a:t>
            </a: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——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梯度下降法求函数的最小值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2.9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高手点拨</a:t>
            </a:r>
            <a:endParaRPr lang="en-US" altLang="zh-CN" sz="240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2.10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57386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0232BC-5EE7-42D6-B4E5-84104BC4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7BC96F-E8C9-414F-8537-9C0A77DB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540"/>
            <a:ext cx="12192000" cy="9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6516AF-9CF5-4B3F-89C7-FE6BAEDC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759"/>
            <a:ext cx="12192000" cy="8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3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无穷小与无穷大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46B705-DB87-4F5D-A0CE-21FA07E5D296}"/>
              </a:ext>
            </a:extLst>
          </p:cNvPr>
          <p:cNvSpPr txBox="1"/>
          <p:nvPr/>
        </p:nvSpPr>
        <p:spPr>
          <a:xfrm>
            <a:off x="953037" y="2096841"/>
            <a:ext cx="10795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在极限当中经常会提到无穷小与无穷大，到底多小才是无穷小，多大才是无穷大呢？</a:t>
            </a:r>
          </a:p>
        </p:txBody>
      </p:sp>
    </p:spTree>
    <p:extLst>
      <p:ext uri="{BB962C8B-B14F-4D97-AF65-F5344CB8AC3E}">
        <p14:creationId xmlns:p14="http://schemas.microsoft.com/office/powerpoint/2010/main" val="45399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无穷小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EAEA3-FB48-4039-8D31-396DDB58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801"/>
            <a:ext cx="12192000" cy="19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无穷小的基本性质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A84C84-69A3-4CC8-875C-EDEA3AF99A26}"/>
              </a:ext>
            </a:extLst>
          </p:cNvPr>
          <p:cNvSpPr txBox="1"/>
          <p:nvPr/>
        </p:nvSpPr>
        <p:spPr>
          <a:xfrm>
            <a:off x="402706" y="1721992"/>
            <a:ext cx="11386588" cy="208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）有限个无穷小之和仍然是无穷小。</a:t>
            </a:r>
            <a:endParaRPr lang="en-US" altLang="zh-CN" sz="2200" b="0" i="0" u="none" strike="noStrike" baseline="0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）有限个无穷小的乘积仍然是无穷小。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）有界函数与无穷小的乘积仍然是无穷小。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4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）无限个无穷小之和不一定是无穷小。</a:t>
            </a:r>
          </a:p>
        </p:txBody>
      </p:sp>
    </p:spTree>
    <p:extLst>
      <p:ext uri="{BB962C8B-B14F-4D97-AF65-F5344CB8AC3E}">
        <p14:creationId xmlns:p14="http://schemas.microsoft.com/office/powerpoint/2010/main" val="145496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5125F1-EB1A-4199-905D-C119F075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063"/>
            <a:ext cx="12192000" cy="7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无穷小与函数极限的关系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5AEE0-1C17-47D7-A9F8-8BF65411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956"/>
            <a:ext cx="12192000" cy="11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</a:t>
            </a:r>
            <a:r>
              <a:rPr lang="zh-CN" altLang="en-US" dirty="0"/>
              <a:t>无穷大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E6211-94C7-48DA-A38C-2266950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397"/>
            <a:ext cx="12192000" cy="34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1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</a:t>
            </a:r>
            <a:r>
              <a:rPr lang="zh-CN" altLang="en-US" dirty="0"/>
              <a:t>无穷大与无穷小的关系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227A7-8A0D-4405-988D-B8388DBB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459"/>
            <a:ext cx="12192000" cy="15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673B09-50C5-4AD2-962D-4C404BAE46BB}"/>
              </a:ext>
            </a:extLst>
          </p:cNvPr>
          <p:cNvGrpSpPr/>
          <p:nvPr/>
        </p:nvGrpSpPr>
        <p:grpSpPr>
          <a:xfrm>
            <a:off x="550035" y="2049611"/>
            <a:ext cx="11091929" cy="1799263"/>
            <a:chOff x="550035" y="2049611"/>
            <a:chExt cx="11091929" cy="179926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59A48B-8614-4846-A232-E710322A1DC5}"/>
                </a:ext>
              </a:extLst>
            </p:cNvPr>
            <p:cNvSpPr txBox="1"/>
            <p:nvPr/>
          </p:nvSpPr>
          <p:spPr>
            <a:xfrm>
              <a:off x="550035" y="2049611"/>
              <a:ext cx="11091929" cy="157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576000" algn="l">
                <a:lnSpc>
                  <a:spcPct val="150000"/>
                </a:lnSpc>
              </a:pP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我们经常会遇到彼此之间有依赖关系的变量，如圆的面积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s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与它的半径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r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之间存在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s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=π</a:t>
              </a:r>
              <a:r>
                <a:rPr lang="en-US" altLang="zh-CN" sz="2200" b="0" i="1" u="none" strike="noStrike" baseline="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r</a:t>
              </a:r>
              <a:r>
                <a:rPr lang="en-US" altLang="zh-CN" sz="2200" b="0" i="0" u="none" strike="noStrike" baseline="30000" dirty="0" err="1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2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关系；自由落体运动中，若开始下落的时刻为 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t 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= 0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，则下落的距离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h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与下落的时间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t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之间存在        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          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关系。我们称这种依赖关系为函数关系。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64CFCF5-A5A9-45E5-ACB6-FF2E1891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4765" y="3009126"/>
              <a:ext cx="1130430" cy="839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04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</a:t>
            </a:r>
            <a:r>
              <a:rPr lang="zh-CN" altLang="en-US" dirty="0"/>
              <a:t>无穷小的比较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C65340-EAB8-4CCA-AC54-E041FDF3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532"/>
            <a:ext cx="12192000" cy="3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0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05CDD-A80F-4B73-AE06-C5E7E9C5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076"/>
            <a:ext cx="12192000" cy="7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9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连续性与导数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9CFC1E-C5F1-485B-BA28-58D2FC9ECE95}"/>
              </a:ext>
            </a:extLst>
          </p:cNvPr>
          <p:cNvSpPr txBox="1"/>
          <p:nvPr/>
        </p:nvSpPr>
        <p:spPr>
          <a:xfrm>
            <a:off x="458513" y="1929127"/>
            <a:ext cx="1127497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48000" algn="l">
              <a:lnSpc>
                <a:spcPct val="150000"/>
              </a:lnSpc>
            </a:pPr>
            <a:r>
              <a:rPr lang="zh-CN" altLang="en-US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函数建立了变量之间的依存关系，有时候也需要考虑函数的连续性。例如气温的变化，当时间变动微小时，气温的变化也很微小，这种特点就是所谓的连续性。</a:t>
            </a:r>
          </a:p>
        </p:txBody>
      </p:sp>
    </p:spTree>
    <p:extLst>
      <p:ext uri="{BB962C8B-B14F-4D97-AF65-F5344CB8AC3E}">
        <p14:creationId xmlns:p14="http://schemas.microsoft.com/office/powerpoint/2010/main" val="237117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函数连续性定义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D5D3A3-C6B8-4B32-AB10-343AD938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4" y="1952828"/>
            <a:ext cx="11228571" cy="6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873C1A-2EA3-4079-A039-15D84D9B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0" y="2448047"/>
            <a:ext cx="10876190" cy="19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E2A28-0623-496C-BF3D-28DAD9D6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705" y="3653256"/>
            <a:ext cx="5297904" cy="3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函数连续性需要满足的条件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C78FB-3C5E-4D01-BA13-41998BAD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0" y="1785493"/>
            <a:ext cx="10935730" cy="29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D55043-FD85-480D-8BA4-B6B9035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45"/>
            <a:ext cx="12192000" cy="14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5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函数的间断点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6B3DB0-5AA6-4A2A-B795-94DA504B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" y="1848047"/>
            <a:ext cx="11219047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7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</a:t>
            </a:r>
            <a:r>
              <a:rPr lang="zh-CN" altLang="en-US" dirty="0"/>
              <a:t>函数间断点的常见类型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39186-FDDC-4503-8637-961D3CF2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948047"/>
            <a:ext cx="11333333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56C464-B1E4-4269-8757-4306B154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080"/>
            <a:ext cx="12192000" cy="10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</a:t>
            </a:r>
            <a:r>
              <a:rPr lang="zh-CN" altLang="en-US" dirty="0"/>
              <a:t>导数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1BA91-4A46-4548-BEA6-F121D99A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" y="1753702"/>
            <a:ext cx="11219047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函数的定义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680F7-CFAC-435F-A415-1B579EEF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396"/>
            <a:ext cx="12192000" cy="33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4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7A9A5F-4465-4AEB-85AE-3AF9EDE1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6" y="648048"/>
            <a:ext cx="11371428" cy="27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23AEEB-7108-436D-943B-74FF24D9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586" y="2953304"/>
            <a:ext cx="50190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5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095797-80C5-400E-99EB-37B1ADF4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629000"/>
            <a:ext cx="11400000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1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E1679D-46BE-433C-A01E-AAE0B9AA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4" y="1076619"/>
            <a:ext cx="11380952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180A9-65F3-4FCA-ABF5-FB6CFE85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222"/>
          <a:stretch/>
        </p:blipFill>
        <p:spPr>
          <a:xfrm>
            <a:off x="881714" y="319476"/>
            <a:ext cx="10428571" cy="4837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15171E-AF4F-4A48-8BD3-8B5363B4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2" y="902266"/>
            <a:ext cx="11090833" cy="54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5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845F56-58F1-4061-8CC3-1B9C7E1B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495"/>
            <a:ext cx="12192000" cy="6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0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偏导数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BD6A3-B79A-4610-9095-A84763F73C91}"/>
              </a:ext>
            </a:extLst>
          </p:cNvPr>
          <p:cNvSpPr txBox="1"/>
          <p:nvPr/>
        </p:nvSpPr>
        <p:spPr>
          <a:xfrm>
            <a:off x="507125" y="2126011"/>
            <a:ext cx="11133083" cy="170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48000" algn="l">
              <a:lnSpc>
                <a:spcPct val="150000"/>
              </a:lnSpc>
            </a:pP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如果涉及的函数都只有一个自变量，那么这种函数被称为一元函数。但在很多研究领域中，经常需要研究多个变量之间的关系，在数学上，这就表现为一个变量与另外多个变量的相互依赖关系。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1558887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</a:t>
            </a:r>
            <a:r>
              <a:rPr lang="zh-CN" altLang="en-US" dirty="0"/>
              <a:t>偏导数的定义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FF2B0-F175-49D6-9B44-FFDCC644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69" y="1509612"/>
            <a:ext cx="8863861" cy="53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9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</a:t>
            </a:r>
            <a:r>
              <a:rPr lang="zh-CN" altLang="en-US" dirty="0"/>
              <a:t>偏导数的几何意义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21D203-30BA-453E-BB76-9006B460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37081"/>
            <a:ext cx="11133083" cy="54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5F821E-BD21-4054-8E5F-9888E01D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6"/>
            <a:ext cx="12192000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6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方向导数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5480C-3355-4239-B911-B04C061A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8" y="1443036"/>
            <a:ext cx="10188904" cy="52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2662BF-1BE4-4F83-BC3F-CCD91DDD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377"/>
            <a:ext cx="12192000" cy="23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9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780D13-75CD-498A-8D00-FC8FD8F6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2" y="218089"/>
            <a:ext cx="10638095" cy="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8D3981-A606-4B3C-A9E2-D8DA5F77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7" y="691965"/>
            <a:ext cx="11276190" cy="7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A6C5A9-D555-46A0-9A45-4076C4A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649" y="1444347"/>
            <a:ext cx="9233718" cy="53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7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4847A-3F3B-43F3-98D9-2CEC51D5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90"/>
            <a:ext cx="12192000" cy="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7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A00ED-5A5F-4373-A670-B6EF0010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2262333"/>
            <a:ext cx="1133333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2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79DBC9-DA06-4C7D-BB82-14500754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0" y="1243285"/>
            <a:ext cx="11247619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97FB36-8589-4186-81ED-7780C138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238524"/>
            <a:ext cx="11333333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4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CCB856-DD8E-4EAB-B0AA-C567CDC2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6" y="0"/>
            <a:ext cx="11226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9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959463-6DA5-4DA7-A74F-A507164E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300"/>
            <a:ext cx="12192000" cy="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9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2.8 </a:t>
            </a:r>
            <a:r>
              <a:rPr lang="zh-CN" altLang="en-US" dirty="0"/>
              <a:t>综合实例</a:t>
            </a:r>
            <a:r>
              <a:rPr lang="en-US" altLang="zh-CN" dirty="0"/>
              <a:t>——</a:t>
            </a:r>
            <a:r>
              <a:rPr lang="zh-CN" altLang="en-US" dirty="0"/>
              <a:t>梯度下降法求函数的最小值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253F75-0536-4616-A3A1-B873DFED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81" y="1705190"/>
            <a:ext cx="11495238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7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A5EB2D-38DD-4926-A962-4F2CE6D7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7" y="660245"/>
            <a:ext cx="11466667" cy="10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34DF4F-AAB8-49BC-B55F-3971A8AC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2" y="1552810"/>
            <a:ext cx="11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76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B5CA46-284B-47AF-9C8A-3AFE05BC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4" y="0"/>
            <a:ext cx="11160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几种特殊函数的定义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E8CE9D-7B65-4F04-A0EA-C81FAEFF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733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8F8EBD-4CCF-499C-80B3-164018EE5BDF}"/>
              </a:ext>
            </a:extLst>
          </p:cNvPr>
          <p:cNvSpPr txBox="1"/>
          <p:nvPr/>
        </p:nvSpPr>
        <p:spPr>
          <a:xfrm>
            <a:off x="459883" y="1704113"/>
            <a:ext cx="11091929" cy="157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6000" algn="l">
              <a:lnSpc>
                <a:spcPct val="150000"/>
              </a:lnSpc>
            </a:pP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1.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分段函数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1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定义</a:t>
            </a:r>
            <a:r>
              <a:rPr lang="en-US" altLang="zh-CN" sz="2200" b="1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2.2 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对于自变量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的不同的取值范围，有着不同的对应法则，这样的函数称为分段函数。</a:t>
            </a:r>
          </a:p>
        </p:txBody>
      </p:sp>
    </p:spTree>
    <p:extLst>
      <p:ext uri="{BB962C8B-B14F-4D97-AF65-F5344CB8AC3E}">
        <p14:creationId xmlns:p14="http://schemas.microsoft.com/office/powerpoint/2010/main" val="10657372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65F9DA-9E39-41DE-9F40-01462A55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23"/>
            <a:ext cx="12192000" cy="15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0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 </a:t>
            </a:r>
            <a:r>
              <a:rPr lang="zh-CN" altLang="en-US" dirty="0"/>
              <a:t>高手点拨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D1B919-AD7C-4A93-A147-3FB2C605F904}"/>
              </a:ext>
            </a:extLst>
          </p:cNvPr>
          <p:cNvSpPr txBox="1"/>
          <p:nvPr/>
        </p:nvSpPr>
        <p:spPr>
          <a:xfrm>
            <a:off x="1108184" y="1563409"/>
            <a:ext cx="9975631" cy="2815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环境的安装</a:t>
            </a:r>
            <a:endParaRPr lang="en-US" altLang="zh-CN" sz="2400" b="0" i="0" u="none" strike="noStrike" baseline="0" dirty="0">
              <a:solidFill>
                <a:srgbClr val="333333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400" b="0" i="0" u="none" strike="noStrike" baseline="0" dirty="0" err="1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SymPy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简单介绍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NumPy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库简单介绍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SciPy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库简单介绍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求导的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种方式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58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习题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7E3D3-734B-449C-82FF-2ED24C18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1580326"/>
            <a:ext cx="11723809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B22F0C-6EF6-4AE2-91BC-ECB008D0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2"/>
          <a:stretch/>
        </p:blipFill>
        <p:spPr>
          <a:xfrm>
            <a:off x="686476" y="454589"/>
            <a:ext cx="10819048" cy="11774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A9654F-0DC6-4969-B8FB-B0270BB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8" y="1632027"/>
            <a:ext cx="11161905" cy="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605432-C5BC-410B-88A5-0A57BEA0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5868"/>
            <a:ext cx="12192000" cy="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9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3C44C6F-65D6-4379-AEFE-228FB83BF543}"/>
              </a:ext>
            </a:extLst>
          </p:cNvPr>
          <p:cNvGrpSpPr/>
          <p:nvPr/>
        </p:nvGrpSpPr>
        <p:grpSpPr>
          <a:xfrm>
            <a:off x="266701" y="518374"/>
            <a:ext cx="11091929" cy="3096425"/>
            <a:chOff x="331095" y="3429000"/>
            <a:chExt cx="11091929" cy="309642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0CC4450-1C5F-4774-B7EA-7E10D01EA267}"/>
                </a:ext>
              </a:extLst>
            </p:cNvPr>
            <p:cNvSpPr txBox="1"/>
            <p:nvPr/>
          </p:nvSpPr>
          <p:spPr>
            <a:xfrm>
              <a:off x="331095" y="3429000"/>
              <a:ext cx="11091929" cy="3096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576000" algn="l">
                <a:lnSpc>
                  <a:spcPct val="150000"/>
                </a:lnSpc>
              </a:pP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3.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显函数与隐函数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定义</a:t>
              </a:r>
              <a:r>
                <a:rPr lang="en-US" altLang="zh-CN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2.4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一个函数如果能用形如                   的解析式表示，其中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、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y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分别是函数的自变量与因变量，则此函数称为显函数。例如，                   即为显函数。</a:t>
              </a:r>
            </a:p>
            <a:p>
              <a:pPr indent="576000" algn="l">
                <a:lnSpc>
                  <a:spcPct val="150000"/>
                </a:lnSpc>
              </a:pPr>
              <a:r>
                <a:rPr lang="zh-CN" altLang="en-US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定义</a:t>
              </a:r>
              <a:r>
                <a:rPr lang="en-US" altLang="zh-CN" sz="2200" b="1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2.5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如果由方程可确定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y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是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的函数，即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x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、</a:t>
              </a:r>
              <a:r>
                <a:rPr lang="en-US" altLang="zh-CN" sz="2200" b="0" i="1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y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在某个范围内存在函数                   ，使             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              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，则这个函数是隐函数。例如，             </a:t>
              </a:r>
              <a:r>
                <a:rPr lang="en-US" altLang="zh-CN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                                         </a:t>
              </a:r>
              <a:r>
                <a:rPr lang="zh-CN" altLang="en-US" sz="2200" b="0" i="0" u="none" strike="noStrike" baseline="0" dirty="0">
                  <a:latin typeface="方正书宋简体" panose="03000509000000000000" pitchFamily="65" charset="-122"/>
                  <a:ea typeface="方正书宋简体" panose="03000509000000000000" pitchFamily="65" charset="-122"/>
                </a:rPr>
                <a:t>都是隐函数。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96DB616-3BC7-4ACE-8630-E8D5A6E6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649" y="4065261"/>
              <a:ext cx="1138351" cy="40765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CA5D061-8452-4D42-AE06-8C28EDC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7060" y="4541201"/>
              <a:ext cx="1316380" cy="40765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53A6319-15AA-44F2-9CD5-E83F6FBA8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8604" y="5059929"/>
              <a:ext cx="1138351" cy="41394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25ADB3-C228-40E4-934E-F55C24AF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04" y="5525390"/>
              <a:ext cx="1838785" cy="54934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2775722-9C4B-4505-BFD4-2AAA5562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7840" y="5555993"/>
              <a:ext cx="3699939" cy="379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78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30B7-AF3F-48DE-9857-1F205C8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函数的几种特性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B8193-B023-4AA2-B506-11CD32C8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43" y="4222412"/>
            <a:ext cx="7986096" cy="2572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CC6AA8-75EE-4DD0-8269-CACA8CEB7E37}"/>
              </a:ext>
            </a:extLst>
          </p:cNvPr>
          <p:cNvSpPr txBox="1"/>
          <p:nvPr/>
        </p:nvSpPr>
        <p:spPr>
          <a:xfrm>
            <a:off x="369730" y="1580326"/>
            <a:ext cx="11091929" cy="2588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6000" algn="l">
              <a:lnSpc>
                <a:spcPct val="150000"/>
              </a:lnSpc>
            </a:pP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1.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函数的奇偶性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设函数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y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=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的定义域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D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关于原点对称。对于区间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D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上任意点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，若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-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=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-f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恒成立，则为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奇函数。若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-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=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-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恒成立，则为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f 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( </a:t>
            </a:r>
            <a:r>
              <a:rPr lang="en-US" altLang="zh-CN" sz="2200" i="1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x</a:t>
            </a:r>
            <a:r>
              <a:rPr lang="en-US" altLang="zh-CN" sz="22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)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偶函数。</a:t>
            </a:r>
          </a:p>
          <a:p>
            <a:pPr indent="576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从几何意义上说，一个奇函数，其图像在绕原点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180°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旋转后不会改变。一个偶函数关于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y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轴对称，其图像在对</a:t>
            </a:r>
            <a:r>
              <a:rPr lang="en-US" altLang="zh-CN" sz="2200" b="0" i="1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y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轴映射后不会改变，如图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2-1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43612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93aa0d-35a8-4964-9aec-e0dde3db1771"/>
  <p:tag name="COMMONDATA" val="eyJoZGlkIjoiNzA3ZjkzZmY4ZjJkOTc1YmQxMTk5YTVlZjdhYjJlM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1063</Words>
  <Application>Microsoft Office PowerPoint</Application>
  <PresentationFormat>宽屏</PresentationFormat>
  <Paragraphs>78</Paragraphs>
  <Slides>62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等线</vt:lpstr>
      <vt:lpstr>等线 Light</vt:lpstr>
      <vt:lpstr>方正书宋简体</vt:lpstr>
      <vt:lpstr>Arial</vt:lpstr>
      <vt:lpstr>Office 主题​​</vt:lpstr>
      <vt:lpstr>自定义设计方案</vt:lpstr>
      <vt:lpstr>人 工 智 能 数 学 基 础</vt:lpstr>
      <vt:lpstr>第2章  高等数学基础</vt:lpstr>
      <vt:lpstr>2.1 函数</vt:lpstr>
      <vt:lpstr>2.1.1 函数的定义</vt:lpstr>
      <vt:lpstr>PowerPoint 演示文稿</vt:lpstr>
      <vt:lpstr>2.1.2 几种特殊函数的定义</vt:lpstr>
      <vt:lpstr>PowerPoint 演示文稿</vt:lpstr>
      <vt:lpstr>PowerPoint 演示文稿</vt:lpstr>
      <vt:lpstr>2.1.3 函数的几种特性</vt:lpstr>
      <vt:lpstr>PowerPoint 演示文稿</vt:lpstr>
      <vt:lpstr>PowerPoint 演示文稿</vt:lpstr>
      <vt:lpstr>2.2  极限</vt:lpstr>
      <vt:lpstr>2.2.1 数列</vt:lpstr>
      <vt:lpstr>2.2.2 收敛数列的性质</vt:lpstr>
      <vt:lpstr>2.2.3 极限的符号表示</vt:lpstr>
      <vt:lpstr>2.2.4 函数极限的定义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无穷小与无穷大</vt:lpstr>
      <vt:lpstr>2.3.1 无穷小</vt:lpstr>
      <vt:lpstr>2.3.2 无穷小的基本性质</vt:lpstr>
      <vt:lpstr>PowerPoint 演示文稿</vt:lpstr>
      <vt:lpstr>2.3.3 无穷小与函数极限的关系</vt:lpstr>
      <vt:lpstr>2.3.4 无穷大</vt:lpstr>
      <vt:lpstr>2.3.5 无穷大与无穷小的关系</vt:lpstr>
      <vt:lpstr>2.3.6 无穷小的比较</vt:lpstr>
      <vt:lpstr>PowerPoint 演示文稿</vt:lpstr>
      <vt:lpstr>2.4 连续性与导数</vt:lpstr>
      <vt:lpstr>2.4.1 函数连续性定义</vt:lpstr>
      <vt:lpstr>2.4.2 函数连续性需要满足的条件</vt:lpstr>
      <vt:lpstr>PowerPoint 演示文稿</vt:lpstr>
      <vt:lpstr>2.4.3 函数的间断点</vt:lpstr>
      <vt:lpstr>2.4.4 函数间断点的常见类型</vt:lpstr>
      <vt:lpstr>PowerPoint 演示文稿</vt:lpstr>
      <vt:lpstr>2.4.5 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偏导数</vt:lpstr>
      <vt:lpstr>2.5.1 偏导数的定义</vt:lpstr>
      <vt:lpstr>2.5.2 偏导数的几何意义</vt:lpstr>
      <vt:lpstr>PowerPoint 演示文稿</vt:lpstr>
      <vt:lpstr>2.6 方向导数</vt:lpstr>
      <vt:lpstr>PowerPoint 演示文稿</vt:lpstr>
      <vt:lpstr>PowerPoint 演示文稿</vt:lpstr>
      <vt:lpstr>2.7 梯度</vt:lpstr>
      <vt:lpstr>PowerPoint 演示文稿</vt:lpstr>
      <vt:lpstr>PowerPoint 演示文稿</vt:lpstr>
      <vt:lpstr>PowerPoint 演示文稿</vt:lpstr>
      <vt:lpstr>PowerPoint 演示文稿</vt:lpstr>
      <vt:lpstr>2.8 综合实例——梯度下降法求函数的最小值</vt:lpstr>
      <vt:lpstr>PowerPoint 演示文稿</vt:lpstr>
      <vt:lpstr>PowerPoint 演示文稿</vt:lpstr>
      <vt:lpstr>PowerPoint 演示文稿</vt:lpstr>
      <vt:lpstr>2.9 高手点拨</vt:lpstr>
      <vt:lpstr>2.10 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龙 马</cp:lastModifiedBy>
  <cp:revision>730</cp:revision>
  <cp:lastPrinted>2022-07-03T02:21:00Z</cp:lastPrinted>
  <dcterms:created xsi:type="dcterms:W3CDTF">2020-08-03T11:12:00Z</dcterms:created>
  <dcterms:modified xsi:type="dcterms:W3CDTF">2022-09-01T08:47:29Z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3F35A5637893479B8FCB28239974D685</vt:lpwstr>
  </property>
  <property fmtid="{D5CDD505-2E9C-101B-9397-08002B2CF9AE}" pid="3" name="KSOProductBuildVer">
    <vt:lpwstr>2052-11.1.0.11830</vt:lpwstr>
  </property>
</Properties>
</file>