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34"/>
  </p:notesMasterIdLst>
  <p:sldIdLst>
    <p:sldId id="312" r:id="rId3"/>
    <p:sldId id="314" r:id="rId4"/>
    <p:sldId id="363" r:id="rId5"/>
    <p:sldId id="367" r:id="rId6"/>
    <p:sldId id="368" r:id="rId7"/>
    <p:sldId id="369" r:id="rId8"/>
    <p:sldId id="370" r:id="rId9"/>
    <p:sldId id="373" r:id="rId10"/>
    <p:sldId id="431" r:id="rId11"/>
    <p:sldId id="374" r:id="rId12"/>
    <p:sldId id="435" r:id="rId13"/>
    <p:sldId id="375" r:id="rId14"/>
    <p:sldId id="371" r:id="rId15"/>
    <p:sldId id="372" r:id="rId16"/>
    <p:sldId id="376" r:id="rId17"/>
    <p:sldId id="377" r:id="rId18"/>
    <p:sldId id="378" r:id="rId19"/>
    <p:sldId id="436" r:id="rId20"/>
    <p:sldId id="381" r:id="rId21"/>
    <p:sldId id="382" r:id="rId22"/>
    <p:sldId id="379" r:id="rId23"/>
    <p:sldId id="437" r:id="rId24"/>
    <p:sldId id="438" r:id="rId25"/>
    <p:sldId id="439" r:id="rId26"/>
    <p:sldId id="383" r:id="rId27"/>
    <p:sldId id="432" r:id="rId28"/>
    <p:sldId id="380" r:id="rId29"/>
    <p:sldId id="348" r:id="rId30"/>
    <p:sldId id="433" r:id="rId31"/>
    <p:sldId id="349" r:id="rId32"/>
    <p:sldId id="434" r:id="rId33"/>
  </p:sldIdLst>
  <p:sldSz cx="12192000" cy="6858000"/>
  <p:notesSz cx="7099300" cy="10234613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8FF"/>
    <a:srgbClr val="FF66CC"/>
    <a:srgbClr val="F8FFE7"/>
    <a:srgbClr val="E7EEFF"/>
    <a:srgbClr val="CEDDFE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935" autoAdjust="0"/>
  </p:normalViewPr>
  <p:slideViewPr>
    <p:cSldViewPr snapToGrid="0">
      <p:cViewPr varScale="1">
        <p:scale>
          <a:sx n="74" d="100"/>
          <a:sy n="7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6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87BD0F6-1195-4A82-9F35-B4DEADACE0BD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6B97F83-A7E4-4309-BBB9-0FD771D685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7F83-A7E4-4309-BBB9-0FD771D6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7F83-A7E4-4309-BBB9-0FD771D6856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8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7F83-A7E4-4309-BBB9-0FD771D6856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51B746-BAE8-4B47-B71B-F7978EF88C40}"/>
              </a:ext>
            </a:extLst>
          </p:cNvPr>
          <p:cNvSpPr/>
          <p:nvPr userDrawn="1"/>
        </p:nvSpPr>
        <p:spPr>
          <a:xfrm>
            <a:off x="0" y="1301750"/>
            <a:ext cx="12192000" cy="2127250"/>
          </a:xfrm>
          <a:prstGeom prst="rect">
            <a:avLst/>
          </a:prstGeom>
          <a:solidFill>
            <a:srgbClr val="1B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CEC40-A851-41DD-9074-FFCE23F8E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C84F2-4ED9-43A2-B6E5-60338C8F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FB1A7-8642-4CA5-9132-1C7D354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7F842-F8D3-4265-8326-1E0E1CC1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D4F5E-0F7D-4174-8295-9DBCE6B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0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02E5-3BA6-484E-91F3-7905F8E7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4EE16-73D9-4054-818A-EC8C2F94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1AA9-812B-4EAD-A8BB-1FA76A7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B15C-7E35-4B05-8AD4-328459BC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AC86C-31A2-40C8-B3E0-88A2EFA1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0E6F-9E47-4CE1-9E9B-B95D5DEC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5F5C0-8364-4815-8CE9-EFC3A133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9973E-D082-43E1-AFD7-9D41936E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113D4-1B6F-4378-9A2A-EE8704BF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E5054-BD19-4DE7-AF1D-4D58338A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2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2E5B-66BC-4566-BFB9-1835D933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E2FC3-5E02-4781-B611-D9203EC1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0079B-11EA-4C3C-AD06-9869AA83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F1D95-BE41-4228-B0D3-7EEF6052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EEBB-867D-421A-BE5F-0D848687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4E83D-7704-4FC1-9690-728DC82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8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6255D-7667-43CE-A866-8F76211E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6CB9-7B2A-481C-AC46-F490DAF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5C6C-9F15-49A8-822A-B611CEE1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9095E-CF55-4AFE-A1CD-192844C0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8086E-2557-4F12-BE31-986B2FAD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8614C-04A0-4DB8-9273-E0BE54B1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A4BC0-4E3B-4299-8D23-ED7CA4A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35CAC-E1F5-40B3-B193-EC3A8D4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4D91E-C3DB-4A25-B41E-F9DC92AA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28DBB-CEA8-45DE-A608-3C1C35A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45DAF-5750-463B-8D11-9FAAC38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441C68-F0E8-4486-AA0D-BE1C789E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22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B10D4-46A1-446C-BE99-E6FCFD0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EA974-D135-4750-AEA9-509B3E3B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F35BA-0F62-4DD2-9CA3-C840DD2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8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17" y="254763"/>
            <a:ext cx="11133083" cy="1325563"/>
          </a:xfrm>
        </p:spPr>
        <p:txBody>
          <a:bodyPr>
            <a:normAutofit/>
          </a:bodyPr>
          <a:lstStyle>
            <a:lvl1pPr algn="l">
              <a:defRPr sz="4800">
                <a:latin typeface="方正书宋简体" panose="03000509000000000000" pitchFamily="65" charset="-122"/>
                <a:ea typeface="方正书宋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820275" y="5822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1D27-17A1-46BC-90CA-69880C89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4711-D68E-4C56-ABAA-B85FD0BB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A74DC-F6FA-41F8-A71D-40CAD1896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3897-53C1-4A0F-9E21-C8B9665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E341-93DB-47C7-8871-E4DE049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352E2-96F5-4148-B2BC-579E8D4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86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F719-655B-448F-A2E2-73CF225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A2C24-6C4F-4707-966A-BC9DD376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18D5E-0B9B-4B2B-87AE-8DADCEFD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DBC10-0978-4246-971A-BD4621AE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47D58-2A40-43FC-A19C-6BF20902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F8D0A-1C8B-4FFB-AC97-6BB3BD2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4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13A1-9F54-45C6-9884-39B4B02C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29BB2-4C8F-4219-B016-A428A6A0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E2E8-E0C5-44B3-B4BD-1E7846D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01E58-317E-476F-A9B3-911F93F4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B5570-7AB2-4228-A66A-0DC16616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87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D20E11-4F7E-4EBF-A6D7-A14AF7117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87D8C-A15A-4972-8983-CB010F1B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B0A6-26D7-4661-9975-62CEBF7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E43B-892B-43EC-94C2-ADD724EF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13E62-CD6E-4EA5-A1D6-3520A328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8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6766" y="315311"/>
            <a:ext cx="10515600" cy="92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EFE6-38B8-46DC-8AAF-1949A41BB5A6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C54A-11B8-4369-9E54-6965473343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E24E0-D1AB-409D-B496-DEF216D93432}"/>
              </a:ext>
            </a:extLst>
          </p:cNvPr>
          <p:cNvCxnSpPr>
            <a:cxnSpLocks/>
          </p:cNvCxnSpPr>
          <p:nvPr userDrawn="1"/>
        </p:nvCxnSpPr>
        <p:spPr>
          <a:xfrm>
            <a:off x="0" y="1422739"/>
            <a:ext cx="12192000" cy="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方正书宋简体" panose="03000509000000000000" pitchFamily="65" charset="-122"/>
          <a:ea typeface="方正书宋简体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86C6C-8BC4-43D8-A0B8-3A4C17D6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60E4F-80E1-44EB-AAAB-62DE985A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65111-DD70-45F7-8074-91B222B2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290E-95E2-45E8-A3B8-C7899E18C8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B7DA-7898-4C74-A5B8-6328B044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C4472-5514-42B9-B9F2-71E9FF54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52BE-A7AA-4DCB-B533-AD38EBC7E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43A672-6912-4D5E-BE9C-5A3CD9DB297A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524000" y="1584960"/>
            <a:ext cx="9144000" cy="136906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人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工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智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能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数 学 基 础</a:t>
            </a:r>
          </a:p>
        </p:txBody>
      </p:sp>
    </p:spTree>
    <p:extLst>
      <p:ext uri="{BB962C8B-B14F-4D97-AF65-F5344CB8AC3E}">
        <p14:creationId xmlns:p14="http://schemas.microsoft.com/office/powerpoint/2010/main" val="66650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定积分的几何含义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C0274D-933E-45CF-882D-E26424FB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7" y="1580326"/>
            <a:ext cx="11361905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0EE588-BC0D-4D30-9E06-3A4BDE50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01"/>
            <a:ext cx="12192000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定积分的性质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6B18EA-9585-47E1-B9C6-4EE78858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2" y="1766526"/>
            <a:ext cx="10038095" cy="20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3654B0-E551-454E-A107-BE37E3A7E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93" y="4047964"/>
            <a:ext cx="10761905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D5CADA-F448-49A7-8232-9C229094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6" y="338219"/>
            <a:ext cx="11619047" cy="394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03D32A-8748-4D44-A239-4CA3AED6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81" y="4348352"/>
            <a:ext cx="10247619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2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174977-B8D4-4E10-8C16-AEB8BF14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1" y="899422"/>
            <a:ext cx="10685714" cy="20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FCC1CB-3553-426C-9FBA-3F0C5B94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86" y="3143285"/>
            <a:ext cx="10571428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2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牛顿</a:t>
            </a:r>
            <a:r>
              <a:rPr lang="en-US" altLang="zh-CN" dirty="0"/>
              <a:t>—</a:t>
            </a:r>
            <a:r>
              <a:rPr lang="zh-CN" altLang="en-US" dirty="0"/>
              <a:t>莱布尼茨公式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E200CF-A9DA-4E9E-8078-97932A6D9866}"/>
              </a:ext>
            </a:extLst>
          </p:cNvPr>
          <p:cNvSpPr txBox="1"/>
          <p:nvPr/>
        </p:nvSpPr>
        <p:spPr>
          <a:xfrm>
            <a:off x="443405" y="2096841"/>
            <a:ext cx="11305189" cy="170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48000" algn="l">
              <a:lnSpc>
                <a:spcPct val="150000"/>
              </a:lnSpc>
            </a:pP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前面介绍了定积分的定义和性质，但并未给出定积分有效的计算方法。在例</a:t>
            </a:r>
            <a:r>
              <a:rPr lang="en-US" altLang="zh-CN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3.1 </a:t>
            </a:r>
            <a:r>
              <a:rPr lang="zh-CN" altLang="en-US" sz="240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中利用定义计算定积分非常麻烦，因此必须寻求计算定积分的新方法。在此将建立定积分和不定积分之间的关系，这个关系为定积分的计算提供了高效的方法。</a:t>
            </a:r>
          </a:p>
        </p:txBody>
      </p:sp>
    </p:spTree>
    <p:extLst>
      <p:ext uri="{BB962C8B-B14F-4D97-AF65-F5344CB8AC3E}">
        <p14:creationId xmlns:p14="http://schemas.microsoft.com/office/powerpoint/2010/main" val="163158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3.5.1 </a:t>
            </a:r>
            <a:r>
              <a:rPr lang="zh-CN" altLang="en-US" dirty="0"/>
              <a:t>积分上限的函数及其导数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D87AC9-A7AE-4E5F-BC3B-9A78BE01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1919476"/>
            <a:ext cx="11247619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6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4ADF24-CA51-49E5-A091-4A84BEFD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7" y="1182633"/>
            <a:ext cx="11114286" cy="20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09FC89-8A9A-4580-B799-4ACB464A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9" y="3429000"/>
            <a:ext cx="115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3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A9F1A1-BC79-4E2B-8EFF-9057C82A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708"/>
            <a:ext cx="12192000" cy="9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 </a:t>
            </a:r>
            <a:r>
              <a:rPr lang="zh-CN" altLang="en-US" dirty="0"/>
              <a:t>牛顿</a:t>
            </a:r>
            <a:r>
              <a:rPr lang="en-US" altLang="zh-CN" dirty="0"/>
              <a:t>—</a:t>
            </a:r>
            <a:r>
              <a:rPr lang="zh-CN" altLang="en-US" dirty="0"/>
              <a:t>莱布尼茨公式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C07B00-7026-4034-AD24-7420DE067B0D}"/>
              </a:ext>
            </a:extLst>
          </p:cNvPr>
          <p:cNvGrpSpPr/>
          <p:nvPr/>
        </p:nvGrpSpPr>
        <p:grpSpPr>
          <a:xfrm>
            <a:off x="457905" y="1913946"/>
            <a:ext cx="11276190" cy="1144120"/>
            <a:chOff x="419810" y="2210160"/>
            <a:chExt cx="11276190" cy="114412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EC6FB8-CB26-48B7-9F88-40ADB6A0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000" y="2210160"/>
              <a:ext cx="11200000" cy="51428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EB12C62-D4F1-47BB-85EC-2B6912011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810" y="2649518"/>
              <a:ext cx="11276190" cy="7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8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A546-02F0-4F7B-9C9B-97F519A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微积分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137FF-6411-4D70-B697-D96460A4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3"/>
            <a:ext cx="10515600" cy="50639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3.1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微积分的基本思想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3.2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微积分的解释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3.3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定积分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3.4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定积分的性质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3.5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牛顿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—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莱布尼茨公式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3.6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综合实例</a:t>
            </a: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——Python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中常用的定积分求解法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3.7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高手点拨</a:t>
            </a:r>
            <a:endParaRPr lang="en-US" altLang="zh-CN" dirty="0"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3.8 </a:t>
            </a:r>
            <a:r>
              <a:rPr lang="zh-CN" altLang="en-US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57386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牛顿</a:t>
            </a:r>
            <a:r>
              <a:rPr lang="en-US" altLang="zh-CN" dirty="0"/>
              <a:t>—</a:t>
            </a:r>
            <a:r>
              <a:rPr lang="zh-CN" altLang="en-US" dirty="0"/>
              <a:t>莱布尼茨公式的几何解释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4DB12-F691-4B68-B12B-51B5441B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1" y="1467524"/>
            <a:ext cx="11295238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1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788569-963D-44D5-BD11-11F69037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6" y="1672122"/>
            <a:ext cx="1021904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F25C2D-A64A-4C06-BFD6-5AFB384F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703"/>
            <a:ext cx="12192000" cy="8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75AC53-4B8A-436C-B57C-023743ED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920"/>
            <a:ext cx="12192000" cy="1004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AB10CE-DC4D-455B-B068-D0CF5D44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525" y="1445836"/>
            <a:ext cx="2965194" cy="27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5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4357A8-FCBC-434A-B304-5EE7EA186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r="1866" b="88973"/>
          <a:stretch/>
        </p:blipFill>
        <p:spPr>
          <a:xfrm>
            <a:off x="0" y="462924"/>
            <a:ext cx="11359167" cy="5511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71BFA-3C16-4DB1-AA9B-FC398E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412" y="1194370"/>
            <a:ext cx="3066667" cy="25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6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160167"/>
            <a:ext cx="11133083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3.6  </a:t>
            </a:r>
            <a:r>
              <a:rPr lang="zh-CN" altLang="en-US" dirty="0"/>
              <a:t>综合实例</a:t>
            </a:r>
            <a:r>
              <a:rPr lang="en-US" altLang="zh-CN" dirty="0"/>
              <a:t>——Python </a:t>
            </a:r>
            <a:r>
              <a:rPr lang="zh-CN" altLang="en-US" dirty="0"/>
              <a:t>中常用的定积分</a:t>
            </a:r>
            <a:br>
              <a:rPr lang="en-US" altLang="zh-CN" dirty="0"/>
            </a:br>
            <a:r>
              <a:rPr lang="en-US" altLang="zh-CN" sz="4400" dirty="0"/>
              <a:t>      </a:t>
            </a:r>
            <a:r>
              <a:rPr lang="en-US" altLang="zh-CN" dirty="0"/>
              <a:t> </a:t>
            </a:r>
            <a:r>
              <a:rPr lang="zh-CN" altLang="en-US" dirty="0"/>
              <a:t>求解方法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D34C2-3571-4135-B3F8-DA44A262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6" y="2004241"/>
            <a:ext cx="6390476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0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FF7D44-BA8E-4E5B-8B3C-7880C9A7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5" y="827690"/>
            <a:ext cx="10168852" cy="8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7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E43382-3592-4D94-8BFC-40956EE79CF8}"/>
              </a:ext>
            </a:extLst>
          </p:cNvPr>
          <p:cNvSpPr txBox="1"/>
          <p:nvPr/>
        </p:nvSpPr>
        <p:spPr>
          <a:xfrm>
            <a:off x="627846" y="597675"/>
            <a:ext cx="96881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【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例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3.8】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应用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Python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编程实现求定积分近似解，并用例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3.6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进行验证。</a:t>
            </a:r>
          </a:p>
        </p:txBody>
      </p:sp>
    </p:spTree>
    <p:extLst>
      <p:ext uri="{BB962C8B-B14F-4D97-AF65-F5344CB8AC3E}">
        <p14:creationId xmlns:p14="http://schemas.microsoft.com/office/powerpoint/2010/main" val="21888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高手点拨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D1B919-AD7C-4A93-A147-3FB2C605F904}"/>
              </a:ext>
            </a:extLst>
          </p:cNvPr>
          <p:cNvSpPr txBox="1"/>
          <p:nvPr/>
        </p:nvSpPr>
        <p:spPr>
          <a:xfrm>
            <a:off x="838200" y="1580326"/>
            <a:ext cx="9975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2800" b="0" i="0" u="none" strike="noStrike" baseline="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数值积分常用函数简介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FF5C3C-C1FB-43CC-B826-8A248E8B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92" y="2103546"/>
            <a:ext cx="9265816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8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775C5F-6489-47E2-89AC-2260BEFE8C71}"/>
              </a:ext>
            </a:extLst>
          </p:cNvPr>
          <p:cNvSpPr txBox="1"/>
          <p:nvPr/>
        </p:nvSpPr>
        <p:spPr>
          <a:xfrm>
            <a:off x="412202" y="1200746"/>
            <a:ext cx="11367595" cy="208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2. </a:t>
            </a:r>
            <a:r>
              <a:rPr lang="zh-CN" altLang="en-US" sz="220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安装</a:t>
            </a:r>
            <a:r>
              <a:rPr lang="en-US" altLang="zh-CN" sz="220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NumPy </a:t>
            </a:r>
            <a:r>
              <a:rPr lang="zh-CN" altLang="en-US" sz="220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库、</a:t>
            </a:r>
            <a:r>
              <a:rPr lang="en-US" altLang="zh-CN" sz="220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SciPy </a:t>
            </a:r>
            <a:r>
              <a:rPr lang="zh-CN" altLang="en-US" sz="2200" dirty="0">
                <a:solidFill>
                  <a:srgbClr val="333333"/>
                </a:solidFill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库的注意事项</a:t>
            </a:r>
          </a:p>
          <a:p>
            <a:pPr indent="612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1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NumPy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库的安装要先于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SciPy 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库。</a:t>
            </a:r>
          </a:p>
          <a:p>
            <a:pPr indent="612000" algn="l">
              <a:lnSpc>
                <a:spcPct val="150000"/>
              </a:lnSpc>
            </a:pP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（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2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）如果仍然存在类库与版本管理的问题，导致软件安装失败，请使用软件包管理工具</a:t>
            </a:r>
            <a:r>
              <a:rPr lang="en-US" altLang="zh-CN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Anaconda</a:t>
            </a:r>
            <a:r>
              <a:rPr lang="zh-CN" altLang="en-US" sz="2200" b="0" i="0" u="none" strike="noStrike" baseline="0" dirty="0">
                <a:latin typeface="方正书宋简体" panose="03000509000000000000" pitchFamily="65" charset="-122"/>
                <a:ea typeface="方正书宋简体" panose="03000509000000000000" pitchFamily="65" charset="-122"/>
              </a:rPr>
              <a:t>。</a:t>
            </a:r>
            <a:endParaRPr lang="en-US" altLang="zh-CN" sz="2200" b="0" i="0" u="none" strike="noStrike" baseline="0" dirty="0">
              <a:solidFill>
                <a:srgbClr val="333333"/>
              </a:solidFill>
              <a:latin typeface="方正书宋简体" panose="03000509000000000000" pitchFamily="65" charset="-122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10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微积分的基本思想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A80C59-69E3-4E07-A4F9-73B54C2D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" y="1768518"/>
            <a:ext cx="11476190" cy="24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49C5DA-9A35-462F-9E3E-0AFCAB0F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559" y="4206613"/>
            <a:ext cx="4784882" cy="26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B496-25FC-4DAD-AB87-8FB48C8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</a:t>
            </a:r>
            <a:r>
              <a:rPr lang="zh-CN" altLang="en-US" dirty="0"/>
              <a:t>习题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793FC-AC79-48D3-984D-430A9E59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2"/>
          <a:stretch/>
        </p:blipFill>
        <p:spPr>
          <a:xfrm>
            <a:off x="519809" y="1580326"/>
            <a:ext cx="11152381" cy="47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1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3793FC-AC79-48D3-984D-430A9E59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2"/>
          <a:stretch/>
        </p:blipFill>
        <p:spPr>
          <a:xfrm>
            <a:off x="519809" y="1135118"/>
            <a:ext cx="11152381" cy="16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59E4D47-326A-45BA-A88F-601C41DD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48047"/>
            <a:ext cx="11409524" cy="6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微积分的解释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9FADBD-18FA-42D1-9AB8-6CD8C24D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971782"/>
            <a:ext cx="11400000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14CAEA-00AB-45C4-B8A5-7F747FAC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6" y="0"/>
            <a:ext cx="1059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820734-5B25-4696-B096-7839E58B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6" y="1655464"/>
            <a:ext cx="10676190" cy="13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E7C120-D3E4-425B-ACB1-13127257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1" y="3026893"/>
            <a:ext cx="11022750" cy="12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2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0D5B-425D-468F-B747-1900AF76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定积分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98543E-CBE5-4017-80FE-B7ED0C53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1603237"/>
            <a:ext cx="11247619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7796CD-AB0A-4667-A9E8-4B34495B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5" y="1078250"/>
            <a:ext cx="1112380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55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93aa0d-35a8-4964-9aec-e0dde3db1771"/>
  <p:tag name="COMMONDATA" val="eyJoZGlkIjoiNzA3ZjkzZmY4ZjJkOTc1YmQxMTk5YTVlZjdhYjJlM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240</Words>
  <Application>Microsoft Office PowerPoint</Application>
  <PresentationFormat>宽屏</PresentationFormat>
  <Paragraphs>31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方正书宋简体</vt:lpstr>
      <vt:lpstr>Arial</vt:lpstr>
      <vt:lpstr>Office 主题​​</vt:lpstr>
      <vt:lpstr>自定义设计方案</vt:lpstr>
      <vt:lpstr>人 工 智 能 数 学 基 础</vt:lpstr>
      <vt:lpstr>第3章 微积分</vt:lpstr>
      <vt:lpstr>3.1 微积分的基本思想</vt:lpstr>
      <vt:lpstr>PowerPoint 演示文稿</vt:lpstr>
      <vt:lpstr>3.2 微积分的解释</vt:lpstr>
      <vt:lpstr>PowerPoint 演示文稿</vt:lpstr>
      <vt:lpstr>PowerPoint 演示文稿</vt:lpstr>
      <vt:lpstr>3.3 定积分</vt:lpstr>
      <vt:lpstr>PowerPoint 演示文稿</vt:lpstr>
      <vt:lpstr>3.3.2 定积分的几何含义</vt:lpstr>
      <vt:lpstr>PowerPoint 演示文稿</vt:lpstr>
      <vt:lpstr>3.4 定积分的性质</vt:lpstr>
      <vt:lpstr>PowerPoint 演示文稿</vt:lpstr>
      <vt:lpstr>PowerPoint 演示文稿</vt:lpstr>
      <vt:lpstr>3.5 牛顿—莱布尼茨公式</vt:lpstr>
      <vt:lpstr>3.5.1 积分上限的函数及其导数</vt:lpstr>
      <vt:lpstr>PowerPoint 演示文稿</vt:lpstr>
      <vt:lpstr>PowerPoint 演示文稿</vt:lpstr>
      <vt:lpstr>3.5.2 牛顿—莱布尼茨公式</vt:lpstr>
      <vt:lpstr>3.5.3 牛顿—莱布尼茨公式的几何解释</vt:lpstr>
      <vt:lpstr>PowerPoint 演示文稿</vt:lpstr>
      <vt:lpstr>PowerPoint 演示文稿</vt:lpstr>
      <vt:lpstr>PowerPoint 演示文稿</vt:lpstr>
      <vt:lpstr>PowerPoint 演示文稿</vt:lpstr>
      <vt:lpstr>3.6  综合实例——Python 中常用的定积分        求解方法</vt:lpstr>
      <vt:lpstr>PowerPoint 演示文稿</vt:lpstr>
      <vt:lpstr>PowerPoint 演示文稿</vt:lpstr>
      <vt:lpstr>3.7 高手点拨</vt:lpstr>
      <vt:lpstr>PowerPoint 演示文稿</vt:lpstr>
      <vt:lpstr>3.8 习题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龙 马</cp:lastModifiedBy>
  <cp:revision>724</cp:revision>
  <cp:lastPrinted>2022-07-03T02:21:00Z</cp:lastPrinted>
  <dcterms:created xsi:type="dcterms:W3CDTF">2020-08-03T11:12:00Z</dcterms:created>
  <dcterms:modified xsi:type="dcterms:W3CDTF">2022-09-01T02:01:08Z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3F35A5637893479B8FCB28239974D685</vt:lpwstr>
  </property>
  <property fmtid="{D5CDD505-2E9C-101B-9397-08002B2CF9AE}" pid="3" name="KSOProductBuildVer">
    <vt:lpwstr>2052-11.1.0.11830</vt:lpwstr>
  </property>
</Properties>
</file>