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</p:sldMasterIdLst>
  <p:notesMasterIdLst>
    <p:notesMasterId r:id="rId32"/>
  </p:notesMasterIdLst>
  <p:sldIdLst>
    <p:sldId id="312" r:id="rId3"/>
    <p:sldId id="314" r:id="rId4"/>
    <p:sldId id="363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4" r:id="rId20"/>
    <p:sldId id="381" r:id="rId21"/>
    <p:sldId id="382" r:id="rId22"/>
    <p:sldId id="383" r:id="rId23"/>
    <p:sldId id="385" r:id="rId24"/>
    <p:sldId id="386" r:id="rId25"/>
    <p:sldId id="387" r:id="rId26"/>
    <p:sldId id="388" r:id="rId27"/>
    <p:sldId id="389" r:id="rId28"/>
    <p:sldId id="392" r:id="rId29"/>
    <p:sldId id="348" r:id="rId30"/>
    <p:sldId id="349" r:id="rId31"/>
  </p:sldIdLst>
  <p:sldSz cx="12192000" cy="6858000"/>
  <p:notesSz cx="7099300" cy="10234613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8FF"/>
    <a:srgbClr val="FF66CC"/>
    <a:srgbClr val="F8FFE7"/>
    <a:srgbClr val="E7EEFF"/>
    <a:srgbClr val="CEDDFE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6935" autoAdjust="0"/>
  </p:normalViewPr>
  <p:slideViewPr>
    <p:cSldViewPr snapToGrid="0">
      <p:cViewPr varScale="1">
        <p:scale>
          <a:sx n="74" d="100"/>
          <a:sy n="7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6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87BD0F6-1195-4A82-9F35-B4DEADACE0B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6B97F83-A7E4-4309-BBB9-0FD771D685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97F83-A7E4-4309-BBB9-0FD771D685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51B746-BAE8-4B47-B71B-F7978EF88C40}"/>
              </a:ext>
            </a:extLst>
          </p:cNvPr>
          <p:cNvSpPr/>
          <p:nvPr userDrawn="1"/>
        </p:nvSpPr>
        <p:spPr>
          <a:xfrm>
            <a:off x="0" y="1301750"/>
            <a:ext cx="12192000" cy="2127250"/>
          </a:xfrm>
          <a:prstGeom prst="rect">
            <a:avLst/>
          </a:prstGeom>
          <a:solidFill>
            <a:srgbClr val="1B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CEC40-A851-41DD-9074-FFCE23F8E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2C84F2-4ED9-43A2-B6E5-60338C8F9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FB1A7-8642-4CA5-9132-1C7D354A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7F842-F8D3-4265-8326-1E0E1CC1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D4F5E-0F7D-4174-8295-9DBCE6B1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07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002E5-3BA6-484E-91F3-7905F8E7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4EE16-73D9-4054-818A-EC8C2F94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51AA9-812B-4EAD-A8BB-1FA76A7F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FB15C-7E35-4B05-8AD4-328459BC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AC86C-31A2-40C8-B3E0-88A2EFA1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0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60E6F-9E47-4CE1-9E9B-B95D5DEC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5F5C0-8364-4815-8CE9-EFC3A133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9973E-D082-43E1-AFD7-9D41936E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113D4-1B6F-4378-9A2A-EE8704BF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E5054-BD19-4DE7-AF1D-4D58338A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2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22E5B-66BC-4566-BFB9-1835D933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E2FC3-5E02-4781-B611-D9203EC11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50079B-11EA-4C3C-AD06-9869AA834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F1D95-BE41-4228-B0D3-7EEF6052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EEBB-867D-421A-BE5F-0D848687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4E83D-7704-4FC1-9690-728DC82E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88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6255D-7667-43CE-A866-8F76211E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46CB9-7B2A-481C-AC46-F490DAF2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D5C6C-9F15-49A8-822A-B611CEE1A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69095E-CF55-4AFE-A1CD-192844C0E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E8086E-2557-4F12-BE31-986B2FAD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88614C-04A0-4DB8-9273-E0BE54B1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CA4BC0-4E3B-4299-8D23-ED7CA4A4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B35CAC-E1F5-40B3-B193-EC3A8D49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2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4D91E-C3DB-4A25-B41E-F9DC92AA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28DBB-CEA8-45DE-A608-3C1C35A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45DAF-5750-463B-8D11-9FAAC38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441C68-F0E8-4486-AA0D-BE1C789E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22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7B10D4-46A1-446C-BE99-E6FCFD0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BEA974-D135-4750-AEA9-509B3E3B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F35BA-0F62-4DD2-9CA3-C840DD2F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8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17" y="254763"/>
            <a:ext cx="11133083" cy="1325563"/>
          </a:xfrm>
        </p:spPr>
        <p:txBody>
          <a:bodyPr>
            <a:normAutofit/>
          </a:bodyPr>
          <a:lstStyle>
            <a:lvl1pPr algn="l">
              <a:defRPr sz="4800"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820275" y="5822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01D27-17A1-46BC-90CA-69880C89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E4711-D68E-4C56-ABAA-B85FD0BB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A74DC-F6FA-41F8-A71D-40CAD1896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43897-53C1-4A0F-9E21-C8B96657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E341-93DB-47C7-8871-E4DE0494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352E2-96F5-4148-B2BC-579E8D49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86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9F719-655B-448F-A2E2-73CF2254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2A2C24-6C4F-4707-966A-BC9DD376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18D5E-0B9B-4B2B-87AE-8DADCEFD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DBC10-0978-4246-971A-BD4621AE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47D58-2A40-43FC-A19C-6BF20902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6F8D0A-1C8B-4FFB-AC97-6BB3BD2F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4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613A1-9F54-45C6-9884-39B4B02C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29BB2-4C8F-4219-B016-A428A6A0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9E2E8-E0C5-44B3-B4BD-1E7846D9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01E58-317E-476F-A9B3-911F93F4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B5570-7AB2-4228-A66A-0DC16616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87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D20E11-4F7E-4EBF-A6D7-A14AF7117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887D8C-A15A-4972-8983-CB010F1B4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1B0A6-26D7-4661-9975-62CEBF7A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5E43B-892B-43EC-94C2-ADD724EF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13E62-CD6E-4EA5-A1D6-3520A328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8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6766" y="315311"/>
            <a:ext cx="10515600" cy="92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6E24E0-D1AB-409D-B496-DEF216D93432}"/>
              </a:ext>
            </a:extLst>
          </p:cNvPr>
          <p:cNvCxnSpPr>
            <a:cxnSpLocks/>
          </p:cNvCxnSpPr>
          <p:nvPr userDrawn="1"/>
        </p:nvCxnSpPr>
        <p:spPr>
          <a:xfrm>
            <a:off x="0" y="1422739"/>
            <a:ext cx="12192000" cy="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86C6C-8BC4-43D8-A0B8-3A4C17D6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60E4F-80E1-44EB-AAAB-62DE985A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65111-DD70-45F7-8074-91B222B2C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BB7DA-7898-4C74-A5B8-6328B044A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C4472-5514-42B9-B9F2-71E9FF547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43A672-6912-4D5E-BE9C-5A3CD9DB297A}"/>
              </a:ext>
            </a:extLst>
          </p:cNvPr>
          <p:cNvSpPr>
            <a:spLocks noGrp="1"/>
          </p:cNvSpPr>
          <p:nvPr>
            <p:ph type="ctrTitle" idx="4294967295" hasCustomPrompt="1"/>
          </p:nvPr>
        </p:nvSpPr>
        <p:spPr>
          <a:xfrm>
            <a:off x="1524000" y="1584960"/>
            <a:ext cx="9144000" cy="136906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人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工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智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能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数 学 基 础</a:t>
            </a:r>
          </a:p>
        </p:txBody>
      </p:sp>
    </p:spTree>
    <p:extLst>
      <p:ext uri="{BB962C8B-B14F-4D97-AF65-F5344CB8AC3E}">
        <p14:creationId xmlns:p14="http://schemas.microsoft.com/office/powerpoint/2010/main" val="66650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6BB680-DEA6-4699-8AF8-2BDB2479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8" y="483997"/>
            <a:ext cx="10857143" cy="46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B959C3-5BCC-4352-9D3D-123FF852F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007" y="950664"/>
            <a:ext cx="5819048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1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FE5F86-68CF-45DF-AE33-7B025980B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739"/>
            <a:ext cx="11571428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7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AF2A6C-837F-4E65-BC88-3200BF5A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2" y="449051"/>
            <a:ext cx="11590476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0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7A79C1-7FE4-41E0-8D38-AD9973B1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8" y="454515"/>
            <a:ext cx="11657143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8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51CE42-FC1C-4A92-A0EC-FA248610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0" y="458000"/>
            <a:ext cx="11361905" cy="30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E383E1-6833-481D-8C6C-932AC6DC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23" y="3553238"/>
            <a:ext cx="11380952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6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A7D44C-0A15-4821-B2F7-26A9764B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1150248"/>
            <a:ext cx="11438095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3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阶数和阶乘的作用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50BE35-5655-4772-AD6A-F6AFCCE2A8B9}"/>
              </a:ext>
            </a:extLst>
          </p:cNvPr>
          <p:cNvSpPr txBox="1"/>
          <p:nvPr/>
        </p:nvSpPr>
        <p:spPr>
          <a:xfrm>
            <a:off x="443405" y="2096841"/>
            <a:ext cx="11305189" cy="3096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12000" algn="l">
              <a:lnSpc>
                <a:spcPct val="150000"/>
              </a:lnSpc>
            </a:pP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一个复杂函数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)</a:t>
            </a: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通过麦克劳林公式近似表达，多项式中包含以下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 </a:t>
            </a: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个模块。</a:t>
            </a:r>
          </a:p>
          <a:p>
            <a:pPr indent="612000" algn="l">
              <a:lnSpc>
                <a:spcPct val="150000"/>
              </a:lnSpc>
            </a:pP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1</a:t>
            </a: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）函数在原点的各阶导数。它们表示着多项式下一点变化的走向，参与的各阶导数越多，多项式变化的走向与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) </a:t>
            </a: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越一致。例如，一阶导数帮多项式定位了下一个点是上升还是下降，二阶导数表达了在点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    </a:t>
            </a: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处的弯曲走向。</a:t>
            </a:r>
          </a:p>
          <a:p>
            <a:pPr indent="612000" algn="l">
              <a:lnSpc>
                <a:spcPct val="150000"/>
              </a:lnSpc>
            </a:pP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</a:t>
            </a: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）麦克劳林公式中多项式的每一项中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 </a:t>
            </a: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的幂次。</a:t>
            </a:r>
            <a:endParaRPr lang="en-US" altLang="zh-CN" sz="2200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 indent="612000" algn="l">
              <a:lnSpc>
                <a:spcPct val="150000"/>
              </a:lnSpc>
            </a:pP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</a:t>
            </a: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）麦克劳林公式中多项式的每一项中的阶乘。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55C172-3223-4653-A3E1-4BB52BAA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82" y="3735206"/>
            <a:ext cx="352381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9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EF02DF-FF95-4B57-AFDD-39D892FB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62" y="848274"/>
            <a:ext cx="11390476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4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麦克劳林展开式的应用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21334-20AB-438E-945B-262A6A93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5" y="1927860"/>
            <a:ext cx="10314286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7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4902EC7-6A42-4512-969B-88E80ABB22D0}"/>
              </a:ext>
            </a:extLst>
          </p:cNvPr>
          <p:cNvGrpSpPr/>
          <p:nvPr/>
        </p:nvGrpSpPr>
        <p:grpSpPr>
          <a:xfrm>
            <a:off x="666481" y="632813"/>
            <a:ext cx="11040415" cy="447264"/>
            <a:chOff x="975574" y="1701759"/>
            <a:chExt cx="11040415" cy="44726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81A3540-4B15-4B92-998C-4DB1F2A74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68" t="21994" r="77156"/>
            <a:stretch/>
          </p:blipFill>
          <p:spPr>
            <a:xfrm>
              <a:off x="2846232" y="1718136"/>
              <a:ext cx="270456" cy="43088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129C7C2-64BA-4061-B9DA-DA344606316A}"/>
                </a:ext>
              </a:extLst>
            </p:cNvPr>
            <p:cNvSpPr txBox="1"/>
            <p:nvPr/>
          </p:nvSpPr>
          <p:spPr>
            <a:xfrm>
              <a:off x="975574" y="1701759"/>
              <a:ext cx="1104041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【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例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4.7】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根据    的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n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次泰勒多项式展开式，用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Python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编程实现求无理数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e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的近似值。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83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1A546-02F0-4F7B-9C9B-97F519A4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泰勒公式与拉格朗日乘子法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137FF-6411-4D70-B697-D96460A4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093"/>
            <a:ext cx="10515600" cy="50639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4.1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泰勒公式出发点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4.2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一点一世界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4.3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阶数和阶乘的作用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4.4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麦克劳林展开式的应用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4.5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拉格朗日乘子法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4.6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求解拉格朗日乘子法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4.7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综合实例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——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编程模拟实现</a:t>
            </a:r>
            <a:r>
              <a:rPr lang="en-US" altLang="zh-CN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sin</a:t>
            </a:r>
            <a:r>
              <a:rPr lang="en-US" altLang="zh-CN" i="1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的</a:t>
            </a:r>
            <a:r>
              <a:rPr lang="en-US" altLang="zh-CN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n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阶泰勒多项式并验证结果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4.8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高手点拨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4.9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573864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0415429-D94C-4546-A368-DA98EEBFA539}"/>
              </a:ext>
            </a:extLst>
          </p:cNvPr>
          <p:cNvGrpSpPr/>
          <p:nvPr/>
        </p:nvGrpSpPr>
        <p:grpSpPr>
          <a:xfrm>
            <a:off x="575792" y="695461"/>
            <a:ext cx="11040415" cy="430887"/>
            <a:chOff x="575792" y="695461"/>
            <a:chExt cx="11040415" cy="43088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C585CCB-4522-4D73-84E3-1C3FF4F89913}"/>
                </a:ext>
              </a:extLst>
            </p:cNvPr>
            <p:cNvSpPr txBox="1"/>
            <p:nvPr/>
          </p:nvSpPr>
          <p:spPr>
            <a:xfrm>
              <a:off x="575792" y="695461"/>
              <a:ext cx="1104041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【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例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4.8】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求函数                        的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n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阶麦克劳林展开式。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CD7D45D-CB1F-42CA-BF3E-6C76E772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3322" y="707879"/>
              <a:ext cx="1503828" cy="370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251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拉格朗日乘子法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C488B55-76BB-4A97-B0DA-4523283453CF}"/>
              </a:ext>
            </a:extLst>
          </p:cNvPr>
          <p:cNvGrpSpPr/>
          <p:nvPr/>
        </p:nvGrpSpPr>
        <p:grpSpPr>
          <a:xfrm>
            <a:off x="485640" y="1931831"/>
            <a:ext cx="11040415" cy="456646"/>
            <a:chOff x="485640" y="1931831"/>
            <a:chExt cx="11040415" cy="45664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F6F7242-0E9D-46F6-8D6A-E06665994B55}"/>
                </a:ext>
              </a:extLst>
            </p:cNvPr>
            <p:cNvSpPr txBox="1"/>
            <p:nvPr/>
          </p:nvSpPr>
          <p:spPr>
            <a:xfrm>
              <a:off x="485640" y="1957590"/>
              <a:ext cx="1104041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【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例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4.9】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已知目标函数                                 ，在约束条件              下，求               的最小值。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1805C17-4F09-403F-84E6-6B3FDE8A4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8004" y="1931831"/>
              <a:ext cx="2154434" cy="43088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ED2D08D-A62D-4012-8892-EEA710728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726" y="1990613"/>
              <a:ext cx="850147" cy="33669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6846360-21A2-4B5B-B03C-CD4F19DAC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4068" y="1957589"/>
              <a:ext cx="897093" cy="430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807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求解拉格朗日乘子法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A2624F-FE97-4BC4-ACA1-FCB9D660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7" y="2027975"/>
            <a:ext cx="10714286" cy="21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6824E4-3649-46B8-8B4F-6E62F86E4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33" y="4199404"/>
            <a:ext cx="10533333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9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2CC010-1CB8-446E-817B-0F85571B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00" y="1486276"/>
            <a:ext cx="10400000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83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19C652-53E3-47F6-8289-AA95445D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6" y="1009021"/>
            <a:ext cx="11019047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11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AE5CB6-2B4E-4D10-846E-5A5FAA07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52" y="764716"/>
            <a:ext cx="10638095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88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813C34-6792-4BD7-A477-1248831B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68" y="474342"/>
            <a:ext cx="11552381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7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128635"/>
            <a:ext cx="11133083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4.7  </a:t>
            </a:r>
            <a:r>
              <a:rPr lang="zh-CN" altLang="en-US" dirty="0"/>
              <a:t>综合实例</a:t>
            </a:r>
            <a:r>
              <a:rPr lang="en-US" altLang="zh-CN" dirty="0"/>
              <a:t>——</a:t>
            </a:r>
            <a:r>
              <a:rPr lang="zh-CN" altLang="en-US" dirty="0"/>
              <a:t>编程模拟实现</a:t>
            </a:r>
            <a:r>
              <a:rPr lang="en-US" altLang="zh-CN" dirty="0"/>
              <a:t>sin x </a:t>
            </a:r>
            <a:r>
              <a:rPr lang="zh-CN" altLang="en-US" dirty="0"/>
              <a:t>的</a:t>
            </a:r>
            <a:r>
              <a:rPr lang="en-US" altLang="zh-CN" dirty="0"/>
              <a:t>n </a:t>
            </a:r>
            <a:br>
              <a:rPr lang="en-US" altLang="zh-CN" dirty="0"/>
            </a:br>
            <a:r>
              <a:rPr lang="en-US" altLang="zh-CN" sz="4400" dirty="0"/>
              <a:t>      </a:t>
            </a:r>
            <a:r>
              <a:rPr lang="en-US" altLang="zh-CN" dirty="0"/>
              <a:t> </a:t>
            </a:r>
            <a:r>
              <a:rPr lang="zh-CN" altLang="en-US" dirty="0"/>
              <a:t>阶泰勒多项式并验证结果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B9E468-6B63-4C63-A2C1-C9234C43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8" y="1853985"/>
            <a:ext cx="11409524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76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高手点拨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D1B919-AD7C-4A93-A147-3FB2C605F904}"/>
              </a:ext>
            </a:extLst>
          </p:cNvPr>
          <p:cNvSpPr txBox="1"/>
          <p:nvPr/>
        </p:nvSpPr>
        <p:spPr>
          <a:xfrm>
            <a:off x="682515" y="2120116"/>
            <a:ext cx="11083816" cy="1325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12000" algn="l">
              <a:lnSpc>
                <a:spcPct val="150000"/>
              </a:lnSpc>
            </a:pPr>
            <a:r>
              <a:rPr lang="zh-CN" altLang="en-US" sz="2800" b="0" i="0" u="none" strike="noStrike" baseline="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本章对泰勒公式强调的“一点一世界”是有条件的，那就是它的定义域必须是全体实数，且处处可导</a:t>
            </a:r>
            <a:r>
              <a:rPr lang="zh-CN" altLang="en-US" sz="280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。</a:t>
            </a:r>
            <a:endParaRPr lang="zh-CN" altLang="en-US" sz="2800" b="0" i="0" u="none" strike="noStrike" baseline="0" dirty="0">
              <a:solidFill>
                <a:srgbClr val="000000"/>
              </a:solidFill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658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 </a:t>
            </a:r>
            <a:r>
              <a:rPr lang="zh-CN" altLang="en-US" dirty="0"/>
              <a:t>习题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9BEF93-5C30-475F-9A64-69B7600F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29" y="2124238"/>
            <a:ext cx="10828571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泰勒公式出发点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A0FF24B-A7E0-4490-812D-F2C351A63474}"/>
              </a:ext>
            </a:extLst>
          </p:cNvPr>
          <p:cNvGrpSpPr/>
          <p:nvPr/>
        </p:nvGrpSpPr>
        <p:grpSpPr>
          <a:xfrm>
            <a:off x="437882" y="2278057"/>
            <a:ext cx="11294772" cy="2588594"/>
            <a:chOff x="437882" y="2278057"/>
            <a:chExt cx="11294772" cy="258859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D0ACC99-DD15-48C3-A9FE-ECDE6BD371A1}"/>
                </a:ext>
              </a:extLst>
            </p:cNvPr>
            <p:cNvSpPr txBox="1"/>
            <p:nvPr/>
          </p:nvSpPr>
          <p:spPr>
            <a:xfrm>
              <a:off x="437882" y="2278057"/>
              <a:ext cx="11294772" cy="2588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576000" algn="l">
                <a:lnSpc>
                  <a:spcPct val="150000"/>
                </a:lnSpc>
              </a:pP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很多同学在学习泰勒公式时觉得它非常复杂，单是长长的公式就让人望而生畏。其实，它的出发点是用简单熟悉的多项式来近似代替函数。例如，在微积分的应用中已经知道，当     很小时，有近似等式</a:t>
              </a:r>
            </a:p>
            <a:p>
              <a:pPr indent="576000" algn="l">
                <a:lnSpc>
                  <a:spcPct val="150000"/>
                </a:lnSpc>
              </a:pP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用多项式来近似代替函数有两个好处：一个是多项式容易计算函数值，另一个是多项式的导数和积分仍然是多项式。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5552FFE-073A-4894-9212-4E4E352B1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776" y="3354946"/>
              <a:ext cx="352381" cy="45714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22C8C6A-19FD-4BDF-BD80-8F5B243A2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332" y="3354946"/>
              <a:ext cx="3620213" cy="5473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024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一点一世界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F015E7-E9A0-42D1-8DBA-33CABDF0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24" y="1901833"/>
            <a:ext cx="11380952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2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770389-9AA1-4F06-821F-695B6629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8" y="1395666"/>
            <a:ext cx="1140952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8BCF58-14F6-4FA8-84DD-8E60D232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6" y="1024238"/>
            <a:ext cx="11419047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AC4201-10E4-46F9-AEAE-0F18BCCA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6" y="895666"/>
            <a:ext cx="11419047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2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B868DE-8227-4EBE-89E9-C7C71FEC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8" y="886143"/>
            <a:ext cx="11209524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2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6DBBCF-C9B7-406F-A91E-D4F6377A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6" y="133762"/>
            <a:ext cx="11371428" cy="6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21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d93aa0d-35a8-4964-9aec-e0dde3db1771"/>
  <p:tag name="COMMONDATA" val="eyJoZGlkIjoiNzA3ZjkzZmY4ZjJkOTc1YmQxMTk5YTVlZjdhYjJlM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386</Words>
  <Application>Microsoft Office PowerPoint</Application>
  <PresentationFormat>宽屏</PresentationFormat>
  <Paragraphs>31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方正书宋简体</vt:lpstr>
      <vt:lpstr>Arial</vt:lpstr>
      <vt:lpstr>Office 主题​​</vt:lpstr>
      <vt:lpstr>自定义设计方案</vt:lpstr>
      <vt:lpstr>人 工 智 能 数 学 基 础</vt:lpstr>
      <vt:lpstr>第4章 泰勒公式与拉格朗日乘子法</vt:lpstr>
      <vt:lpstr>4.1 泰勒公式出发点</vt:lpstr>
      <vt:lpstr>4.2 一点一世界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阶数和阶乘的作用</vt:lpstr>
      <vt:lpstr>PowerPoint 演示文稿</vt:lpstr>
      <vt:lpstr>4.4 麦克劳林展开式的应用</vt:lpstr>
      <vt:lpstr>PowerPoint 演示文稿</vt:lpstr>
      <vt:lpstr>PowerPoint 演示文稿</vt:lpstr>
      <vt:lpstr>4.5 拉格朗日乘子法</vt:lpstr>
      <vt:lpstr>4.6 求解拉格朗日乘子法</vt:lpstr>
      <vt:lpstr>PowerPoint 演示文稿</vt:lpstr>
      <vt:lpstr>PowerPoint 演示文稿</vt:lpstr>
      <vt:lpstr>PowerPoint 演示文稿</vt:lpstr>
      <vt:lpstr>PowerPoint 演示文稿</vt:lpstr>
      <vt:lpstr>4.7  综合实例——编程模拟实现sin x 的n         阶泰勒多项式并验证结果</vt:lpstr>
      <vt:lpstr>4.8 高手点拨</vt:lpstr>
      <vt:lpstr>4.9 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龙 马</cp:lastModifiedBy>
  <cp:revision>723</cp:revision>
  <cp:lastPrinted>2022-07-03T02:21:00Z</cp:lastPrinted>
  <dcterms:created xsi:type="dcterms:W3CDTF">2020-08-03T11:12:00Z</dcterms:created>
  <dcterms:modified xsi:type="dcterms:W3CDTF">2022-09-01T02:25:00Z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3F35A5637893479B8FCB28239974D685</vt:lpwstr>
  </property>
  <property fmtid="{D5CDD505-2E9C-101B-9397-08002B2CF9AE}" pid="3" name="KSOProductBuildVer">
    <vt:lpwstr>2052-11.1.0.11830</vt:lpwstr>
  </property>
</Properties>
</file>