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31"/>
  </p:notesMasterIdLst>
  <p:sldIdLst>
    <p:sldId id="312" r:id="rId3"/>
    <p:sldId id="314" r:id="rId4"/>
    <p:sldId id="363" r:id="rId5"/>
    <p:sldId id="367" r:id="rId6"/>
    <p:sldId id="368" r:id="rId7"/>
    <p:sldId id="369" r:id="rId8"/>
    <p:sldId id="370" r:id="rId9"/>
    <p:sldId id="373" r:id="rId10"/>
    <p:sldId id="374" r:id="rId11"/>
    <p:sldId id="371" r:id="rId12"/>
    <p:sldId id="375" r:id="rId13"/>
    <p:sldId id="376" r:id="rId14"/>
    <p:sldId id="372" r:id="rId15"/>
    <p:sldId id="431" r:id="rId16"/>
    <p:sldId id="377" r:id="rId17"/>
    <p:sldId id="378" r:id="rId18"/>
    <p:sldId id="379" r:id="rId19"/>
    <p:sldId id="380" r:id="rId20"/>
    <p:sldId id="381" r:id="rId21"/>
    <p:sldId id="382" r:id="rId22"/>
    <p:sldId id="383" r:id="rId23"/>
    <p:sldId id="384" r:id="rId24"/>
    <p:sldId id="385" r:id="rId25"/>
    <p:sldId id="386" r:id="rId26"/>
    <p:sldId id="387" r:id="rId27"/>
    <p:sldId id="348" r:id="rId28"/>
    <p:sldId id="364" r:id="rId29"/>
    <p:sldId id="349" r:id="rId30"/>
  </p:sldIdLst>
  <p:sldSz cx="12192000" cy="6858000"/>
  <p:notesSz cx="7099300" cy="10234613"/>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2022/9/1</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2022/9/1</a:t>
            </a:fld>
            <a:endParaRPr lang="zh-CN" altLang="en-US" dirty="0"/>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3BD0FA-0A4E-499A-8342-E61F3C4A92BD}"/>
              </a:ext>
            </a:extLst>
          </p:cNvPr>
          <p:cNvSpPr txBox="1"/>
          <p:nvPr/>
        </p:nvSpPr>
        <p:spPr>
          <a:xfrm>
            <a:off x="958756" y="890222"/>
            <a:ext cx="10600898" cy="2080762"/>
          </a:xfrm>
          <a:prstGeom prst="rect">
            <a:avLst/>
          </a:prstGeom>
          <a:noFill/>
        </p:spPr>
        <p:txBody>
          <a:bodyPr wrap="square">
            <a:spAutoFit/>
          </a:bodyPr>
          <a:lstStyle/>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）若</a:t>
            </a:r>
            <a:r>
              <a:rPr lang="en-US" altLang="zh-CN" sz="2200" b="0" i="1" u="none" strike="noStrike" baseline="0" dirty="0">
                <a:latin typeface="方正书宋简体" panose="03000509000000000000" pitchFamily="65" charset="-122"/>
                <a:ea typeface="方正书宋简体" panose="03000509000000000000" pitchFamily="65" charset="-122"/>
              </a:rPr>
              <a:t>λ </a:t>
            </a:r>
            <a:r>
              <a:rPr lang="zh-CN" altLang="en-US" sz="2200" b="0" i="0" u="none" strike="noStrike" baseline="0" dirty="0">
                <a:latin typeface="方正书宋简体" panose="03000509000000000000" pitchFamily="65" charset="-122"/>
                <a:ea typeface="方正书宋简体" panose="03000509000000000000" pitchFamily="65" charset="-122"/>
              </a:rPr>
              <a:t>是可逆矩阵</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的特征值，则</a:t>
            </a:r>
            <a:r>
              <a:rPr lang="en-US" altLang="zh-CN" sz="2200" b="0" i="1" u="none" strike="noStrike" baseline="0" dirty="0">
                <a:latin typeface="方正书宋简体" panose="03000509000000000000" pitchFamily="65" charset="-122"/>
                <a:ea typeface="方正书宋简体" panose="03000509000000000000" pitchFamily="65" charset="-122"/>
              </a:rPr>
              <a:t>λ</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是</a:t>
            </a:r>
            <a:r>
              <a:rPr lang="en-US" altLang="zh-CN" sz="2200" b="1" i="1" u="none" strike="noStrike" baseline="0" dirty="0">
                <a:latin typeface="方正书宋简体" panose="03000509000000000000" pitchFamily="65" charset="-122"/>
                <a:ea typeface="方正书宋简体" panose="03000509000000000000" pitchFamily="65" charset="-122"/>
              </a:rPr>
              <a:t>A</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的特征值。</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）设</a:t>
            </a:r>
            <a:r>
              <a:rPr lang="en-US" altLang="zh-CN" sz="2200" b="0" i="1" u="none" strike="noStrike" baseline="0" dirty="0" err="1">
                <a:latin typeface="方正书宋简体" panose="03000509000000000000" pitchFamily="65" charset="-122"/>
                <a:ea typeface="方正书宋简体" panose="03000509000000000000" pitchFamily="65" charset="-122"/>
              </a:rPr>
              <a:t>λ</a:t>
            </a:r>
            <a:r>
              <a:rPr lang="en-US" altLang="zh-CN" sz="2200" b="0" i="0" u="none" strike="noStrike" baseline="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0" dirty="0" err="1">
                <a:latin typeface="方正书宋简体" panose="03000509000000000000" pitchFamily="65" charset="-122"/>
                <a:ea typeface="方正书宋简体" panose="03000509000000000000" pitchFamily="65" charset="-122"/>
              </a:rPr>
              <a:t>λ</a:t>
            </a:r>
            <a:r>
              <a:rPr lang="en-US" altLang="zh-CN" sz="2200" b="0" i="0" u="none" strike="noStrike" baseline="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 , </a:t>
            </a:r>
            <a:r>
              <a:rPr lang="en-US" altLang="zh-CN" sz="2200" b="0" i="1" u="none" strike="noStrike" baseline="0" dirty="0" err="1">
                <a:latin typeface="方正书宋简体" panose="03000509000000000000" pitchFamily="65" charset="-122"/>
                <a:ea typeface="方正书宋简体" panose="03000509000000000000" pitchFamily="65" charset="-122"/>
              </a:rPr>
              <a:t>λm</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是方阵</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a:t>
            </a:r>
            <a:r>
              <a:rPr lang="en-US" altLang="zh-CN" sz="2200" b="0" i="1" u="none" strike="noStrike" baseline="0" dirty="0">
                <a:latin typeface="方正书宋简体" panose="03000509000000000000" pitchFamily="65" charset="-122"/>
                <a:ea typeface="方正书宋简体" panose="03000509000000000000" pitchFamily="65" charset="-122"/>
              </a:rPr>
              <a:t>m </a:t>
            </a:r>
            <a:r>
              <a:rPr lang="zh-CN" altLang="en-US" sz="2200" b="0" i="0" u="none" strike="noStrike" baseline="0" dirty="0">
                <a:latin typeface="方正书宋简体" panose="03000509000000000000" pitchFamily="65" charset="-122"/>
                <a:ea typeface="方正书宋简体" panose="03000509000000000000" pitchFamily="65" charset="-122"/>
              </a:rPr>
              <a:t>个特征值，</a:t>
            </a:r>
            <a:r>
              <a:rPr lang="en-US" altLang="zh-CN" sz="2200" b="0" i="1" u="none" strike="noStrike" baseline="0" dirty="0" err="1">
                <a:latin typeface="方正书宋简体" panose="03000509000000000000" pitchFamily="65" charset="-122"/>
                <a:ea typeface="方正书宋简体" panose="03000509000000000000" pitchFamily="65" charset="-122"/>
              </a:rPr>
              <a:t>p</a:t>
            </a:r>
            <a:r>
              <a:rPr lang="en-US" altLang="zh-CN" sz="2200" b="0" i="0" u="none" strike="noStrike" baseline="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0" dirty="0" err="1">
                <a:latin typeface="方正书宋简体" panose="03000509000000000000" pitchFamily="65" charset="-122"/>
                <a:ea typeface="方正书宋简体" panose="03000509000000000000" pitchFamily="65" charset="-122"/>
              </a:rPr>
              <a:t>p</a:t>
            </a:r>
            <a:r>
              <a:rPr lang="en-US" altLang="zh-CN" sz="2200" b="0" i="0" u="none" strike="noStrike" baseline="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 </a:t>
            </a:r>
            <a:r>
              <a:rPr lang="en-US" altLang="zh-CN" sz="2200" b="0" i="1" u="none" strike="noStrike" baseline="0" dirty="0">
                <a:latin typeface="方正书宋简体" panose="03000509000000000000" pitchFamily="65" charset="-122"/>
                <a:ea typeface="方正书宋简体" panose="03000509000000000000" pitchFamily="65" charset="-122"/>
              </a:rPr>
              <a:t>pm </a:t>
            </a:r>
            <a:r>
              <a:rPr lang="zh-CN" altLang="en-US" sz="2200" b="0" i="0" u="none" strike="noStrike" baseline="0" dirty="0">
                <a:latin typeface="方正书宋简体" panose="03000509000000000000" pitchFamily="65" charset="-122"/>
                <a:ea typeface="方正书宋简体" panose="03000509000000000000" pitchFamily="65" charset="-122"/>
              </a:rPr>
              <a:t>是与特征值对应的特征向量，若</a:t>
            </a:r>
            <a:r>
              <a:rPr lang="en-US" altLang="zh-CN" sz="2200" b="0" i="1" u="none" strike="noStrike" baseline="0" dirty="0" err="1">
                <a:latin typeface="方正书宋简体" panose="03000509000000000000" pitchFamily="65" charset="-122"/>
                <a:ea typeface="方正书宋简体" panose="03000509000000000000" pitchFamily="65" charset="-122"/>
              </a:rPr>
              <a:t>λ</a:t>
            </a:r>
            <a:r>
              <a:rPr lang="en-US" altLang="zh-CN" sz="2200" b="0" i="0" u="none" strike="noStrike" baseline="0" dirty="0" err="1">
                <a:latin typeface="方正书宋简体" panose="03000509000000000000" pitchFamily="65" charset="-122"/>
                <a:ea typeface="方正书宋简体" panose="03000509000000000000" pitchFamily="65" charset="-122"/>
              </a:rPr>
              <a:t>1,</a:t>
            </a:r>
            <a:r>
              <a:rPr lang="en-US" altLang="zh-CN" sz="2200" b="0" i="1" u="none" strike="noStrike" baseline="0" dirty="0" err="1">
                <a:latin typeface="方正书宋简体" panose="03000509000000000000" pitchFamily="65" charset="-122"/>
                <a:ea typeface="方正书宋简体" panose="03000509000000000000" pitchFamily="65" charset="-122"/>
              </a:rPr>
              <a:t>λ</a:t>
            </a:r>
            <a:r>
              <a:rPr lang="en-US" altLang="zh-CN" sz="2200" b="0" i="0" u="none" strike="noStrike" baseline="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 </a:t>
            </a:r>
            <a:r>
              <a:rPr lang="en-US" altLang="zh-CN" sz="2200" b="0" i="1" u="none" strike="noStrike" baseline="0" dirty="0" err="1">
                <a:latin typeface="方正书宋简体" panose="03000509000000000000" pitchFamily="65" charset="-122"/>
                <a:ea typeface="方正书宋简体" panose="03000509000000000000" pitchFamily="65" charset="-122"/>
              </a:rPr>
              <a:t>λm</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各不相同，则</a:t>
            </a:r>
            <a:r>
              <a:rPr lang="en-US" altLang="zh-CN" sz="2200" b="0" i="1" u="none" strike="noStrike" baseline="0" dirty="0" err="1">
                <a:latin typeface="方正书宋简体" panose="03000509000000000000" pitchFamily="65" charset="-122"/>
                <a:ea typeface="方正书宋简体" panose="03000509000000000000" pitchFamily="65" charset="-122"/>
              </a:rPr>
              <a:t>p</a:t>
            </a:r>
            <a:r>
              <a:rPr lang="en-US" altLang="zh-CN" sz="2200" b="0" i="0" u="none" strike="noStrike" baseline="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0" dirty="0" err="1">
                <a:latin typeface="方正书宋简体" panose="03000509000000000000" pitchFamily="65" charset="-122"/>
                <a:ea typeface="方正书宋简体" panose="03000509000000000000" pitchFamily="65" charset="-122"/>
              </a:rPr>
              <a:t>p</a:t>
            </a:r>
            <a:r>
              <a:rPr lang="en-US" altLang="zh-CN" sz="2200" b="0" i="0" u="none" strike="noStrike" baseline="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 </a:t>
            </a:r>
            <a:r>
              <a:rPr lang="en-US" altLang="zh-CN" sz="2200" b="0" i="1" u="none" strike="noStrike" baseline="0" dirty="0">
                <a:latin typeface="方正书宋简体" panose="03000509000000000000" pitchFamily="65" charset="-122"/>
                <a:ea typeface="方正书宋简体" panose="03000509000000000000" pitchFamily="65" charset="-122"/>
              </a:rPr>
              <a:t>pm </a:t>
            </a:r>
            <a:r>
              <a:rPr lang="zh-CN" altLang="en-US" sz="2200" b="0" i="0" u="none" strike="noStrike" baseline="0" dirty="0">
                <a:latin typeface="方正书宋简体" panose="03000509000000000000" pitchFamily="65" charset="-122"/>
                <a:ea typeface="方正书宋简体" panose="03000509000000000000" pitchFamily="65" charset="-122"/>
              </a:rPr>
              <a:t>线性无关。</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）对称矩阵的特征值一定是正实数，不同特征值的特征向量两两正交。</a:t>
            </a:r>
          </a:p>
        </p:txBody>
      </p:sp>
    </p:spTree>
    <p:extLst>
      <p:ext uri="{BB962C8B-B14F-4D97-AF65-F5344CB8AC3E}">
        <p14:creationId xmlns:p14="http://schemas.microsoft.com/office/powerpoint/2010/main" val="254682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6.2 </a:t>
            </a:r>
            <a:r>
              <a:rPr lang="zh-CN" altLang="en-US" dirty="0"/>
              <a:t>特征空间</a:t>
            </a:r>
          </a:p>
        </p:txBody>
      </p:sp>
      <p:sp>
        <p:nvSpPr>
          <p:cNvPr id="3" name="文本框 2">
            <a:extLst>
              <a:ext uri="{FF2B5EF4-FFF2-40B4-BE49-F238E27FC236}">
                <a16:creationId xmlns:a16="http://schemas.microsoft.com/office/drawing/2014/main" id="{F632B52E-D2B8-4247-8261-25CD47115703}"/>
              </a:ext>
            </a:extLst>
          </p:cNvPr>
          <p:cNvSpPr txBox="1"/>
          <p:nvPr/>
        </p:nvSpPr>
        <p:spPr>
          <a:xfrm>
            <a:off x="752902" y="1880787"/>
            <a:ext cx="10600898" cy="3096425"/>
          </a:xfrm>
          <a:prstGeom prst="rect">
            <a:avLst/>
          </a:prstGeom>
          <a:noFill/>
        </p:spPr>
        <p:txBody>
          <a:bodyPr wrap="square">
            <a:spAutoFit/>
          </a:bodyPr>
          <a:lstStyle/>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一个矩阵的特征值可能不唯一。通过</a:t>
            </a:r>
            <a:r>
              <a:rPr lang="en-US" altLang="zh-CN" sz="2200" b="0" i="0" u="none" strike="noStrike" baseline="0" dirty="0" err="1">
                <a:latin typeface="方正书宋简体" panose="03000509000000000000" pitchFamily="65" charset="-122"/>
                <a:ea typeface="方正书宋简体" panose="03000509000000000000" pitchFamily="65" charset="-122"/>
              </a:rPr>
              <a:t>np.linalg.eig</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函数求出标准化的特征向量，根据代数数乘的性质可知，一旦一个特征值确定，其对应的特征向量乘以任意一个标量得到的新特征向量必也满足特征方程。因此，一个特征值对应无数个特征向量，这些特征向量的方向相同，但长度不同。</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定义</a:t>
            </a:r>
            <a:r>
              <a:rPr lang="en-US" altLang="zh-CN" sz="2200" b="0" i="0" u="none" strike="noStrike" baseline="0" dirty="0">
                <a:latin typeface="方正书宋简体" panose="03000509000000000000" pitchFamily="65" charset="-122"/>
                <a:ea typeface="方正书宋简体" panose="03000509000000000000" pitchFamily="65" charset="-122"/>
              </a:rPr>
              <a:t>6.2 </a:t>
            </a:r>
            <a:r>
              <a:rPr lang="zh-CN" altLang="en-US" sz="2200" b="0" i="0" u="none" strike="noStrike" baseline="0" dirty="0">
                <a:latin typeface="方正书宋简体" panose="03000509000000000000" pitchFamily="65" charset="-122"/>
                <a:ea typeface="方正书宋简体" panose="03000509000000000000" pitchFamily="65" charset="-122"/>
              </a:rPr>
              <a:t>一个特征值对应的所有特征向量所组成的空间，称为特征空间。当特征值确定，特征空间确定。</a:t>
            </a:r>
          </a:p>
        </p:txBody>
      </p:sp>
    </p:spTree>
    <p:extLst>
      <p:ext uri="{BB962C8B-B14F-4D97-AF65-F5344CB8AC3E}">
        <p14:creationId xmlns:p14="http://schemas.microsoft.com/office/powerpoint/2010/main" val="210560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6.3 </a:t>
            </a:r>
            <a:r>
              <a:rPr lang="zh-CN" altLang="en-US" dirty="0"/>
              <a:t>特征值分解</a:t>
            </a:r>
          </a:p>
        </p:txBody>
      </p:sp>
      <p:sp>
        <p:nvSpPr>
          <p:cNvPr id="4" name="文本框 3">
            <a:extLst>
              <a:ext uri="{FF2B5EF4-FFF2-40B4-BE49-F238E27FC236}">
                <a16:creationId xmlns:a16="http://schemas.microsoft.com/office/drawing/2014/main" id="{CE1773F9-3CE7-4E81-AEED-9C07C534DBAD}"/>
              </a:ext>
            </a:extLst>
          </p:cNvPr>
          <p:cNvSpPr txBox="1"/>
          <p:nvPr/>
        </p:nvSpPr>
        <p:spPr>
          <a:xfrm>
            <a:off x="272955" y="1704538"/>
            <a:ext cx="11646089" cy="4619919"/>
          </a:xfrm>
          <a:prstGeom prst="rect">
            <a:avLst/>
          </a:prstGeom>
          <a:noFill/>
        </p:spPr>
        <p:txBody>
          <a:bodyPr wrap="square">
            <a:spAutoFit/>
          </a:bodyPr>
          <a:lstStyle/>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特征值分解是矩阵分解的一种方法。矩阵分解也称为矩阵因子分解，即将原始矩阵表示成新的结构简单或者具有特殊性质的两个或多个矩阵的乘积，类似于代数中的因子分解，如将</a:t>
            </a:r>
            <a:r>
              <a:rPr lang="en-US" altLang="zh-CN" sz="2200" b="0" i="0" u="none" strike="noStrike" baseline="0" dirty="0">
                <a:latin typeface="方正书宋简体" panose="03000509000000000000" pitchFamily="65" charset="-122"/>
                <a:ea typeface="方正书宋简体" panose="03000509000000000000" pitchFamily="65" charset="-122"/>
              </a:rPr>
              <a:t>16 </a:t>
            </a:r>
            <a:r>
              <a:rPr lang="zh-CN" altLang="en-US" sz="2200" b="0" i="0" u="none" strike="noStrike" baseline="0" dirty="0">
                <a:latin typeface="方正书宋简体" panose="03000509000000000000" pitchFamily="65" charset="-122"/>
                <a:ea typeface="方正书宋简体" panose="03000509000000000000" pitchFamily="65" charset="-122"/>
              </a:rPr>
              <a:t>分解为两个数的乘积，</a:t>
            </a:r>
            <a:r>
              <a:rPr lang="en-US" altLang="zh-CN" sz="2200" b="0" i="0" u="none" strike="noStrike" baseline="0" dirty="0">
                <a:latin typeface="方正书宋简体" panose="03000509000000000000" pitchFamily="65" charset="-122"/>
                <a:ea typeface="方正书宋简体" panose="03000509000000000000" pitchFamily="65" charset="-122"/>
              </a:rPr>
              <a:t>16=1×16</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16=2×8</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16=4×4 </a:t>
            </a:r>
            <a:r>
              <a:rPr lang="zh-CN" altLang="en-US" sz="2200" b="0" i="0" u="none" strike="noStrike" baseline="0" dirty="0">
                <a:latin typeface="方正书宋简体" panose="03000509000000000000" pitchFamily="65" charset="-122"/>
                <a:ea typeface="方正书宋简体" panose="03000509000000000000" pitchFamily="65" charset="-122"/>
              </a:rPr>
              <a:t>都合理。矩阵分解可应用在降维、深度学习、聚类分析、低维度特征学习、推荐系统、大数据分析等领域。不同的矩阵分解方法具有不同的性质，适用于不同的应用领域。</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特征值分解是将矩阵</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分解成</a:t>
            </a:r>
            <a:r>
              <a:rPr lang="en-US" altLang="zh-CN" sz="2200" b="1" i="1" u="none" strike="noStrike" baseline="0" dirty="0">
                <a:latin typeface="方正书宋简体" panose="03000509000000000000" pitchFamily="65" charset="-122"/>
                <a:ea typeface="方正书宋简体" panose="03000509000000000000" pitchFamily="65" charset="-122"/>
              </a:rPr>
              <a:t>A</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1" i="0" u="none" strike="noStrike" baseline="0" dirty="0" err="1">
                <a:latin typeface="方正书宋简体" panose="03000509000000000000" pitchFamily="65" charset="-122"/>
                <a:ea typeface="方正书宋简体" panose="03000509000000000000" pitchFamily="65" charset="-122"/>
              </a:rPr>
              <a:t>Σ</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的形式。</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特征值分解的前提：</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必须是</a:t>
            </a:r>
            <a:r>
              <a:rPr lang="en-US" altLang="zh-CN" sz="2200" b="0" i="1"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阶方阵且可对角化。</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公式中，</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是</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的特征向量组成的矩阵，</a:t>
            </a:r>
            <a:r>
              <a:rPr lang="en-US" altLang="zh-CN" sz="2200" b="1" i="0" u="none" strike="noStrike" baseline="0" dirty="0">
                <a:latin typeface="方正书宋简体" panose="03000509000000000000" pitchFamily="65" charset="-122"/>
                <a:ea typeface="方正书宋简体" panose="03000509000000000000" pitchFamily="65" charset="-122"/>
              </a:rPr>
              <a:t>Σ </a:t>
            </a:r>
            <a:r>
              <a:rPr lang="zh-CN" altLang="en-US" sz="2200" b="0" i="0" u="none" strike="noStrike" baseline="0" dirty="0">
                <a:latin typeface="方正书宋简体" panose="03000509000000000000" pitchFamily="65" charset="-122"/>
                <a:ea typeface="方正书宋简体" panose="03000509000000000000" pitchFamily="65" charset="-122"/>
              </a:rPr>
              <a:t>是对角阵，其主对角线上的元素代表</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的特征值。特征向量矩阵</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的第</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个列向量与</a:t>
            </a:r>
            <a:r>
              <a:rPr lang="en-US" altLang="zh-CN" sz="2200" b="1" i="0" u="none" strike="noStrike" baseline="0" dirty="0">
                <a:latin typeface="方正书宋简体" panose="03000509000000000000" pitchFamily="65" charset="-122"/>
                <a:ea typeface="方正书宋简体" panose="03000509000000000000" pitchFamily="65" charset="-122"/>
              </a:rPr>
              <a:t>Σ </a:t>
            </a:r>
            <a:r>
              <a:rPr lang="zh-CN" altLang="en-US" sz="2200" b="0" i="0" u="none" strike="noStrike" baseline="0" dirty="0">
                <a:latin typeface="方正书宋简体" panose="03000509000000000000" pitchFamily="65" charset="-122"/>
                <a:ea typeface="方正书宋简体" panose="03000509000000000000" pitchFamily="65" charset="-122"/>
              </a:rPr>
              <a:t>的第</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行对角线上的特征值对应，</a:t>
            </a:r>
            <a:r>
              <a:rPr lang="en-US" altLang="zh-CN" sz="2200" b="1" i="1" u="none" strike="noStrike" baseline="0" dirty="0">
                <a:latin typeface="方正书宋简体" panose="03000509000000000000" pitchFamily="65" charset="-122"/>
                <a:ea typeface="方正书宋简体" panose="03000509000000000000" pitchFamily="65" charset="-122"/>
              </a:rPr>
              <a:t>Q</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为</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的逆矩阵。</a:t>
            </a:r>
          </a:p>
        </p:txBody>
      </p:sp>
    </p:spTree>
    <p:extLst>
      <p:ext uri="{BB962C8B-B14F-4D97-AF65-F5344CB8AC3E}">
        <p14:creationId xmlns:p14="http://schemas.microsoft.com/office/powerpoint/2010/main" val="163158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9F05D9-359A-49DC-8D1B-F1943475508E}"/>
              </a:ext>
            </a:extLst>
          </p:cNvPr>
          <p:cNvPicPr>
            <a:picLocks noChangeAspect="1"/>
          </p:cNvPicPr>
          <p:nvPr/>
        </p:nvPicPr>
        <p:blipFill>
          <a:blip r:embed="rId2"/>
          <a:stretch>
            <a:fillRect/>
          </a:stretch>
        </p:blipFill>
        <p:spPr>
          <a:xfrm>
            <a:off x="0" y="120068"/>
            <a:ext cx="11075831" cy="3308932"/>
          </a:xfrm>
          <a:prstGeom prst="rect">
            <a:avLst/>
          </a:prstGeom>
        </p:spPr>
      </p:pic>
    </p:spTree>
    <p:extLst>
      <p:ext uri="{BB962C8B-B14F-4D97-AF65-F5344CB8AC3E}">
        <p14:creationId xmlns:p14="http://schemas.microsoft.com/office/powerpoint/2010/main" val="120192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4E9566A-BD61-4202-9610-60DE74997750}"/>
              </a:ext>
            </a:extLst>
          </p:cNvPr>
          <p:cNvSpPr txBox="1"/>
          <p:nvPr/>
        </p:nvSpPr>
        <p:spPr>
          <a:xfrm>
            <a:off x="290582" y="398342"/>
            <a:ext cx="11610835" cy="2080762"/>
          </a:xfrm>
          <a:prstGeom prst="rect">
            <a:avLst/>
          </a:prstGeom>
          <a:noFill/>
        </p:spPr>
        <p:txBody>
          <a:bodyPr wrap="square">
            <a:spAutoFit/>
          </a:bodyPr>
          <a:lstStyle/>
          <a:p>
            <a:pPr indent="540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err="1">
                <a:latin typeface="方正书宋简体" panose="03000509000000000000" pitchFamily="65" charset="-122"/>
                <a:ea typeface="方正书宋简体" panose="03000509000000000000" pitchFamily="65" charset="-122"/>
              </a:rPr>
              <a:t>6.3】</a:t>
            </a:r>
            <a:r>
              <a:rPr lang="en-US" altLang="zh-CN" sz="2200" b="1" i="1" u="none" strike="noStrike" baseline="0" dirty="0" err="1">
                <a:latin typeface="方正书宋简体" panose="03000509000000000000" pitchFamily="65" charset="-122"/>
                <a:ea typeface="方正书宋简体" panose="03000509000000000000" pitchFamily="65" charset="-122"/>
              </a:rPr>
              <a:t>A</a:t>
            </a:r>
            <a:r>
              <a:rPr lang="en-US" altLang="zh-CN" sz="2200" b="1" i="1" u="none" strike="noStrike" baseline="0" dirty="0">
                <a:latin typeface="方正书宋简体" panose="03000509000000000000" pitchFamily="65" charset="-122"/>
                <a:ea typeface="方正书宋简体" panose="03000509000000000000" pitchFamily="65" charset="-122"/>
              </a:rPr>
              <a:t> </a:t>
            </a:r>
            <a:r>
              <a:rPr lang="en-US" altLang="zh-CN" sz="2200" b="0" i="0" u="none" strike="noStrike" baseline="30000" dirty="0">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el-GR" altLang="zh-CN" sz="2200" b="1" i="0" u="none" strike="noStrike" baseline="0" dirty="0">
                <a:latin typeface="TimesNewRomanPS-BoldMT"/>
                <a:ea typeface="方正书宋简体" panose="03000509000000000000" pitchFamily="65" charset="-122"/>
              </a:rPr>
              <a:t>Σ</a:t>
            </a:r>
            <a:r>
              <a:rPr lang="en-US" altLang="zh-CN" sz="2200" b="1" i="1" u="none" strike="noStrike" baseline="0" dirty="0">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 </a:t>
            </a:r>
            <a:r>
              <a:rPr lang="en-US" altLang="zh-CN" sz="2200" b="0" i="0" u="none" strike="noStrike" baseline="0" dirty="0">
                <a:latin typeface="方正书宋简体" panose="03000509000000000000" pitchFamily="65" charset="-122"/>
                <a:ea typeface="方正书宋简体" panose="03000509000000000000" pitchFamily="65" charset="-122"/>
              </a:rPr>
              <a:t>) ( </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el-GR" altLang="zh-CN" sz="2200" b="1" i="0" u="none" strike="noStrike" baseline="0" dirty="0">
                <a:latin typeface="TimesNewRomanPS-BoldMT"/>
                <a:ea typeface="方正书宋简体" panose="03000509000000000000" pitchFamily="65" charset="-122"/>
              </a:rPr>
              <a:t>Σ</a:t>
            </a:r>
            <a:r>
              <a:rPr lang="en-US" altLang="zh-CN" sz="2200" b="1" i="1" u="none" strike="noStrike" baseline="0" dirty="0">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 </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1" i="1" u="none" strike="noStrike" baseline="0" dirty="0">
                <a:latin typeface="方正书宋简体" panose="03000509000000000000" pitchFamily="65" charset="-122"/>
                <a:ea typeface="方正书宋简体" panose="03000509000000000000" pitchFamily="65" charset="-122"/>
              </a:rPr>
              <a:t>Q </a:t>
            </a:r>
            <a:r>
              <a:rPr lang="el-GR" altLang="zh-CN" sz="2200" b="1" i="0" u="none" strike="noStrike" baseline="0" dirty="0">
                <a:latin typeface="TimesNewRomanPS-BoldMT"/>
                <a:ea typeface="方正书宋简体" panose="03000509000000000000" pitchFamily="65" charset="-122"/>
              </a:rPr>
              <a:t>Σ </a:t>
            </a:r>
            <a:r>
              <a:rPr lang="en-US" altLang="zh-CN" sz="2200" b="0" i="0" u="none" strike="noStrike" baseline="30000" dirty="0" err="1">
                <a:latin typeface="方正书宋简体" panose="03000509000000000000" pitchFamily="65" charset="-122"/>
                <a:ea typeface="方正书宋简体" panose="03000509000000000000" pitchFamily="65" charset="-122"/>
              </a:rPr>
              <a:t>2</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 </a:t>
            </a:r>
            <a:r>
              <a:rPr lang="zh-CN" altLang="en-US" sz="2200" b="0" i="0" u="none" strike="noStrike" baseline="0" dirty="0">
                <a:latin typeface="方正书宋简体" panose="03000509000000000000" pitchFamily="65" charset="-122"/>
                <a:ea typeface="方正书宋简体" panose="03000509000000000000" pitchFamily="65" charset="-122"/>
              </a:rPr>
              <a:t>，依次归纳可以求出</a:t>
            </a:r>
            <a:r>
              <a:rPr lang="en-US" altLang="zh-CN" sz="2200" b="1" i="1" u="none" strike="noStrike" baseline="0" dirty="0">
                <a:latin typeface="方正书宋简体" panose="03000509000000000000" pitchFamily="65" charset="-122"/>
                <a:ea typeface="方正书宋简体" panose="03000509000000000000" pitchFamily="65" charset="-122"/>
              </a:rPr>
              <a:t>A</a:t>
            </a:r>
            <a:r>
              <a:rPr lang="en-US" altLang="zh-CN" sz="2200" b="1" i="1" u="none" strike="noStrike" baseline="30000" dirty="0">
                <a:latin typeface="方正书宋简体" panose="03000509000000000000" pitchFamily="65" charset="-122"/>
                <a:ea typeface="方正书宋简体" panose="03000509000000000000" pitchFamily="65" charset="-122"/>
              </a:rPr>
              <a:t>n</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40000" algn="l">
              <a:lnSpc>
                <a:spcPct val="150000"/>
              </a:lnSpc>
            </a:pPr>
            <a:r>
              <a:rPr lang="en-US" altLang="zh-CN" sz="2200" b="1" i="1" u="none" strike="noStrike" baseline="0" dirty="0">
                <a:latin typeface="方正书宋简体" panose="03000509000000000000" pitchFamily="65" charset="-122"/>
                <a:ea typeface="方正书宋简体" panose="03000509000000000000" pitchFamily="65" charset="-122"/>
              </a:rPr>
              <a:t>A </a:t>
            </a:r>
            <a:r>
              <a:rPr lang="en-US" altLang="zh-CN" sz="2200" b="1" i="1" u="none" strike="noStrike" baseline="30000" dirty="0">
                <a:latin typeface="方正书宋简体" panose="03000509000000000000" pitchFamily="65" charset="-122"/>
                <a:ea typeface="方正书宋简体" panose="03000509000000000000" pitchFamily="65" charset="-122"/>
              </a:rPr>
              <a:t>n </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1" i="0" u="none" strike="noStrike" baseline="0" dirty="0" err="1">
                <a:latin typeface="方正书宋简体" panose="03000509000000000000" pitchFamily="65" charset="-122"/>
                <a:ea typeface="方正书宋简体" panose="03000509000000000000" pitchFamily="65" charset="-122"/>
              </a:rPr>
              <a:t>Σ</a:t>
            </a:r>
            <a:r>
              <a:rPr lang="en-US" altLang="zh-CN" sz="2200" b="1" i="0" u="none" strike="noStrike" baseline="0" dirty="0">
                <a:latin typeface="方正书宋简体" panose="03000509000000000000" pitchFamily="65" charset="-122"/>
                <a:ea typeface="方正书宋简体" panose="03000509000000000000" pitchFamily="65" charset="-122"/>
              </a:rPr>
              <a:t> </a:t>
            </a:r>
            <a:r>
              <a:rPr lang="en-US" altLang="zh-CN" sz="2200" b="1" i="1" u="none" strike="noStrike" baseline="30000" dirty="0" err="1">
                <a:latin typeface="方正书宋简体" panose="03000509000000000000" pitchFamily="65" charset="-122"/>
                <a:ea typeface="方正书宋简体" panose="03000509000000000000" pitchFamily="65" charset="-122"/>
              </a:rPr>
              <a:t>n</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 </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1" i="0" u="none" strike="noStrike" baseline="0" dirty="0">
                <a:latin typeface="方正书宋简体" panose="03000509000000000000" pitchFamily="65" charset="-122"/>
                <a:ea typeface="方正书宋简体" panose="03000509000000000000" pitchFamily="65" charset="-122"/>
              </a:rPr>
              <a:t>Σ </a:t>
            </a:r>
            <a:r>
              <a:rPr lang="en-US" altLang="zh-CN" sz="2200" b="1" i="1"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是对角元素为特征值</a:t>
            </a:r>
            <a:r>
              <a:rPr lang="en-US" altLang="zh-CN" sz="2200" b="0" i="1"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次幂的矩阵，易于求解，因此，利用</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1" i="0" u="none" strike="noStrike" baseline="0" dirty="0" err="1">
                <a:latin typeface="方正书宋简体" panose="03000509000000000000" pitchFamily="65" charset="-122"/>
                <a:ea typeface="方正书宋简体" panose="03000509000000000000" pitchFamily="65" charset="-122"/>
              </a:rPr>
              <a:t>Σ</a:t>
            </a:r>
            <a:r>
              <a:rPr lang="en-US" altLang="zh-CN" sz="2200" b="1" i="0" u="none" strike="noStrike" baseline="0" dirty="0">
                <a:latin typeface="方正书宋简体" panose="03000509000000000000" pitchFamily="65" charset="-122"/>
                <a:ea typeface="方正书宋简体" panose="03000509000000000000" pitchFamily="65" charset="-122"/>
              </a:rPr>
              <a:t> </a:t>
            </a:r>
            <a:r>
              <a:rPr lang="en-US" altLang="zh-CN" sz="2200" b="1" i="1" u="none" strike="noStrike" baseline="30000" dirty="0" err="1">
                <a:latin typeface="方正书宋简体" panose="03000509000000000000" pitchFamily="65" charset="-122"/>
                <a:ea typeface="方正书宋简体" panose="03000509000000000000" pitchFamily="65" charset="-122"/>
              </a:rPr>
              <a:t>n</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a:t>
            </a:r>
            <a:r>
              <a:rPr lang="zh-CN" altLang="en-US" sz="2200" b="0" i="0" u="none" strike="noStrike" baseline="0" dirty="0">
                <a:latin typeface="方正书宋简体" panose="03000509000000000000" pitchFamily="65" charset="-122"/>
                <a:ea typeface="方正书宋简体" panose="03000509000000000000" pitchFamily="65" charset="-122"/>
              </a:rPr>
              <a:t>间接求解</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en-US" altLang="zh-CN" sz="2200" b="1" i="1" u="none" strike="noStrike" baseline="30000" dirty="0">
                <a:latin typeface="方正书宋简体" panose="03000509000000000000" pitchFamily="65" charset="-122"/>
                <a:ea typeface="方正书宋简体" panose="03000509000000000000" pitchFamily="65" charset="-122"/>
              </a:rPr>
              <a:t>n</a:t>
            </a:r>
            <a:r>
              <a:rPr lang="en-US" altLang="zh-CN" sz="2200" b="1"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比直接求解的计算量小。</a:t>
            </a:r>
            <a:r>
              <a:rPr lang="en-US" altLang="zh-CN" sz="2200" b="1" i="1" u="none" strike="noStrike" baseline="0" dirty="0">
                <a:latin typeface="方正书宋简体" panose="03000509000000000000" pitchFamily="65" charset="-122"/>
                <a:ea typeface="方正书宋简体" panose="03000509000000000000" pitchFamily="65" charset="-122"/>
              </a:rPr>
              <a:t>A</a:t>
            </a:r>
            <a:r>
              <a:rPr lang="en-US" altLang="zh-CN" sz="2200" b="1" i="1" u="none" strike="noStrike" baseline="30000" dirty="0">
                <a:latin typeface="方正书宋简体" panose="03000509000000000000" pitchFamily="65" charset="-122"/>
                <a:ea typeface="方正书宋简体" panose="03000509000000000000" pitchFamily="65" charset="-122"/>
              </a:rPr>
              <a:t>n</a:t>
            </a:r>
            <a:r>
              <a:rPr lang="zh-CN" altLang="en-US" sz="2200" b="0" i="0" u="none" strike="noStrike" baseline="0" dirty="0">
                <a:latin typeface="方正书宋简体" panose="03000509000000000000" pitchFamily="65" charset="-122"/>
                <a:ea typeface="方正书宋简体" panose="03000509000000000000" pitchFamily="65" charset="-122"/>
              </a:rPr>
              <a:t>被广泛应用于经济、粒子、生态、随机等动态系统中，计算</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en-US" altLang="zh-CN" sz="2200" b="1" i="1" u="none" strike="noStrike" baseline="30000" dirty="0">
                <a:latin typeface="方正书宋简体" panose="03000509000000000000" pitchFamily="65" charset="-122"/>
                <a:ea typeface="方正书宋简体" panose="03000509000000000000" pitchFamily="65" charset="-122"/>
              </a:rPr>
              <a:t>n</a:t>
            </a:r>
            <a:r>
              <a:rPr lang="zh-CN" altLang="en-US" sz="2200" b="0" i="0" u="none" strike="noStrike" baseline="0" dirty="0">
                <a:latin typeface="方正书宋简体" panose="03000509000000000000" pitchFamily="65" charset="-122"/>
                <a:ea typeface="方正书宋简体" panose="03000509000000000000" pitchFamily="65" charset="-122"/>
              </a:rPr>
              <a:t>可以用计算</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1" i="0" u="none" strike="noStrike" baseline="0" dirty="0" err="1">
                <a:latin typeface="方正书宋简体" panose="03000509000000000000" pitchFamily="65" charset="-122"/>
                <a:ea typeface="方正书宋简体" panose="03000509000000000000" pitchFamily="65" charset="-122"/>
              </a:rPr>
              <a:t>Σ</a:t>
            </a:r>
            <a:r>
              <a:rPr lang="en-US" altLang="zh-CN" sz="2200" b="1" i="1" baseline="30000" dirty="0" err="1">
                <a:latin typeface="方正书宋简体" panose="03000509000000000000" pitchFamily="65" charset="-122"/>
                <a:ea typeface="方正书宋简体" panose="03000509000000000000" pitchFamily="65" charset="-122"/>
              </a:rPr>
              <a:t>n</a:t>
            </a:r>
            <a:r>
              <a:rPr lang="en-US" altLang="zh-CN" sz="2200" b="1"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30000" dirty="0">
                <a:latin typeface="方正书宋简体" panose="03000509000000000000" pitchFamily="65" charset="-122"/>
                <a:ea typeface="方正书宋简体" panose="03000509000000000000" pitchFamily="65" charset="-122"/>
              </a:rPr>
              <a:t> —1</a:t>
            </a:r>
            <a:r>
              <a:rPr lang="zh-CN" altLang="en-US" sz="2200" b="0" i="0" u="none" strike="noStrike" baseline="0" dirty="0">
                <a:latin typeface="方正书宋简体" panose="03000509000000000000" pitchFamily="65" charset="-122"/>
                <a:ea typeface="方正书宋简体" panose="03000509000000000000" pitchFamily="65" charset="-122"/>
              </a:rPr>
              <a:t>代替。</a:t>
            </a:r>
          </a:p>
        </p:txBody>
      </p:sp>
    </p:spTree>
    <p:extLst>
      <p:ext uri="{BB962C8B-B14F-4D97-AF65-F5344CB8AC3E}">
        <p14:creationId xmlns:p14="http://schemas.microsoft.com/office/powerpoint/2010/main" val="225762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6.4 SVD </a:t>
            </a:r>
            <a:r>
              <a:rPr lang="zh-CN" altLang="en-US" dirty="0"/>
              <a:t>解决的问题</a:t>
            </a:r>
          </a:p>
        </p:txBody>
      </p:sp>
      <p:sp>
        <p:nvSpPr>
          <p:cNvPr id="6" name="文本框 5">
            <a:extLst>
              <a:ext uri="{FF2B5EF4-FFF2-40B4-BE49-F238E27FC236}">
                <a16:creationId xmlns:a16="http://schemas.microsoft.com/office/drawing/2014/main" id="{F9A13476-782C-43DF-BA90-E19D2DF03721}"/>
              </a:ext>
            </a:extLst>
          </p:cNvPr>
          <p:cNvSpPr txBox="1"/>
          <p:nvPr/>
        </p:nvSpPr>
        <p:spPr>
          <a:xfrm>
            <a:off x="764274" y="2006222"/>
            <a:ext cx="10426889" cy="4101636"/>
          </a:xfrm>
          <a:prstGeom prst="rect">
            <a:avLst/>
          </a:prstGeom>
          <a:noFill/>
        </p:spPr>
        <p:txBody>
          <a:bodyPr wrap="square">
            <a:spAutoFit/>
          </a:bodyPr>
          <a:lstStyle/>
          <a:p>
            <a:pPr indent="540000" algn="l">
              <a:lnSpc>
                <a:spcPct val="150000"/>
              </a:lnSpc>
            </a:pPr>
            <a:r>
              <a:rPr lang="zh-CN" altLang="en-US" sz="2200" b="0" i="0" u="none" strike="noStrike" baseline="0" dirty="0">
                <a:latin typeface="方正宋体简体"/>
                <a:ea typeface="方正书宋简体" panose="03000509000000000000" pitchFamily="65" charset="-122"/>
              </a:rPr>
              <a:t>奇异值分解（</a:t>
            </a:r>
            <a:r>
              <a:rPr lang="en-US" altLang="zh-CN" sz="2200" b="0" i="0" u="none" strike="noStrike" baseline="0" dirty="0">
                <a:latin typeface="方正宋体简体"/>
                <a:ea typeface="方正书宋简体" panose="03000509000000000000" pitchFamily="65" charset="-122"/>
              </a:rPr>
              <a:t>SVD</a:t>
            </a:r>
            <a:r>
              <a:rPr lang="zh-CN" altLang="en-US" sz="2200" b="0" i="0" u="none" strike="noStrike" baseline="0" dirty="0">
                <a:latin typeface="方正宋体简体"/>
                <a:ea typeface="方正书宋简体" panose="03000509000000000000" pitchFamily="65" charset="-122"/>
              </a:rPr>
              <a:t>）是将任意较复杂的矩阵用更小、更简单的</a:t>
            </a:r>
            <a:r>
              <a:rPr lang="en-US" altLang="zh-CN" sz="2200" b="0" i="0" u="none" strike="noStrike" baseline="0" dirty="0">
                <a:latin typeface="方正宋体简体"/>
                <a:ea typeface="方正书宋简体" panose="03000509000000000000" pitchFamily="65" charset="-122"/>
              </a:rPr>
              <a:t>3 </a:t>
            </a:r>
            <a:r>
              <a:rPr lang="zh-CN" altLang="en-US" sz="2200" b="0" i="0" u="none" strike="noStrike" baseline="0" dirty="0">
                <a:latin typeface="方正宋体简体"/>
                <a:ea typeface="方正书宋简体" panose="03000509000000000000" pitchFamily="65" charset="-122"/>
              </a:rPr>
              <a:t>个子矩阵的相乘表示，用这</a:t>
            </a:r>
            <a:r>
              <a:rPr lang="en-US" altLang="zh-CN" sz="2200" b="0" i="0" u="none" strike="noStrike" baseline="0" dirty="0">
                <a:latin typeface="方正宋体简体"/>
                <a:ea typeface="方正书宋简体" panose="03000509000000000000" pitchFamily="65" charset="-122"/>
              </a:rPr>
              <a:t>3</a:t>
            </a:r>
            <a:r>
              <a:rPr lang="zh-CN" altLang="en-US" sz="2200" b="0" i="0" u="none" strike="noStrike" baseline="0" dirty="0">
                <a:latin typeface="方正宋体简体"/>
                <a:ea typeface="方正书宋简体" panose="03000509000000000000" pitchFamily="65" charset="-122"/>
              </a:rPr>
              <a:t>个小矩阵来描述大矩阵重要的特性。如上例，在保持原用户量和原商品数量的前提下，将原矩阵分解为</a:t>
            </a:r>
            <a:r>
              <a:rPr lang="en-US" altLang="zh-CN" sz="2200" b="0" i="0" u="none" strike="noStrike" baseline="0" dirty="0">
                <a:latin typeface="方正宋体简体"/>
                <a:ea typeface="方正书宋简体" panose="03000509000000000000" pitchFamily="65" charset="-122"/>
              </a:rPr>
              <a:t>3 </a:t>
            </a:r>
            <a:r>
              <a:rPr lang="zh-CN" altLang="en-US" sz="2200" b="0" i="0" u="none" strike="noStrike" baseline="0" dirty="0">
                <a:latin typeface="方正宋体简体"/>
                <a:ea typeface="方正书宋简体" panose="03000509000000000000" pitchFamily="65" charset="-122"/>
              </a:rPr>
              <a:t>个小矩阵相乘，第</a:t>
            </a:r>
            <a:r>
              <a:rPr lang="en-US" altLang="zh-CN" sz="2200" b="0" i="0" u="none" strike="noStrike" baseline="0" dirty="0">
                <a:latin typeface="方正宋体简体"/>
                <a:ea typeface="方正书宋简体" panose="03000509000000000000" pitchFamily="65" charset="-122"/>
              </a:rPr>
              <a:t>1 </a:t>
            </a:r>
            <a:r>
              <a:rPr lang="zh-CN" altLang="en-US" sz="2200" b="0" i="0" u="none" strike="noStrike" baseline="0" dirty="0">
                <a:latin typeface="方正宋体简体"/>
                <a:ea typeface="方正书宋简体" panose="03000509000000000000" pitchFamily="65" charset="-122"/>
              </a:rPr>
              <a:t>个是</a:t>
            </a:r>
            <a:r>
              <a:rPr lang="en-US" altLang="zh-CN" sz="2200" b="0" i="0" u="none" strike="noStrike" baseline="0" dirty="0">
                <a:latin typeface="方正宋体简体"/>
                <a:ea typeface="方正书宋简体" panose="03000509000000000000" pitchFamily="65" charset="-122"/>
              </a:rPr>
              <a:t>100 </a:t>
            </a:r>
            <a:r>
              <a:rPr lang="zh-CN" altLang="en-US" sz="2200" b="0" i="0" u="none" strike="noStrike" baseline="0" dirty="0">
                <a:latin typeface="方正宋体简体"/>
                <a:ea typeface="方正书宋简体" panose="03000509000000000000" pitchFamily="65" charset="-122"/>
              </a:rPr>
              <a:t>万</a:t>
            </a:r>
            <a:r>
              <a:rPr lang="en-US" altLang="zh-CN" sz="2200" b="0" i="0" u="none" strike="noStrike" baseline="0" dirty="0">
                <a:latin typeface="方正宋体简体"/>
                <a:ea typeface="方正书宋简体" panose="03000509000000000000" pitchFamily="65" charset="-122"/>
              </a:rPr>
              <a:t>×10 </a:t>
            </a:r>
            <a:r>
              <a:rPr lang="zh-CN" altLang="en-US" sz="2200" b="0" i="0" u="none" strike="noStrike" baseline="0" dirty="0">
                <a:latin typeface="方正宋体简体"/>
                <a:ea typeface="方正书宋简体" panose="03000509000000000000" pitchFamily="65" charset="-122"/>
              </a:rPr>
              <a:t>阶的矩阵与用户信息有关，第</a:t>
            </a:r>
            <a:r>
              <a:rPr lang="en-US" altLang="zh-CN" sz="2200" b="0" i="0" u="none" strike="noStrike" baseline="0" dirty="0">
                <a:latin typeface="方正宋体简体"/>
                <a:ea typeface="方正书宋简体" panose="03000509000000000000" pitchFamily="65" charset="-122"/>
              </a:rPr>
              <a:t>3 </a:t>
            </a:r>
            <a:r>
              <a:rPr lang="zh-CN" altLang="en-US" sz="2200" b="0" i="0" u="none" strike="noStrike" baseline="0" dirty="0">
                <a:latin typeface="方正宋体简体"/>
                <a:ea typeface="方正书宋简体" panose="03000509000000000000" pitchFamily="65" charset="-122"/>
              </a:rPr>
              <a:t>个是</a:t>
            </a:r>
            <a:r>
              <a:rPr lang="en-US" altLang="zh-CN" sz="2200" b="0" i="0" u="none" strike="noStrike" baseline="0" dirty="0">
                <a:latin typeface="方正宋体简体"/>
                <a:ea typeface="方正书宋简体" panose="03000509000000000000" pitchFamily="65" charset="-122"/>
              </a:rPr>
              <a:t>10×10 </a:t>
            </a:r>
            <a:r>
              <a:rPr lang="zh-CN" altLang="en-US" sz="2200" b="0" i="0" u="none" strike="noStrike" baseline="0" dirty="0">
                <a:latin typeface="方正宋体简体"/>
                <a:ea typeface="方正书宋简体" panose="03000509000000000000" pitchFamily="65" charset="-122"/>
              </a:rPr>
              <a:t>万阶的矩阵与商品有关，第</a:t>
            </a:r>
            <a:r>
              <a:rPr lang="en-US" altLang="zh-CN" sz="2200" b="0" i="0" u="none" strike="noStrike" baseline="0" dirty="0">
                <a:latin typeface="方正宋体简体"/>
                <a:ea typeface="方正书宋简体" panose="03000509000000000000" pitchFamily="65" charset="-122"/>
              </a:rPr>
              <a:t>2 </a:t>
            </a:r>
            <a:r>
              <a:rPr lang="zh-CN" altLang="en-US" sz="2200" b="0" i="0" u="none" strike="noStrike" baseline="0" dirty="0">
                <a:latin typeface="方正宋体简体"/>
                <a:ea typeface="方正书宋简体" panose="03000509000000000000" pitchFamily="65" charset="-122"/>
              </a:rPr>
              <a:t>个则是</a:t>
            </a:r>
            <a:r>
              <a:rPr lang="en-US" altLang="zh-CN" sz="2200" b="0" i="0" u="none" strike="noStrike" baseline="0" dirty="0">
                <a:latin typeface="方正宋体简体"/>
                <a:ea typeface="方正书宋简体" panose="03000509000000000000" pitchFamily="65" charset="-122"/>
              </a:rPr>
              <a:t>10×10 </a:t>
            </a:r>
            <a:r>
              <a:rPr lang="zh-CN" altLang="en-US" sz="2200" b="0" i="0" u="none" strike="noStrike" baseline="0" dirty="0">
                <a:latin typeface="方正宋体简体"/>
                <a:ea typeface="方正书宋简体" panose="03000509000000000000" pitchFamily="65" charset="-122"/>
              </a:rPr>
              <a:t>阶的矩阵可看作第</a:t>
            </a:r>
            <a:r>
              <a:rPr lang="en-US" altLang="zh-CN" sz="2200" b="0" i="0" u="none" strike="noStrike" baseline="0" dirty="0">
                <a:latin typeface="方正宋体简体"/>
                <a:ea typeface="方正书宋简体" panose="03000509000000000000" pitchFamily="65" charset="-122"/>
              </a:rPr>
              <a:t>1 </a:t>
            </a:r>
            <a:r>
              <a:rPr lang="zh-CN" altLang="en-US" sz="2200" b="0" i="0" u="none" strike="noStrike" baseline="0" dirty="0">
                <a:latin typeface="方正宋体简体"/>
                <a:ea typeface="方正书宋简体" panose="03000509000000000000" pitchFamily="65" charset="-122"/>
              </a:rPr>
              <a:t>个和第</a:t>
            </a:r>
            <a:r>
              <a:rPr lang="en-US" altLang="zh-CN" sz="2200" b="0" i="0" u="none" strike="noStrike" baseline="0" dirty="0">
                <a:latin typeface="方正宋体简体"/>
                <a:ea typeface="方正书宋简体" panose="03000509000000000000" pitchFamily="65" charset="-122"/>
              </a:rPr>
              <a:t>3 </a:t>
            </a:r>
            <a:r>
              <a:rPr lang="zh-CN" altLang="en-US" sz="2200" b="0" i="0" u="none" strike="noStrike" baseline="0" dirty="0">
                <a:latin typeface="方正宋体简体"/>
                <a:ea typeface="方正书宋简体" panose="03000509000000000000" pitchFamily="65" charset="-122"/>
              </a:rPr>
              <a:t>个矩阵的桥梁。显然这</a:t>
            </a:r>
            <a:r>
              <a:rPr lang="en-US" altLang="zh-CN" sz="2200" b="0" i="0" u="none" strike="noStrike" baseline="0" dirty="0">
                <a:latin typeface="方正宋体简体"/>
                <a:ea typeface="方正书宋简体" panose="03000509000000000000" pitchFamily="65" charset="-122"/>
              </a:rPr>
              <a:t>3 </a:t>
            </a:r>
            <a:r>
              <a:rPr lang="zh-CN" altLang="en-US" sz="2200" b="0" i="0" u="none" strike="noStrike" baseline="0" dirty="0">
                <a:latin typeface="方正宋体简体"/>
                <a:ea typeface="方正书宋简体" panose="03000509000000000000" pitchFamily="65" charset="-122"/>
              </a:rPr>
              <a:t>个矩阵的元素个数加起来的存储量远远小于原矩阵，在套用各种学习算法时，计算量将大大缩减。这样分解实际上是去除噪声和冗余信息，以此达到优化数据的目的。</a:t>
            </a:r>
            <a:r>
              <a:rPr lang="en-US" altLang="zh-CN" sz="2200" b="0" i="0" u="none" strike="noStrike" baseline="0" dirty="0">
                <a:latin typeface="方正宋体简体"/>
                <a:ea typeface="方正书宋简体" panose="03000509000000000000" pitchFamily="65" charset="-122"/>
              </a:rPr>
              <a:t>SVD </a:t>
            </a:r>
            <a:r>
              <a:rPr lang="zh-CN" altLang="en-US" sz="2200" b="0" i="0" u="none" strike="noStrike" baseline="0" dirty="0">
                <a:latin typeface="方正宋体简体"/>
                <a:ea typeface="方正书宋简体" panose="03000509000000000000" pitchFamily="65" charset="-122"/>
              </a:rPr>
              <a:t>的缺点是数据的转换可能难以理解，如第</a:t>
            </a:r>
            <a:r>
              <a:rPr lang="en-US" altLang="zh-CN" sz="2200" b="0" i="0" u="none" strike="noStrike" baseline="0" dirty="0">
                <a:latin typeface="方正宋体简体"/>
                <a:ea typeface="方正书宋简体" panose="03000509000000000000" pitchFamily="65" charset="-122"/>
              </a:rPr>
              <a:t>2 </a:t>
            </a:r>
            <a:r>
              <a:rPr lang="zh-CN" altLang="en-US" sz="2200" b="0" i="0" u="none" strike="noStrike" baseline="0" dirty="0">
                <a:latin typeface="方正宋体简体"/>
                <a:ea typeface="方正书宋简体" panose="03000509000000000000" pitchFamily="65" charset="-122"/>
              </a:rPr>
              <a:t>矩阵的大小为什么会是</a:t>
            </a:r>
            <a:r>
              <a:rPr lang="en-US" altLang="zh-CN" sz="2200" b="0" i="0" u="none" strike="noStrike" baseline="0" dirty="0">
                <a:latin typeface="方正宋体简体"/>
                <a:ea typeface="方正书宋简体" panose="03000509000000000000" pitchFamily="65" charset="-122"/>
              </a:rPr>
              <a:t>10×10</a:t>
            </a:r>
            <a:r>
              <a:rPr lang="zh-CN" altLang="en-US" sz="2200" b="0" i="0" u="none" strike="noStrike" baseline="0" dirty="0">
                <a:latin typeface="方正宋体简体"/>
                <a:ea typeface="方正书宋简体" panose="03000509000000000000" pitchFamily="65" charset="-122"/>
              </a:rPr>
              <a:t>。</a:t>
            </a:r>
          </a:p>
        </p:txBody>
      </p:sp>
    </p:spTree>
    <p:extLst>
      <p:ext uri="{BB962C8B-B14F-4D97-AF65-F5344CB8AC3E}">
        <p14:creationId xmlns:p14="http://schemas.microsoft.com/office/powerpoint/2010/main" val="56106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6.5 </a:t>
            </a:r>
            <a:r>
              <a:rPr lang="zh-CN" altLang="en-US" dirty="0"/>
              <a:t>奇异值分解（</a:t>
            </a:r>
            <a:r>
              <a:rPr lang="en-US" altLang="zh-CN" dirty="0"/>
              <a:t>SVD</a:t>
            </a:r>
            <a:r>
              <a:rPr lang="zh-CN" altLang="en-US" dirty="0"/>
              <a:t>）</a:t>
            </a:r>
          </a:p>
        </p:txBody>
      </p:sp>
      <p:sp>
        <p:nvSpPr>
          <p:cNvPr id="3" name="文本框 2">
            <a:extLst>
              <a:ext uri="{FF2B5EF4-FFF2-40B4-BE49-F238E27FC236}">
                <a16:creationId xmlns:a16="http://schemas.microsoft.com/office/drawing/2014/main" id="{8ADB53D0-D935-4D11-BEFD-7683243BF146}"/>
              </a:ext>
            </a:extLst>
          </p:cNvPr>
          <p:cNvSpPr txBox="1"/>
          <p:nvPr/>
        </p:nvSpPr>
        <p:spPr>
          <a:xfrm>
            <a:off x="764274" y="2006222"/>
            <a:ext cx="10426889" cy="553293"/>
          </a:xfrm>
          <a:prstGeom prst="rect">
            <a:avLst/>
          </a:prstGeom>
          <a:noFill/>
        </p:spPr>
        <p:txBody>
          <a:bodyPr wrap="square">
            <a:spAutoFit/>
          </a:bodyPr>
          <a:lstStyle/>
          <a:p>
            <a:pPr indent="540000" algn="l">
              <a:lnSpc>
                <a:spcPct val="150000"/>
              </a:lnSpc>
            </a:pPr>
            <a:r>
              <a:rPr lang="en-US" altLang="zh-CN" sz="2200" b="0" i="0" u="none" strike="noStrike" baseline="0" dirty="0">
                <a:latin typeface="方正宋体简体"/>
                <a:ea typeface="方正书宋简体" panose="03000509000000000000" pitchFamily="65" charset="-122"/>
              </a:rPr>
              <a:t>SVD </a:t>
            </a:r>
            <a:r>
              <a:rPr lang="zh-CN" altLang="en-US" sz="2200" b="0" i="0" u="none" strike="noStrike" baseline="0" dirty="0">
                <a:latin typeface="方正宋体简体"/>
                <a:ea typeface="方正书宋简体" panose="03000509000000000000" pitchFamily="65" charset="-122"/>
              </a:rPr>
              <a:t>适用于对任意矩阵进行矩阵分解，是一种重要的矩阵分解方法。</a:t>
            </a:r>
          </a:p>
        </p:txBody>
      </p:sp>
    </p:spTree>
    <p:extLst>
      <p:ext uri="{BB962C8B-B14F-4D97-AF65-F5344CB8AC3E}">
        <p14:creationId xmlns:p14="http://schemas.microsoft.com/office/powerpoint/2010/main" val="269943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6.5.1 SVD </a:t>
            </a:r>
            <a:r>
              <a:rPr lang="zh-CN" altLang="en-US" dirty="0"/>
              <a:t>定义</a:t>
            </a:r>
          </a:p>
        </p:txBody>
      </p:sp>
      <p:sp>
        <p:nvSpPr>
          <p:cNvPr id="4" name="文本框 3">
            <a:extLst>
              <a:ext uri="{FF2B5EF4-FFF2-40B4-BE49-F238E27FC236}">
                <a16:creationId xmlns:a16="http://schemas.microsoft.com/office/drawing/2014/main" id="{47CF7A30-4583-41E5-9C42-FA68C330C50E}"/>
              </a:ext>
            </a:extLst>
          </p:cNvPr>
          <p:cNvSpPr txBox="1"/>
          <p:nvPr/>
        </p:nvSpPr>
        <p:spPr>
          <a:xfrm>
            <a:off x="716506" y="2131607"/>
            <a:ext cx="10637293" cy="2070310"/>
          </a:xfrm>
          <a:prstGeom prst="rect">
            <a:avLst/>
          </a:prstGeom>
          <a:noFill/>
        </p:spPr>
        <p:txBody>
          <a:bodyPr wrap="square">
            <a:spAutoFit/>
          </a:bodyPr>
          <a:lstStyle/>
          <a:p>
            <a:pPr indent="576000" algn="l">
              <a:lnSpc>
                <a:spcPct val="150000"/>
              </a:lnSpc>
            </a:pPr>
            <a:r>
              <a:rPr lang="zh-CN" altLang="en-US" sz="2200" b="0" i="0" u="none" strike="noStrike" baseline="0" dirty="0">
                <a:latin typeface="方正宋体简体"/>
                <a:ea typeface="方正书宋简体" panose="03000509000000000000" pitchFamily="65" charset="-122"/>
              </a:rPr>
              <a:t>已证明对于</a:t>
            </a:r>
            <a:r>
              <a:rPr lang="en-US" altLang="zh-CN" sz="2200" b="0" i="1" u="none" strike="noStrike" baseline="0" dirty="0" err="1">
                <a:latin typeface="方正宋体简体"/>
                <a:ea typeface="方正书宋简体" panose="03000509000000000000" pitchFamily="65" charset="-122"/>
              </a:rPr>
              <a:t>m</a:t>
            </a:r>
            <a:r>
              <a:rPr lang="en-US" altLang="zh-CN" sz="2200" b="0" i="0" u="none" strike="noStrike" baseline="0" dirty="0" err="1">
                <a:latin typeface="方正宋体简体"/>
                <a:ea typeface="方正书宋简体" panose="03000509000000000000" pitchFamily="65" charset="-122"/>
              </a:rPr>
              <a:t>×</a:t>
            </a:r>
            <a:r>
              <a:rPr lang="en-US" altLang="zh-CN" sz="2200" b="0" i="1" u="none" strike="noStrike" baseline="0" dirty="0" err="1">
                <a:latin typeface="方正宋体简体"/>
                <a:ea typeface="方正书宋简体" panose="03000509000000000000" pitchFamily="65" charset="-122"/>
              </a:rPr>
              <a:t>n</a:t>
            </a:r>
            <a:r>
              <a:rPr lang="en-US" altLang="zh-CN" sz="2200" b="0" i="1" u="none" strike="noStrike" baseline="0" dirty="0">
                <a:latin typeface="方正宋体简体"/>
                <a:ea typeface="方正书宋简体" panose="03000509000000000000" pitchFamily="65" charset="-122"/>
              </a:rPr>
              <a:t> </a:t>
            </a:r>
            <a:r>
              <a:rPr lang="zh-CN" altLang="en-US" sz="2200" b="0" i="0" u="none" strike="noStrike" baseline="0" dirty="0">
                <a:latin typeface="方正宋体简体"/>
                <a:ea typeface="方正书宋简体" panose="03000509000000000000" pitchFamily="65" charset="-122"/>
              </a:rPr>
              <a:t>阶矩阵</a:t>
            </a:r>
            <a:r>
              <a:rPr lang="en-US" altLang="zh-CN" sz="2200" b="1" i="1" u="none" strike="noStrike" baseline="0" dirty="0">
                <a:latin typeface="方正宋体简体"/>
                <a:ea typeface="方正书宋简体" panose="03000509000000000000" pitchFamily="65" charset="-122"/>
              </a:rPr>
              <a:t>A</a:t>
            </a:r>
            <a:r>
              <a:rPr lang="zh-CN" altLang="en-US"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A </a:t>
            </a:r>
            <a:r>
              <a:rPr lang="en-US" altLang="zh-CN" sz="2200" b="0" i="0" u="none" strike="noStrike" baseline="30000" dirty="0">
                <a:latin typeface="方正宋体简体"/>
                <a:ea typeface="方正书宋简体" panose="03000509000000000000" pitchFamily="65" charset="-122"/>
              </a:rPr>
              <a:t>T</a:t>
            </a:r>
            <a:r>
              <a:rPr lang="en-US" altLang="zh-CN" sz="2200" b="1" i="1" u="none" strike="noStrike" baseline="0" dirty="0">
                <a:latin typeface="方正宋体简体"/>
                <a:ea typeface="方正书宋简体" panose="03000509000000000000" pitchFamily="65" charset="-122"/>
              </a:rPr>
              <a:t>A </a:t>
            </a:r>
            <a:r>
              <a:rPr lang="zh-CN" altLang="en-US" sz="2200" b="0" i="0" u="none" strike="noStrike" baseline="0" dirty="0">
                <a:latin typeface="方正宋体简体"/>
                <a:ea typeface="方正书宋简体" panose="03000509000000000000" pitchFamily="65" charset="-122"/>
              </a:rPr>
              <a:t>和</a:t>
            </a:r>
            <a:r>
              <a:rPr lang="en-US" altLang="zh-CN" sz="2200" b="1" i="1" u="none" strike="noStrike" baseline="0" dirty="0">
                <a:latin typeface="方正宋体简体"/>
                <a:ea typeface="方正书宋简体" panose="03000509000000000000" pitchFamily="65" charset="-122"/>
              </a:rPr>
              <a:t>AA </a:t>
            </a:r>
            <a:r>
              <a:rPr lang="en-US" altLang="zh-CN" sz="2200" b="0" i="0" u="none" strike="noStrike" baseline="30000" dirty="0">
                <a:latin typeface="方正宋体简体"/>
                <a:ea typeface="方正书宋简体" panose="03000509000000000000" pitchFamily="65" charset="-122"/>
              </a:rPr>
              <a:t>T</a:t>
            </a:r>
            <a:r>
              <a:rPr lang="en-US" altLang="zh-CN" sz="2200" b="0" i="0" u="none" strike="noStrike" baseline="0" dirty="0">
                <a:latin typeface="方正宋体简体"/>
                <a:ea typeface="方正书宋简体" panose="03000509000000000000" pitchFamily="65" charset="-122"/>
              </a:rPr>
              <a:t> </a:t>
            </a:r>
            <a:r>
              <a:rPr lang="zh-CN" altLang="en-US" sz="2200" b="0" i="0" u="none" strike="noStrike" baseline="0" dirty="0">
                <a:latin typeface="方正宋体简体"/>
                <a:ea typeface="方正书宋简体" panose="03000509000000000000" pitchFamily="65" charset="-122"/>
              </a:rPr>
              <a:t>均为对称方阵，</a:t>
            </a:r>
            <a:r>
              <a:rPr lang="en-US" altLang="zh-CN" sz="2200" b="1" i="1" u="none" strike="noStrike" baseline="0" dirty="0">
                <a:latin typeface="方正宋体简体"/>
                <a:ea typeface="方正书宋简体" panose="03000509000000000000" pitchFamily="65" charset="-122"/>
              </a:rPr>
              <a:t>A</a:t>
            </a:r>
            <a:r>
              <a:rPr lang="en-US" altLang="zh-CN" sz="2200" b="0" i="0" u="none" strike="noStrike" baseline="30000" dirty="0">
                <a:latin typeface="方正宋体简体"/>
                <a:ea typeface="方正书宋简体" panose="03000509000000000000" pitchFamily="65" charset="-122"/>
              </a:rPr>
              <a:t>T</a:t>
            </a:r>
            <a:r>
              <a:rPr lang="en-US" altLang="zh-CN" sz="2200" b="1" i="1" u="none" strike="noStrike" baseline="0" dirty="0">
                <a:latin typeface="方正宋体简体"/>
                <a:ea typeface="方正书宋简体" panose="03000509000000000000" pitchFamily="65" charset="-122"/>
              </a:rPr>
              <a:t>A </a:t>
            </a:r>
            <a:r>
              <a:rPr lang="zh-CN" altLang="en-US" sz="2200" b="0" i="0" u="none" strike="noStrike" baseline="0" dirty="0">
                <a:latin typeface="方正宋体简体"/>
                <a:ea typeface="方正书宋简体" panose="03000509000000000000" pitchFamily="65" charset="-122"/>
              </a:rPr>
              <a:t>是</a:t>
            </a:r>
            <a:r>
              <a:rPr lang="en-US" altLang="zh-CN" sz="2200" b="0" i="1" u="none" strike="noStrike" baseline="0" dirty="0">
                <a:latin typeface="方正宋体简体"/>
                <a:ea typeface="方正书宋简体" panose="03000509000000000000" pitchFamily="65" charset="-122"/>
              </a:rPr>
              <a:t>n </a:t>
            </a:r>
            <a:r>
              <a:rPr lang="zh-CN" altLang="en-US" sz="2200" b="0" i="0" u="none" strike="noStrike" baseline="0" dirty="0">
                <a:latin typeface="方正宋体简体"/>
                <a:ea typeface="方正书宋简体" panose="03000509000000000000" pitchFamily="65" charset="-122"/>
              </a:rPr>
              <a:t>阶对称方阵，</a:t>
            </a:r>
            <a:r>
              <a:rPr lang="en-US" altLang="zh-CN" sz="2200" b="1" i="1" u="none" strike="noStrike" baseline="0" dirty="0">
                <a:latin typeface="方正宋体简体"/>
                <a:ea typeface="方正书宋简体" panose="03000509000000000000" pitchFamily="65" charset="-122"/>
              </a:rPr>
              <a:t>AA </a:t>
            </a:r>
            <a:r>
              <a:rPr lang="en-US" altLang="zh-CN" sz="2200" b="0" i="0" u="none" strike="noStrike" baseline="30000" dirty="0">
                <a:latin typeface="方正宋体简体"/>
                <a:ea typeface="方正书宋简体" panose="03000509000000000000" pitchFamily="65" charset="-122"/>
              </a:rPr>
              <a:t>T</a:t>
            </a:r>
            <a:r>
              <a:rPr lang="zh-CN" altLang="en-US" sz="2200" b="0" i="0" u="none" strike="noStrike" baseline="0" dirty="0">
                <a:latin typeface="方正宋体简体"/>
                <a:ea typeface="方正书宋简体" panose="03000509000000000000" pitchFamily="65" charset="-122"/>
              </a:rPr>
              <a:t>是</a:t>
            </a:r>
            <a:r>
              <a:rPr lang="en-US" altLang="zh-CN" sz="2200" b="0" i="1" u="none" strike="noStrike" baseline="0" dirty="0">
                <a:latin typeface="方正宋体简体"/>
                <a:ea typeface="方正书宋简体" panose="03000509000000000000" pitchFamily="65" charset="-122"/>
              </a:rPr>
              <a:t>m </a:t>
            </a:r>
            <a:r>
              <a:rPr lang="zh-CN" altLang="en-US" sz="2200" b="0" i="0" u="none" strike="noStrike" baseline="0" dirty="0">
                <a:latin typeface="方正宋体简体"/>
                <a:ea typeface="方正书宋简体" panose="03000509000000000000" pitchFamily="65" charset="-122"/>
              </a:rPr>
              <a:t>阶对称方阵，</a:t>
            </a:r>
            <a:r>
              <a:rPr lang="en-US" altLang="zh-CN" sz="2200" b="1" i="1" u="none" strike="noStrike" baseline="0" dirty="0">
                <a:latin typeface="方正宋体简体"/>
                <a:ea typeface="方正书宋简体" panose="03000509000000000000" pitchFamily="65" charset="-122"/>
              </a:rPr>
              <a:t>R </a:t>
            </a:r>
            <a:r>
              <a:rPr lang="en-US" altLang="zh-CN"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A </a:t>
            </a:r>
            <a:r>
              <a:rPr lang="en-US" altLang="zh-CN" sz="2200" b="0" i="0" u="none" strike="noStrike" baseline="30000" dirty="0">
                <a:latin typeface="方正宋体简体"/>
                <a:ea typeface="方正书宋简体" panose="03000509000000000000" pitchFamily="65" charset="-122"/>
              </a:rPr>
              <a:t>T</a:t>
            </a:r>
            <a:r>
              <a:rPr lang="en-US" altLang="zh-CN" sz="2200" b="1" i="1" u="none" strike="noStrike" baseline="0" dirty="0">
                <a:latin typeface="方正宋体简体"/>
                <a:ea typeface="方正书宋简体" panose="03000509000000000000" pitchFamily="65" charset="-122"/>
              </a:rPr>
              <a:t>A</a:t>
            </a:r>
            <a:r>
              <a:rPr lang="en-US" altLang="zh-CN"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R </a:t>
            </a:r>
            <a:r>
              <a:rPr lang="en-US" altLang="zh-CN"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AA </a:t>
            </a:r>
            <a:r>
              <a:rPr lang="en-US" altLang="zh-CN" sz="2200" b="0" i="0" u="none" strike="noStrike" baseline="30000" dirty="0">
                <a:latin typeface="方正宋体简体"/>
                <a:ea typeface="方正书宋简体" panose="03000509000000000000" pitchFamily="65" charset="-122"/>
              </a:rPr>
              <a:t>T</a:t>
            </a:r>
            <a:r>
              <a:rPr lang="en-US" altLang="zh-CN"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R </a:t>
            </a:r>
            <a:r>
              <a:rPr lang="en-US" altLang="zh-CN" sz="2200" b="0" i="0" u="none" strike="noStrike" baseline="0" dirty="0">
                <a:latin typeface="方正宋体简体"/>
                <a:ea typeface="方正书宋简体" panose="03000509000000000000" pitchFamily="65" charset="-122"/>
              </a:rPr>
              <a:t>(</a:t>
            </a:r>
            <a:r>
              <a:rPr lang="en-US" altLang="zh-CN" sz="2200" b="1" i="1" u="none" strike="noStrike" baseline="0" dirty="0">
                <a:latin typeface="方正宋体简体"/>
                <a:ea typeface="方正书宋简体" panose="03000509000000000000" pitchFamily="65" charset="-122"/>
              </a:rPr>
              <a:t>A</a:t>
            </a:r>
            <a:r>
              <a:rPr lang="en-US" altLang="zh-CN" sz="2200" b="0" i="0" u="none" strike="noStrike" baseline="0" dirty="0">
                <a:latin typeface="方正宋体简体"/>
                <a:ea typeface="方正书宋简体" panose="03000509000000000000" pitchFamily="65" charset="-122"/>
              </a:rPr>
              <a:t>)</a:t>
            </a:r>
            <a:r>
              <a:rPr lang="zh-CN" altLang="en-US" sz="2200" b="0" i="0" u="none" strike="noStrike" baseline="0" dirty="0">
                <a:latin typeface="方正宋体简体"/>
                <a:ea typeface="方正书宋简体" panose="03000509000000000000" pitchFamily="65" charset="-122"/>
              </a:rPr>
              <a:t>，两个对称矩阵的非零特征值相同，剩余的零特征值个数分别为</a:t>
            </a:r>
            <a:r>
              <a:rPr lang="en-US" altLang="zh-CN" sz="2200" b="0" i="1" u="none" strike="noStrike" baseline="0" dirty="0">
                <a:latin typeface="方正宋体简体"/>
                <a:ea typeface="方正书宋简体" panose="03000509000000000000" pitchFamily="65" charset="-122"/>
              </a:rPr>
              <a:t>nr</a:t>
            </a:r>
            <a:r>
              <a:rPr lang="zh-CN" altLang="en-US" sz="2200" b="0" i="0" u="none" strike="noStrike" baseline="0" dirty="0">
                <a:latin typeface="方正宋体简体"/>
                <a:ea typeface="方正书宋简体" panose="03000509000000000000" pitchFamily="65" charset="-122"/>
              </a:rPr>
              <a:t>个和</a:t>
            </a:r>
            <a:r>
              <a:rPr lang="en-US" altLang="zh-CN" sz="2200" b="0" i="1" u="none" strike="noStrike" baseline="0" dirty="0">
                <a:latin typeface="方正宋体简体"/>
                <a:ea typeface="方正书宋简体" panose="03000509000000000000" pitchFamily="65" charset="-122"/>
              </a:rPr>
              <a:t>m</a:t>
            </a:r>
            <a:r>
              <a:rPr lang="zh-CN" altLang="en-US" sz="2200" b="0" i="0" u="none" strike="noStrike" baseline="0" dirty="0">
                <a:latin typeface="方正宋体简体"/>
                <a:ea typeface="方正书宋简体" panose="03000509000000000000" pitchFamily="65" charset="-122"/>
              </a:rPr>
              <a:t>－</a:t>
            </a:r>
            <a:r>
              <a:rPr lang="en-US" altLang="zh-CN" sz="2200" b="0" i="1" u="none" strike="noStrike" baseline="0" dirty="0">
                <a:latin typeface="方正宋体简体"/>
                <a:ea typeface="方正书宋简体" panose="03000509000000000000" pitchFamily="65" charset="-122"/>
              </a:rPr>
              <a:t>r </a:t>
            </a:r>
            <a:r>
              <a:rPr lang="zh-CN" altLang="en-US" sz="2200" b="0" i="0" u="none" strike="noStrike" baseline="0" dirty="0">
                <a:latin typeface="方正宋体简体"/>
                <a:ea typeface="AdobeSongStd-Light" panose="02020300000000000000" pitchFamily="18" charset="-122"/>
              </a:rPr>
              <a:t>个。对称矩阵的特征向量矩阵是正交矩阵，特征值均为正实数，因此，可求出特征值平</a:t>
            </a:r>
            <a:r>
              <a:rPr lang="zh-CN" altLang="en-US" sz="2200" b="0" i="0" u="none" strike="noStrike" baseline="0" dirty="0">
                <a:latin typeface="方正宋体简体"/>
                <a:ea typeface="方正书宋简体" panose="03000509000000000000" pitchFamily="65" charset="-122"/>
              </a:rPr>
              <a:t>方根的值（该值称为奇异值）</a:t>
            </a:r>
            <a:r>
              <a:rPr lang="en-US" altLang="zh-CN" sz="2200" b="0" i="0" u="none" strike="noStrike" baseline="0" dirty="0">
                <a:latin typeface="方正宋体简体"/>
                <a:ea typeface="方正书宋简体" panose="03000509000000000000" pitchFamily="65" charset="-122"/>
              </a:rPr>
              <a:t>.</a:t>
            </a:r>
            <a:endParaRPr lang="zh-CN" altLang="en-US" sz="2200" b="0" i="0" u="none" strike="noStrike" baseline="0" dirty="0">
              <a:latin typeface="方正宋体简体"/>
              <a:ea typeface="方正书宋简体" panose="03000509000000000000" pitchFamily="65" charset="-122"/>
            </a:endParaRPr>
          </a:p>
        </p:txBody>
      </p:sp>
    </p:spTree>
    <p:extLst>
      <p:ext uri="{BB962C8B-B14F-4D97-AF65-F5344CB8AC3E}">
        <p14:creationId xmlns:p14="http://schemas.microsoft.com/office/powerpoint/2010/main" val="356119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193FE2-017B-4D3B-B98F-81717DD03199}"/>
              </a:ext>
            </a:extLst>
          </p:cNvPr>
          <p:cNvPicPr>
            <a:picLocks noChangeAspect="1"/>
          </p:cNvPicPr>
          <p:nvPr/>
        </p:nvPicPr>
        <p:blipFill>
          <a:blip r:embed="rId2"/>
          <a:stretch>
            <a:fillRect/>
          </a:stretch>
        </p:blipFill>
        <p:spPr>
          <a:xfrm>
            <a:off x="341290" y="1073638"/>
            <a:ext cx="11509419" cy="4155202"/>
          </a:xfrm>
          <a:prstGeom prst="rect">
            <a:avLst/>
          </a:prstGeom>
        </p:spPr>
      </p:pic>
    </p:spTree>
    <p:extLst>
      <p:ext uri="{BB962C8B-B14F-4D97-AF65-F5344CB8AC3E}">
        <p14:creationId xmlns:p14="http://schemas.microsoft.com/office/powerpoint/2010/main" val="21888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6.5.2 SVD </a:t>
            </a:r>
            <a:r>
              <a:rPr lang="zh-CN" altLang="en-US" dirty="0"/>
              <a:t>实现</a:t>
            </a:r>
          </a:p>
        </p:txBody>
      </p:sp>
      <p:pic>
        <p:nvPicPr>
          <p:cNvPr id="4" name="图片 3">
            <a:extLst>
              <a:ext uri="{FF2B5EF4-FFF2-40B4-BE49-F238E27FC236}">
                <a16:creationId xmlns:a16="http://schemas.microsoft.com/office/drawing/2014/main" id="{6D7BFEB5-B8D6-4AC3-88E2-9FDA614C481F}"/>
              </a:ext>
            </a:extLst>
          </p:cNvPr>
          <p:cNvPicPr>
            <a:picLocks noChangeAspect="1"/>
          </p:cNvPicPr>
          <p:nvPr/>
        </p:nvPicPr>
        <p:blipFill>
          <a:blip r:embed="rId2"/>
          <a:stretch>
            <a:fillRect/>
          </a:stretch>
        </p:blipFill>
        <p:spPr>
          <a:xfrm>
            <a:off x="0" y="2433885"/>
            <a:ext cx="12192000" cy="1990230"/>
          </a:xfrm>
          <a:prstGeom prst="rect">
            <a:avLst/>
          </a:prstGeom>
        </p:spPr>
      </p:pic>
    </p:spTree>
    <p:extLst>
      <p:ext uri="{BB962C8B-B14F-4D97-AF65-F5344CB8AC3E}">
        <p14:creationId xmlns:p14="http://schemas.microsoft.com/office/powerpoint/2010/main" val="204483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a:xfrm>
            <a:off x="220717" y="160167"/>
            <a:ext cx="11133083" cy="1325563"/>
          </a:xfrm>
        </p:spPr>
        <p:txBody>
          <a:bodyPr>
            <a:normAutofit fontScale="90000"/>
          </a:bodyPr>
          <a:lstStyle/>
          <a:p>
            <a:pPr algn="ctr"/>
            <a:r>
              <a:rPr lang="zh-CN" altLang="en-US" dirty="0"/>
              <a:t>第</a:t>
            </a:r>
            <a:r>
              <a:rPr lang="en-US" altLang="zh-CN" dirty="0"/>
              <a:t>6</a:t>
            </a:r>
            <a:r>
              <a:rPr lang="zh-CN" altLang="en-US" dirty="0"/>
              <a:t>章 从数据中提取重要信息</a:t>
            </a:r>
            <a:br>
              <a:rPr lang="en-US" altLang="zh-CN" dirty="0"/>
            </a:br>
            <a:r>
              <a:rPr lang="en-US" altLang="zh-CN" dirty="0"/>
              <a:t>          ——</a:t>
            </a:r>
            <a:r>
              <a:rPr lang="zh-CN" altLang="en-US" dirty="0"/>
              <a:t>特征值与矩阵分解</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794093"/>
            <a:ext cx="10515600" cy="5063907"/>
          </a:xfrm>
        </p:spPr>
        <p:txBody>
          <a:bodyPr>
            <a:normAutofit fontScale="77500" lnSpcReduction="20000"/>
          </a:bodyPr>
          <a:lstStyle/>
          <a:p>
            <a:pPr>
              <a:lnSpc>
                <a:spcPct val="150000"/>
              </a:lnSpc>
            </a:pPr>
            <a:r>
              <a:rPr lang="en-US" altLang="zh-CN" dirty="0">
                <a:latin typeface="方正书宋简体" panose="03000509000000000000" pitchFamily="65" charset="-122"/>
                <a:ea typeface="方正书宋简体" panose="03000509000000000000" pitchFamily="65" charset="-122"/>
              </a:rPr>
              <a:t>6.1 </a:t>
            </a:r>
            <a:r>
              <a:rPr lang="zh-CN" altLang="en-US" dirty="0">
                <a:latin typeface="方正书宋简体" panose="03000509000000000000" pitchFamily="65" charset="-122"/>
                <a:ea typeface="方正书宋简体" panose="03000509000000000000" pitchFamily="65" charset="-122"/>
              </a:rPr>
              <a:t>特征值与特征向量</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6.2 </a:t>
            </a:r>
            <a:r>
              <a:rPr lang="zh-CN" altLang="en-US" dirty="0">
                <a:latin typeface="方正书宋简体" panose="03000509000000000000" pitchFamily="65" charset="-122"/>
                <a:ea typeface="方正书宋简体" panose="03000509000000000000" pitchFamily="65" charset="-122"/>
              </a:rPr>
              <a:t>特征空间</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6.3 </a:t>
            </a:r>
            <a:r>
              <a:rPr lang="zh-CN" altLang="en-US" dirty="0">
                <a:latin typeface="方正书宋简体" panose="03000509000000000000" pitchFamily="65" charset="-122"/>
                <a:ea typeface="方正书宋简体" panose="03000509000000000000" pitchFamily="65" charset="-122"/>
              </a:rPr>
              <a:t>特征值分解</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6.4 SVD </a:t>
            </a:r>
            <a:r>
              <a:rPr lang="zh-CN" altLang="en-US" dirty="0">
                <a:latin typeface="方正书宋简体" panose="03000509000000000000" pitchFamily="65" charset="-122"/>
                <a:ea typeface="方正书宋简体" panose="03000509000000000000" pitchFamily="65" charset="-122"/>
              </a:rPr>
              <a:t>解决的问题</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6.5 </a:t>
            </a:r>
            <a:r>
              <a:rPr lang="zh-CN" altLang="en-US" dirty="0">
                <a:latin typeface="方正书宋简体" panose="03000509000000000000" pitchFamily="65" charset="-122"/>
                <a:ea typeface="方正书宋简体" panose="03000509000000000000" pitchFamily="65" charset="-122"/>
              </a:rPr>
              <a:t>奇异值分解（</a:t>
            </a:r>
            <a:r>
              <a:rPr lang="en-US" altLang="zh-CN" dirty="0">
                <a:latin typeface="方正书宋简体" panose="03000509000000000000" pitchFamily="65" charset="-122"/>
                <a:ea typeface="方正书宋简体" panose="03000509000000000000" pitchFamily="65" charset="-122"/>
              </a:rPr>
              <a:t>SVD</a:t>
            </a:r>
            <a:r>
              <a:rPr lang="zh-CN" altLang="en-US" dirty="0">
                <a:latin typeface="方正书宋简体" panose="03000509000000000000" pitchFamily="65" charset="-122"/>
                <a:ea typeface="方正书宋简体" panose="03000509000000000000" pitchFamily="65" charset="-122"/>
              </a:rPr>
              <a:t>）</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6.6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1——</a:t>
            </a:r>
            <a:r>
              <a:rPr lang="zh-CN" altLang="en-US" dirty="0">
                <a:latin typeface="方正书宋简体" panose="03000509000000000000" pitchFamily="65" charset="-122"/>
                <a:ea typeface="方正书宋简体" panose="03000509000000000000" pitchFamily="65" charset="-122"/>
              </a:rPr>
              <a:t>利用</a:t>
            </a:r>
            <a:r>
              <a:rPr lang="en-US" altLang="zh-CN" dirty="0">
                <a:latin typeface="方正书宋简体" panose="03000509000000000000" pitchFamily="65" charset="-122"/>
                <a:ea typeface="方正书宋简体" panose="03000509000000000000" pitchFamily="65" charset="-122"/>
              </a:rPr>
              <a:t>SVD </a:t>
            </a:r>
            <a:r>
              <a:rPr lang="zh-CN" altLang="en-US" dirty="0">
                <a:latin typeface="方正书宋简体" panose="03000509000000000000" pitchFamily="65" charset="-122"/>
                <a:ea typeface="方正书宋简体" panose="03000509000000000000" pitchFamily="65" charset="-122"/>
              </a:rPr>
              <a:t>对图像进行压缩</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6.7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2——</a:t>
            </a:r>
            <a:r>
              <a:rPr lang="zh-CN" altLang="en-US" dirty="0">
                <a:latin typeface="方正书宋简体" panose="03000509000000000000" pitchFamily="65" charset="-122"/>
                <a:ea typeface="方正书宋简体" panose="03000509000000000000" pitchFamily="65" charset="-122"/>
              </a:rPr>
              <a:t>利用</a:t>
            </a:r>
            <a:r>
              <a:rPr lang="en-US" altLang="zh-CN" dirty="0">
                <a:latin typeface="方正书宋简体" panose="03000509000000000000" pitchFamily="65" charset="-122"/>
                <a:ea typeface="方正书宋简体" panose="03000509000000000000" pitchFamily="65" charset="-122"/>
              </a:rPr>
              <a:t>SVD </a:t>
            </a:r>
            <a:r>
              <a:rPr lang="zh-CN" altLang="en-US" dirty="0">
                <a:latin typeface="方正书宋简体" panose="03000509000000000000" pitchFamily="65" charset="-122"/>
                <a:ea typeface="方正书宋简体" panose="03000509000000000000" pitchFamily="65" charset="-122"/>
              </a:rPr>
              <a:t>推荐商品</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6.8 </a:t>
            </a:r>
            <a:r>
              <a:rPr lang="zh-CN" altLang="en-US" dirty="0">
                <a:latin typeface="方正书宋简体" panose="03000509000000000000" pitchFamily="65" charset="-122"/>
                <a:ea typeface="方正书宋简体" panose="03000509000000000000" pitchFamily="65" charset="-122"/>
              </a:rPr>
              <a:t>高手点拨</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6.9 </a:t>
            </a:r>
            <a:r>
              <a:rPr lang="zh-CN" altLang="en-US" dirty="0">
                <a:latin typeface="方正书宋简体" panose="03000509000000000000" pitchFamily="65" charset="-122"/>
                <a:ea typeface="方正书宋简体" panose="03000509000000000000" pitchFamily="65" charset="-122"/>
              </a:rPr>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56995C-39ED-40EE-889F-3040DC25D919}"/>
              </a:ext>
            </a:extLst>
          </p:cNvPr>
          <p:cNvPicPr>
            <a:picLocks noChangeAspect="1"/>
          </p:cNvPicPr>
          <p:nvPr/>
        </p:nvPicPr>
        <p:blipFill>
          <a:blip r:embed="rId2"/>
          <a:stretch>
            <a:fillRect/>
          </a:stretch>
        </p:blipFill>
        <p:spPr>
          <a:xfrm>
            <a:off x="423081" y="488868"/>
            <a:ext cx="11681500" cy="2443429"/>
          </a:xfrm>
          <a:prstGeom prst="rect">
            <a:avLst/>
          </a:prstGeom>
        </p:spPr>
      </p:pic>
      <p:pic>
        <p:nvPicPr>
          <p:cNvPr id="6" name="图片 5">
            <a:extLst>
              <a:ext uri="{FF2B5EF4-FFF2-40B4-BE49-F238E27FC236}">
                <a16:creationId xmlns:a16="http://schemas.microsoft.com/office/drawing/2014/main" id="{08731C9A-66BF-4776-B1C5-5FA304A3E16C}"/>
              </a:ext>
            </a:extLst>
          </p:cNvPr>
          <p:cNvPicPr>
            <a:picLocks noChangeAspect="1"/>
          </p:cNvPicPr>
          <p:nvPr/>
        </p:nvPicPr>
        <p:blipFill>
          <a:blip r:embed="rId3"/>
          <a:stretch>
            <a:fillRect/>
          </a:stretch>
        </p:blipFill>
        <p:spPr>
          <a:xfrm>
            <a:off x="150125" y="2932297"/>
            <a:ext cx="11891749" cy="943213"/>
          </a:xfrm>
          <a:prstGeom prst="rect">
            <a:avLst/>
          </a:prstGeom>
        </p:spPr>
      </p:pic>
      <p:pic>
        <p:nvPicPr>
          <p:cNvPr id="8" name="图片 7">
            <a:extLst>
              <a:ext uri="{FF2B5EF4-FFF2-40B4-BE49-F238E27FC236}">
                <a16:creationId xmlns:a16="http://schemas.microsoft.com/office/drawing/2014/main" id="{38E67448-C240-43D6-852C-FE77EBE8F7FE}"/>
              </a:ext>
            </a:extLst>
          </p:cNvPr>
          <p:cNvPicPr>
            <a:picLocks noChangeAspect="1"/>
          </p:cNvPicPr>
          <p:nvPr/>
        </p:nvPicPr>
        <p:blipFill>
          <a:blip r:embed="rId4"/>
          <a:stretch>
            <a:fillRect/>
          </a:stretch>
        </p:blipFill>
        <p:spPr>
          <a:xfrm>
            <a:off x="212831" y="3982276"/>
            <a:ext cx="11891750" cy="1393450"/>
          </a:xfrm>
          <a:prstGeom prst="rect">
            <a:avLst/>
          </a:prstGeom>
        </p:spPr>
      </p:pic>
    </p:spTree>
    <p:extLst>
      <p:ext uri="{BB962C8B-B14F-4D97-AF65-F5344CB8AC3E}">
        <p14:creationId xmlns:p14="http://schemas.microsoft.com/office/powerpoint/2010/main" val="224251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6.5.3 </a:t>
            </a:r>
            <a:r>
              <a:rPr lang="zh-CN" altLang="en-US" dirty="0"/>
              <a:t>利用</a:t>
            </a:r>
            <a:r>
              <a:rPr lang="en-US" altLang="zh-CN" dirty="0"/>
              <a:t>SVD </a:t>
            </a:r>
            <a:r>
              <a:rPr lang="zh-CN" altLang="en-US" dirty="0"/>
              <a:t>重构矩阵</a:t>
            </a:r>
          </a:p>
        </p:txBody>
      </p:sp>
      <p:pic>
        <p:nvPicPr>
          <p:cNvPr id="4" name="图片 3">
            <a:extLst>
              <a:ext uri="{FF2B5EF4-FFF2-40B4-BE49-F238E27FC236}">
                <a16:creationId xmlns:a16="http://schemas.microsoft.com/office/drawing/2014/main" id="{47258EDD-AE9D-4D88-B9A3-5A7FA47159E5}"/>
              </a:ext>
            </a:extLst>
          </p:cNvPr>
          <p:cNvPicPr>
            <a:picLocks noChangeAspect="1"/>
          </p:cNvPicPr>
          <p:nvPr/>
        </p:nvPicPr>
        <p:blipFill>
          <a:blip r:embed="rId2"/>
          <a:stretch>
            <a:fillRect/>
          </a:stretch>
        </p:blipFill>
        <p:spPr>
          <a:xfrm>
            <a:off x="0" y="1907116"/>
            <a:ext cx="12192000" cy="559875"/>
          </a:xfrm>
          <a:prstGeom prst="rect">
            <a:avLst/>
          </a:prstGeom>
        </p:spPr>
      </p:pic>
    </p:spTree>
    <p:extLst>
      <p:ext uri="{BB962C8B-B14F-4D97-AF65-F5344CB8AC3E}">
        <p14:creationId xmlns:p14="http://schemas.microsoft.com/office/powerpoint/2010/main" val="218680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6.5.4 </a:t>
            </a:r>
            <a:r>
              <a:rPr lang="zh-CN" altLang="en-US" dirty="0"/>
              <a:t>利用</a:t>
            </a:r>
            <a:r>
              <a:rPr lang="en-US" altLang="zh-CN" dirty="0"/>
              <a:t>SVD </a:t>
            </a:r>
            <a:r>
              <a:rPr lang="zh-CN" altLang="en-US" dirty="0"/>
              <a:t>进行矩阵近似</a:t>
            </a:r>
          </a:p>
        </p:txBody>
      </p:sp>
      <p:pic>
        <p:nvPicPr>
          <p:cNvPr id="4" name="图片 3">
            <a:extLst>
              <a:ext uri="{FF2B5EF4-FFF2-40B4-BE49-F238E27FC236}">
                <a16:creationId xmlns:a16="http://schemas.microsoft.com/office/drawing/2014/main" id="{2743F22F-825E-4B84-917F-DBE14A086B6E}"/>
              </a:ext>
            </a:extLst>
          </p:cNvPr>
          <p:cNvPicPr>
            <a:picLocks noChangeAspect="1"/>
          </p:cNvPicPr>
          <p:nvPr/>
        </p:nvPicPr>
        <p:blipFill>
          <a:blip r:embed="rId2"/>
          <a:stretch>
            <a:fillRect/>
          </a:stretch>
        </p:blipFill>
        <p:spPr>
          <a:xfrm>
            <a:off x="0" y="2095066"/>
            <a:ext cx="12192000" cy="920953"/>
          </a:xfrm>
          <a:prstGeom prst="rect">
            <a:avLst/>
          </a:prstGeom>
        </p:spPr>
      </p:pic>
      <p:pic>
        <p:nvPicPr>
          <p:cNvPr id="6" name="图片 5">
            <a:extLst>
              <a:ext uri="{FF2B5EF4-FFF2-40B4-BE49-F238E27FC236}">
                <a16:creationId xmlns:a16="http://schemas.microsoft.com/office/drawing/2014/main" id="{7D4B19D5-76E3-46B4-A36D-13BCB8641127}"/>
              </a:ext>
            </a:extLst>
          </p:cNvPr>
          <p:cNvPicPr>
            <a:picLocks noChangeAspect="1"/>
          </p:cNvPicPr>
          <p:nvPr/>
        </p:nvPicPr>
        <p:blipFill>
          <a:blip r:embed="rId3"/>
          <a:stretch>
            <a:fillRect/>
          </a:stretch>
        </p:blipFill>
        <p:spPr>
          <a:xfrm>
            <a:off x="0" y="3191888"/>
            <a:ext cx="12192000" cy="2712456"/>
          </a:xfrm>
          <a:prstGeom prst="rect">
            <a:avLst/>
          </a:prstGeom>
        </p:spPr>
      </p:pic>
    </p:spTree>
    <p:extLst>
      <p:ext uri="{BB962C8B-B14F-4D97-AF65-F5344CB8AC3E}">
        <p14:creationId xmlns:p14="http://schemas.microsoft.com/office/powerpoint/2010/main" val="147787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normAutofit fontScale="90000"/>
          </a:bodyPr>
          <a:lstStyle/>
          <a:p>
            <a:r>
              <a:rPr lang="en-US" altLang="zh-CN" dirty="0"/>
              <a:t>6.6 </a:t>
            </a:r>
            <a:r>
              <a:rPr lang="zh-CN" altLang="en-US" dirty="0"/>
              <a:t>综合实例</a:t>
            </a:r>
            <a:r>
              <a:rPr lang="en-US" altLang="zh-CN" dirty="0"/>
              <a:t>1——</a:t>
            </a:r>
            <a:r>
              <a:rPr lang="zh-CN" altLang="en-US" dirty="0"/>
              <a:t>利用</a:t>
            </a:r>
            <a:r>
              <a:rPr lang="en-US" altLang="zh-CN" dirty="0"/>
              <a:t>SVD </a:t>
            </a:r>
            <a:r>
              <a:rPr lang="zh-CN" altLang="en-US" dirty="0"/>
              <a:t>对图像进行压缩</a:t>
            </a:r>
          </a:p>
        </p:txBody>
      </p:sp>
      <p:sp>
        <p:nvSpPr>
          <p:cNvPr id="3" name="文本框 2">
            <a:extLst>
              <a:ext uri="{FF2B5EF4-FFF2-40B4-BE49-F238E27FC236}">
                <a16:creationId xmlns:a16="http://schemas.microsoft.com/office/drawing/2014/main" id="{1A3DA6EF-B0A0-436A-8777-DE1CF88705FB}"/>
              </a:ext>
            </a:extLst>
          </p:cNvPr>
          <p:cNvSpPr txBox="1"/>
          <p:nvPr/>
        </p:nvSpPr>
        <p:spPr>
          <a:xfrm>
            <a:off x="491320" y="1763117"/>
            <a:ext cx="10862480" cy="1562479"/>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在本节中，我们将实现对原始图像（图</a:t>
            </a:r>
            <a:r>
              <a:rPr lang="en-US" altLang="zh-CN" sz="2200" b="0" i="0" u="none" strike="noStrike" baseline="0" dirty="0">
                <a:latin typeface="方正书宋简体" panose="03000509000000000000" pitchFamily="65" charset="-122"/>
                <a:ea typeface="方正书宋简体" panose="03000509000000000000" pitchFamily="65" charset="-122"/>
              </a:rPr>
              <a:t>6-4</a:t>
            </a:r>
            <a:r>
              <a:rPr lang="zh-CN" altLang="en-US" sz="2200" b="0" i="0" u="none" strike="noStrike" baseline="0" dirty="0">
                <a:latin typeface="方正书宋简体" panose="03000509000000000000" pitchFamily="65" charset="-122"/>
                <a:ea typeface="方正书宋简体" panose="03000509000000000000" pitchFamily="65" charset="-122"/>
              </a:rPr>
              <a:t>）进行</a:t>
            </a:r>
            <a:r>
              <a:rPr lang="en-US" altLang="zh-CN" sz="2200" b="0" i="0" u="none" strike="noStrike" baseline="0" dirty="0">
                <a:latin typeface="方正书宋简体" panose="03000509000000000000" pitchFamily="65" charset="-122"/>
                <a:ea typeface="方正书宋简体" panose="03000509000000000000" pitchFamily="65" charset="-122"/>
              </a:rPr>
              <a:t>SVD</a:t>
            </a:r>
            <a:r>
              <a:rPr lang="zh-CN" altLang="en-US" sz="2200" b="0" i="0" u="none" strike="noStrike" baseline="0" dirty="0">
                <a:latin typeface="方正书宋简体" panose="03000509000000000000" pitchFamily="65" charset="-122"/>
                <a:ea typeface="方正书宋简体" panose="03000509000000000000" pitchFamily="65" charset="-122"/>
              </a:rPr>
              <a:t>，使用更少的像素表示原图像，实现图像压缩。该例子通过</a:t>
            </a:r>
            <a:r>
              <a:rPr lang="en-US" altLang="zh-CN" sz="2200" b="0" i="0" u="none" strike="noStrike" baseline="0" dirty="0">
                <a:latin typeface="方正书宋简体" panose="03000509000000000000" pitchFamily="65" charset="-122"/>
                <a:ea typeface="方正书宋简体" panose="03000509000000000000" pitchFamily="65" charset="-122"/>
              </a:rPr>
              <a:t>SVD </a:t>
            </a:r>
            <a:r>
              <a:rPr lang="zh-CN" altLang="en-US" sz="2200" b="0" i="0" u="none" strike="noStrike" baseline="0" dirty="0">
                <a:latin typeface="方正书宋简体" panose="03000509000000000000" pitchFamily="65" charset="-122"/>
                <a:ea typeface="方正书宋简体" panose="03000509000000000000" pitchFamily="65" charset="-122"/>
              </a:rPr>
              <a:t>进行数据降维，然后重构数据，还原后的就是压缩后的图像。</a:t>
            </a:r>
          </a:p>
        </p:txBody>
      </p:sp>
      <p:sp>
        <p:nvSpPr>
          <p:cNvPr id="5" name="文本框 4">
            <a:extLst>
              <a:ext uri="{FF2B5EF4-FFF2-40B4-BE49-F238E27FC236}">
                <a16:creationId xmlns:a16="http://schemas.microsoft.com/office/drawing/2014/main" id="{7C22306B-7B1F-481E-8D25-DAA2F153E2D9}"/>
              </a:ext>
            </a:extLst>
          </p:cNvPr>
          <p:cNvSpPr txBox="1"/>
          <p:nvPr/>
        </p:nvSpPr>
        <p:spPr>
          <a:xfrm>
            <a:off x="995718" y="3429000"/>
            <a:ext cx="9853684" cy="1572931"/>
          </a:xfrm>
          <a:prstGeom prst="rect">
            <a:avLst/>
          </a:prstGeom>
          <a:noFill/>
        </p:spPr>
        <p:txBody>
          <a:bodyPr wrap="square">
            <a:spAutoFit/>
          </a:bodyPr>
          <a:lstStyle/>
          <a:p>
            <a:pPr marL="342900" indent="-342900" algn="l">
              <a:lnSpc>
                <a:spcPct val="150000"/>
              </a:lnSpc>
              <a:buAutoNum type="arabicPeriod"/>
            </a:pP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SVD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处理并且还原压缩后的数据</a:t>
            </a:r>
            <a:endPar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endParaRPr>
          </a:p>
          <a:p>
            <a:pPr marL="342900" indent="-342900">
              <a:lnSpc>
                <a:spcPct val="150000"/>
              </a:lnSpc>
              <a:buFontTx/>
              <a:buAutoNum type="arabicPeriod"/>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图像的导入，进行</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SVD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压缩，并重构图像</a:t>
            </a:r>
            <a:endPar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endParaRPr>
          </a:p>
          <a:p>
            <a:pPr marL="342900" indent="-342900">
              <a:lnSpc>
                <a:spcPct val="150000"/>
              </a:lnSpc>
              <a:buFontTx/>
              <a:buAutoNum type="arabicPeriod"/>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调用</a:t>
            </a:r>
            <a:r>
              <a:rPr lang="en-US" altLang="zh-CN" sz="2200" b="0" i="0" u="none" strike="noStrike" baseline="0" dirty="0" err="1">
                <a:solidFill>
                  <a:srgbClr val="333333"/>
                </a:solidFill>
                <a:latin typeface="方正书宋简体" panose="03000509000000000000" pitchFamily="65" charset="-122"/>
                <a:ea typeface="方正书宋简体" panose="03000509000000000000" pitchFamily="65" charset="-122"/>
              </a:rPr>
              <a:t>rebuild_img</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函数，调用时指定图片名、百分比和</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SVD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筛选方法</a:t>
            </a:r>
            <a:endPar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50669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6.7 </a:t>
            </a:r>
            <a:r>
              <a:rPr lang="zh-CN" altLang="en-US" dirty="0"/>
              <a:t>综合实例</a:t>
            </a:r>
            <a:r>
              <a:rPr lang="en-US" altLang="zh-CN" dirty="0"/>
              <a:t>2——</a:t>
            </a:r>
            <a:r>
              <a:rPr lang="zh-CN" altLang="en-US" dirty="0"/>
              <a:t>利用</a:t>
            </a:r>
            <a:r>
              <a:rPr lang="en-US" altLang="zh-CN" dirty="0"/>
              <a:t>SVD </a:t>
            </a:r>
            <a:r>
              <a:rPr lang="zh-CN" altLang="en-US" dirty="0"/>
              <a:t>推荐商品</a:t>
            </a:r>
          </a:p>
        </p:txBody>
      </p:sp>
      <p:sp>
        <p:nvSpPr>
          <p:cNvPr id="3" name="文本框 2">
            <a:extLst>
              <a:ext uri="{FF2B5EF4-FFF2-40B4-BE49-F238E27FC236}">
                <a16:creationId xmlns:a16="http://schemas.microsoft.com/office/drawing/2014/main" id="{C6EA4F05-A576-4135-95AC-975D7C756A90}"/>
              </a:ext>
            </a:extLst>
          </p:cNvPr>
          <p:cNvSpPr txBox="1"/>
          <p:nvPr/>
        </p:nvSpPr>
        <p:spPr>
          <a:xfrm>
            <a:off x="491320" y="1763117"/>
            <a:ext cx="10862480" cy="3096425"/>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本节介绍</a:t>
            </a:r>
            <a:r>
              <a:rPr lang="en-US" altLang="zh-CN" sz="2200" b="0" i="0" u="none" strike="noStrike" baseline="0" dirty="0">
                <a:latin typeface="方正书宋简体" panose="03000509000000000000" pitchFamily="65" charset="-122"/>
                <a:ea typeface="方正书宋简体" panose="03000509000000000000" pitchFamily="65" charset="-122"/>
              </a:rPr>
              <a:t>SVD </a:t>
            </a:r>
            <a:r>
              <a:rPr lang="zh-CN" altLang="en-US" sz="2200" b="0" i="0" u="none" strike="noStrike" baseline="0" dirty="0">
                <a:latin typeface="方正书宋简体" panose="03000509000000000000" pitchFamily="65" charset="-122"/>
                <a:ea typeface="方正书宋简体" panose="03000509000000000000" pitchFamily="65" charset="-122"/>
              </a:rPr>
              <a:t>在推荐系统中的应用，主要用</a:t>
            </a:r>
            <a:r>
              <a:rPr lang="en-US" altLang="zh-CN" sz="2200" b="0" i="0" u="none" strike="noStrike" baseline="0" dirty="0">
                <a:latin typeface="方正书宋简体" panose="03000509000000000000" pitchFamily="65" charset="-122"/>
                <a:ea typeface="方正书宋简体" panose="03000509000000000000" pitchFamily="65" charset="-122"/>
              </a:rPr>
              <a:t>SVD </a:t>
            </a:r>
            <a:r>
              <a:rPr lang="zh-CN" altLang="en-US" sz="2200" b="0" i="0" u="none" strike="noStrike" baseline="0" dirty="0">
                <a:latin typeface="方正书宋简体" panose="03000509000000000000" pitchFamily="65" charset="-122"/>
                <a:ea typeface="方正书宋简体" panose="03000509000000000000" pitchFamily="65" charset="-122"/>
              </a:rPr>
              <a:t>进行数据集降维和对所需数据集进行构建。</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涉及产品推荐的预测建模问题称为推荐系统，这是机器学习的一个子领域，具体来讲，推荐系统是利用电子商务网站向客户提供商品信息和建议，帮助用户决定应该购买什么产品，模拟销售人员帮助客户完成购买的过程。例如购物网站根据顾客的购买历史向他们推荐物品，电影网站向其用户推荐电影，新闻网站会为用户推荐新闻频道等。</a:t>
            </a:r>
          </a:p>
        </p:txBody>
      </p:sp>
    </p:spTree>
    <p:extLst>
      <p:ext uri="{BB962C8B-B14F-4D97-AF65-F5344CB8AC3E}">
        <p14:creationId xmlns:p14="http://schemas.microsoft.com/office/powerpoint/2010/main" val="2199083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84DB30-FB96-4236-AD17-37E5011AEA4A}"/>
              </a:ext>
            </a:extLst>
          </p:cNvPr>
          <p:cNvSpPr txBox="1"/>
          <p:nvPr/>
        </p:nvSpPr>
        <p:spPr>
          <a:xfrm>
            <a:off x="477673" y="848717"/>
            <a:ext cx="10862480" cy="3604256"/>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推荐系统有很多种算法，常见的一种是基于协同过滤的推荐算法。协同过滤包括基于物品的相似度和基于用户的相似度两类，因为习惯上矩阵中行代表用户，列代表物品，所以行与行之间比较的是基于用户的相似度，列与列之间比较的则是基于物品的相似度。一般常选用基于物品的协同过滤。基于物品的推荐算法的主要思想是给用户推荐那些和他们之前喜欢的物品相似的物品。</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因为数据集可能有很多噪声，使矩阵为稀疏矩阵，因此可以对矩阵进行</a:t>
            </a:r>
            <a:r>
              <a:rPr lang="en-US" altLang="zh-CN" sz="2200" b="0" i="0" u="none" strike="noStrike" baseline="0" dirty="0">
                <a:latin typeface="方正书宋简体" panose="03000509000000000000" pitchFamily="65" charset="-122"/>
                <a:ea typeface="方正书宋简体" panose="03000509000000000000" pitchFamily="65" charset="-122"/>
              </a:rPr>
              <a:t>SVD</a:t>
            </a:r>
            <a:r>
              <a:rPr lang="zh-CN" altLang="en-US" sz="2200" b="0" i="0" u="none" strike="noStrike" baseline="0" dirty="0">
                <a:latin typeface="方正书宋简体" panose="03000509000000000000" pitchFamily="65" charset="-122"/>
                <a:ea typeface="方正书宋简体" panose="03000509000000000000" pitchFamily="65" charset="-122"/>
              </a:rPr>
              <a:t>，分解得到的</a:t>
            </a:r>
            <a:r>
              <a:rPr lang="en-US" altLang="zh-CN" sz="2200" b="0" i="0" u="none" strike="noStrike" baseline="0" dirty="0">
                <a:latin typeface="方正书宋简体" panose="03000509000000000000" pitchFamily="65" charset="-122"/>
                <a:ea typeface="方正书宋简体" panose="03000509000000000000" pitchFamily="65" charset="-122"/>
              </a:rPr>
              <a:t>V</a:t>
            </a:r>
            <a:r>
              <a:rPr lang="zh-CN" altLang="en-US" sz="2200" b="0" i="0" u="none" strike="noStrike" baseline="0" dirty="0">
                <a:latin typeface="方正书宋简体" panose="03000509000000000000" pitchFamily="65" charset="-122"/>
                <a:ea typeface="方正书宋简体" panose="03000509000000000000" pitchFamily="65" charset="-122"/>
              </a:rPr>
              <a:t>矩阵即与物品相关的矩阵降维。</a:t>
            </a:r>
          </a:p>
        </p:txBody>
      </p:sp>
    </p:spTree>
    <p:extLst>
      <p:ext uri="{BB962C8B-B14F-4D97-AF65-F5344CB8AC3E}">
        <p14:creationId xmlns:p14="http://schemas.microsoft.com/office/powerpoint/2010/main" val="3994911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6.8 </a:t>
            </a:r>
            <a:r>
              <a:rPr lang="zh-CN" altLang="en-US" dirty="0"/>
              <a:t>高手点拨</a:t>
            </a:r>
          </a:p>
        </p:txBody>
      </p:sp>
      <p:sp>
        <p:nvSpPr>
          <p:cNvPr id="4" name="文本框 3">
            <a:extLst>
              <a:ext uri="{FF2B5EF4-FFF2-40B4-BE49-F238E27FC236}">
                <a16:creationId xmlns:a16="http://schemas.microsoft.com/office/drawing/2014/main" id="{6DD1B919-AD7C-4A93-A147-3FB2C605F904}"/>
              </a:ext>
            </a:extLst>
          </p:cNvPr>
          <p:cNvSpPr txBox="1"/>
          <p:nvPr/>
        </p:nvSpPr>
        <p:spPr>
          <a:xfrm>
            <a:off x="220717" y="1056744"/>
            <a:ext cx="9975631" cy="1002197"/>
          </a:xfrm>
          <a:prstGeom prst="rect">
            <a:avLst/>
          </a:prstGeom>
          <a:noFill/>
        </p:spPr>
        <p:txBody>
          <a:bodyPr wrap="square">
            <a:spAutoFit/>
          </a:bodyPr>
          <a:lstStyle/>
          <a:p>
            <a:pPr algn="l">
              <a:lnSpc>
                <a:spcPct val="250000"/>
              </a:lnSpc>
            </a:pPr>
            <a:r>
              <a:rPr lang="en-US" altLang="zh-CN" sz="2800" b="0" i="0" u="none" strike="noStrike" baseline="0" dirty="0">
                <a:solidFill>
                  <a:srgbClr val="333333"/>
                </a:solidFill>
                <a:latin typeface="方正书宋简体" panose="03000509000000000000" pitchFamily="65" charset="-122"/>
                <a:ea typeface="方正书宋简体" panose="03000509000000000000" pitchFamily="65" charset="-122"/>
              </a:rPr>
              <a:t>6.8.1 </a:t>
            </a:r>
            <a:r>
              <a:rPr lang="zh-CN" altLang="en-US" sz="2800" b="0" i="0" u="none" strike="noStrike" baseline="0" dirty="0">
                <a:solidFill>
                  <a:srgbClr val="333333"/>
                </a:solidFill>
                <a:latin typeface="方正书宋简体" panose="03000509000000000000" pitchFamily="65" charset="-122"/>
                <a:ea typeface="方正书宋简体" panose="03000509000000000000" pitchFamily="65" charset="-122"/>
              </a:rPr>
              <a:t>利用</a:t>
            </a:r>
            <a:r>
              <a:rPr lang="en-US" altLang="zh-CN" sz="2800" b="0" i="0" u="none" strike="noStrike" baseline="0" dirty="0">
                <a:solidFill>
                  <a:srgbClr val="333333"/>
                </a:solidFill>
                <a:latin typeface="方正书宋简体" panose="03000509000000000000" pitchFamily="65" charset="-122"/>
                <a:ea typeface="方正书宋简体" panose="03000509000000000000" pitchFamily="65" charset="-122"/>
              </a:rPr>
              <a:t>SVD </a:t>
            </a:r>
            <a:r>
              <a:rPr lang="zh-CN" altLang="en-US" sz="2800" b="0" i="0" u="none" strike="noStrike" baseline="0" dirty="0">
                <a:solidFill>
                  <a:srgbClr val="333333"/>
                </a:solidFill>
                <a:latin typeface="方正书宋简体" panose="03000509000000000000" pitchFamily="65" charset="-122"/>
                <a:ea typeface="方正书宋简体" panose="03000509000000000000" pitchFamily="65" charset="-122"/>
              </a:rPr>
              <a:t>的定义求解</a:t>
            </a:r>
            <a:r>
              <a:rPr lang="en-US" altLang="zh-CN" sz="2800" b="0" i="0" u="none" strike="noStrike" baseline="0" dirty="0" err="1">
                <a:solidFill>
                  <a:srgbClr val="333333"/>
                </a:solidFill>
                <a:latin typeface="方正书宋简体" panose="03000509000000000000" pitchFamily="65" charset="-122"/>
                <a:ea typeface="方正书宋简体" panose="03000509000000000000" pitchFamily="65" charset="-122"/>
              </a:rPr>
              <a:t>UΣV</a:t>
            </a:r>
            <a:r>
              <a:rPr lang="en-US" altLang="zh-CN" sz="28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800" b="0" i="0" u="none" strike="noStrike" baseline="0" dirty="0">
                <a:solidFill>
                  <a:srgbClr val="333333"/>
                </a:solidFill>
                <a:latin typeface="方正书宋简体" panose="03000509000000000000" pitchFamily="65" charset="-122"/>
                <a:ea typeface="方正书宋简体" panose="03000509000000000000" pitchFamily="65" charset="-122"/>
              </a:rPr>
              <a:t>这</a:t>
            </a:r>
            <a:r>
              <a:rPr lang="en-US" altLang="zh-CN" sz="2800" b="0" i="0" u="none" strike="noStrike" baseline="0" dirty="0">
                <a:solidFill>
                  <a:srgbClr val="333333"/>
                </a:solidFill>
                <a:latin typeface="方正书宋简体" panose="03000509000000000000" pitchFamily="65" charset="-122"/>
                <a:ea typeface="方正书宋简体" panose="03000509000000000000" pitchFamily="65" charset="-122"/>
              </a:rPr>
              <a:t>3 </a:t>
            </a:r>
            <a:r>
              <a:rPr lang="zh-CN" altLang="en-US" sz="2800" b="0" i="0" u="none" strike="noStrike" baseline="0" dirty="0">
                <a:solidFill>
                  <a:srgbClr val="333333"/>
                </a:solidFill>
                <a:latin typeface="方正书宋简体" panose="03000509000000000000" pitchFamily="65" charset="-122"/>
                <a:ea typeface="方正书宋简体" panose="03000509000000000000" pitchFamily="65" charset="-122"/>
              </a:rPr>
              <a:t>个矩阵</a:t>
            </a:r>
            <a:r>
              <a:rPr lang="en-US" altLang="zh-CN" sz="2800" b="0" i="0" u="none" strike="noStrike" baseline="0" dirty="0" err="1">
                <a:solidFill>
                  <a:srgbClr val="333333"/>
                </a:solidFill>
                <a:latin typeface="方正书宋简体" panose="03000509000000000000" pitchFamily="65" charset="-122"/>
                <a:ea typeface="方正书宋简体" panose="03000509000000000000" pitchFamily="65" charset="-122"/>
              </a:rPr>
              <a:t>SymPy</a:t>
            </a:r>
            <a:r>
              <a:rPr lang="en-US" altLang="zh-CN" sz="28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800" b="0" i="0" u="none" strike="noStrike" baseline="0" dirty="0">
                <a:solidFill>
                  <a:srgbClr val="333333"/>
                </a:solidFill>
                <a:latin typeface="方正书宋简体" panose="03000509000000000000" pitchFamily="65" charset="-122"/>
                <a:ea typeface="方正书宋简体" panose="03000509000000000000" pitchFamily="65" charset="-122"/>
              </a:rPr>
              <a:t>简单介绍</a:t>
            </a:r>
            <a:endParaRPr lang="zh-CN" altLang="en-US" sz="2800" b="0" i="0" u="none" strike="noStrike" baseline="0" dirty="0">
              <a:solidFill>
                <a:srgbClr val="000000"/>
              </a:solidFill>
              <a:latin typeface="方正书宋简体" panose="03000509000000000000" pitchFamily="65" charset="-122"/>
              <a:ea typeface="方正书宋简体" panose="03000509000000000000" pitchFamily="65" charset="-122"/>
            </a:endParaRPr>
          </a:p>
        </p:txBody>
      </p:sp>
      <p:pic>
        <p:nvPicPr>
          <p:cNvPr id="5" name="图片 4">
            <a:extLst>
              <a:ext uri="{FF2B5EF4-FFF2-40B4-BE49-F238E27FC236}">
                <a16:creationId xmlns:a16="http://schemas.microsoft.com/office/drawing/2014/main" id="{4066760D-C834-42F9-8BA3-479446D6E430}"/>
              </a:ext>
            </a:extLst>
          </p:cNvPr>
          <p:cNvPicPr>
            <a:picLocks noChangeAspect="1"/>
          </p:cNvPicPr>
          <p:nvPr/>
        </p:nvPicPr>
        <p:blipFill>
          <a:blip r:embed="rId2"/>
          <a:stretch>
            <a:fillRect/>
          </a:stretch>
        </p:blipFill>
        <p:spPr>
          <a:xfrm>
            <a:off x="220717" y="2042463"/>
            <a:ext cx="11579399" cy="4815537"/>
          </a:xfrm>
          <a:prstGeom prst="rect">
            <a:avLst/>
          </a:prstGeom>
        </p:spPr>
      </p:pic>
    </p:spTree>
    <p:extLst>
      <p:ext uri="{BB962C8B-B14F-4D97-AF65-F5344CB8AC3E}">
        <p14:creationId xmlns:p14="http://schemas.microsoft.com/office/powerpoint/2010/main" val="431658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6.8.2 </a:t>
            </a:r>
            <a:r>
              <a:rPr lang="zh-CN" altLang="en-US" dirty="0"/>
              <a:t>用户</a:t>
            </a:r>
            <a:r>
              <a:rPr lang="en-US" altLang="zh-CN" dirty="0"/>
              <a:t>—</a:t>
            </a:r>
            <a:r>
              <a:rPr lang="zh-CN" altLang="en-US" dirty="0"/>
              <a:t>电影评分矩阵的获取</a:t>
            </a:r>
          </a:p>
        </p:txBody>
      </p:sp>
      <p:sp>
        <p:nvSpPr>
          <p:cNvPr id="3" name="文本框 2">
            <a:extLst>
              <a:ext uri="{FF2B5EF4-FFF2-40B4-BE49-F238E27FC236}">
                <a16:creationId xmlns:a16="http://schemas.microsoft.com/office/drawing/2014/main" id="{54E14888-32C5-43DA-A631-167E3CEFBA19}"/>
              </a:ext>
            </a:extLst>
          </p:cNvPr>
          <p:cNvSpPr txBox="1"/>
          <p:nvPr/>
        </p:nvSpPr>
        <p:spPr>
          <a:xfrm>
            <a:off x="491320" y="1763117"/>
            <a:ext cx="10862480" cy="3096425"/>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实际应用中，用户</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物品的评分矩阵不直接给出，可以根据已有的数据集生成，如</a:t>
            </a:r>
            <a:r>
              <a:rPr lang="en-US" altLang="zh-CN" sz="2200" b="0" i="0" u="none" strike="noStrike" baseline="0" dirty="0">
                <a:latin typeface="方正书宋简体" panose="03000509000000000000" pitchFamily="65" charset="-122"/>
                <a:ea typeface="方正书宋简体" panose="03000509000000000000" pitchFamily="65" charset="-122"/>
              </a:rPr>
              <a:t>6.7 </a:t>
            </a:r>
            <a:r>
              <a:rPr lang="zh-CN" altLang="en-US" sz="2200" b="0" i="0" u="none" strike="noStrike" baseline="0" dirty="0">
                <a:latin typeface="方正书宋简体" panose="03000509000000000000" pitchFamily="65" charset="-122"/>
                <a:ea typeface="方正书宋简体" panose="03000509000000000000" pitchFamily="65" charset="-122"/>
              </a:rPr>
              <a:t>节的用户</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电影评分矩阵是根据一个名为</a:t>
            </a:r>
            <a:r>
              <a:rPr lang="en-US" altLang="zh-CN" sz="2200" b="0" i="0" u="none" strike="noStrike" baseline="0" dirty="0" err="1">
                <a:latin typeface="方正书宋简体" panose="03000509000000000000" pitchFamily="65" charset="-122"/>
                <a:ea typeface="方正书宋简体" panose="03000509000000000000" pitchFamily="65" charset="-122"/>
              </a:rPr>
              <a:t>u.data</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的电影数据集获取的，该数据集共有</a:t>
            </a:r>
            <a:r>
              <a:rPr lang="en-US" altLang="zh-CN" sz="2200" b="0" i="0" u="none" strike="noStrike" baseline="0" dirty="0">
                <a:latin typeface="方正书宋简体" panose="03000509000000000000" pitchFamily="65" charset="-122"/>
                <a:ea typeface="方正书宋简体" panose="03000509000000000000" pitchFamily="65" charset="-122"/>
              </a:rPr>
              <a:t>100000 </a:t>
            </a:r>
            <a:r>
              <a:rPr lang="zh-CN" altLang="en-US" sz="2200" b="0" i="0" u="none" strike="noStrike" baseline="0" dirty="0">
                <a:latin typeface="方正书宋简体" panose="03000509000000000000" pitchFamily="65" charset="-122"/>
                <a:ea typeface="方正书宋简体" panose="03000509000000000000" pitchFamily="65" charset="-122"/>
              </a:rPr>
              <a:t>行</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列，每列依次为</a:t>
            </a:r>
            <a:r>
              <a:rPr lang="en-US" altLang="zh-CN" sz="2200" b="0" i="0" u="none" strike="noStrike" baseline="0" dirty="0" err="1">
                <a:latin typeface="方正书宋简体" panose="03000509000000000000" pitchFamily="65" charset="-122"/>
                <a:ea typeface="方正书宋简体" panose="03000509000000000000" pitchFamily="65" charset="-122"/>
              </a:rPr>
              <a:t>user_id</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item_id</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rating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0" u="none" strike="noStrike" baseline="0" dirty="0">
                <a:latin typeface="方正书宋简体" panose="03000509000000000000" pitchFamily="65" charset="-122"/>
                <a:ea typeface="方正书宋简体" panose="03000509000000000000" pitchFamily="65" charset="-122"/>
              </a:rPr>
              <a:t>timestamp</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其中</a:t>
            </a:r>
            <a:r>
              <a:rPr lang="en-US" altLang="zh-CN" sz="2200" b="0" i="0" u="none" strike="noStrike" baseline="0" dirty="0" err="1">
                <a:latin typeface="方正书宋简体" panose="03000509000000000000" pitchFamily="65" charset="-122"/>
                <a:ea typeface="方正书宋简体" panose="03000509000000000000" pitchFamily="65" charset="-122"/>
              </a:rPr>
              <a:t>user_id</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代表每个用户的</a:t>
            </a:r>
            <a:r>
              <a:rPr lang="en-US" altLang="zh-CN" sz="2200" b="0" i="0" u="none" strike="noStrike" baseline="0" dirty="0">
                <a:latin typeface="方正书宋简体" panose="03000509000000000000" pitchFamily="65" charset="-122"/>
                <a:ea typeface="方正书宋简体" panose="03000509000000000000" pitchFamily="65" charset="-122"/>
              </a:rPr>
              <a:t>id</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item_id</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代表每部电影的</a:t>
            </a:r>
            <a:r>
              <a:rPr lang="en-US" altLang="zh-CN" sz="2200" b="0" i="0" u="none" strike="noStrike" baseline="0" dirty="0">
                <a:latin typeface="方正书宋简体" panose="03000509000000000000" pitchFamily="65" charset="-122"/>
                <a:ea typeface="方正书宋简体" panose="03000509000000000000" pitchFamily="65" charset="-122"/>
              </a:rPr>
              <a:t>id</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rating </a:t>
            </a:r>
            <a:r>
              <a:rPr lang="zh-CN" altLang="en-US" sz="2200" b="0" i="0" u="none" strike="noStrike" baseline="0" dirty="0">
                <a:latin typeface="方正书宋简体" panose="03000509000000000000" pitchFamily="65" charset="-122"/>
                <a:ea typeface="方正书宋简体" panose="03000509000000000000" pitchFamily="65" charset="-122"/>
              </a:rPr>
              <a:t>代表用户评分，是</a:t>
            </a:r>
            <a:r>
              <a:rPr lang="en-US" altLang="zh-CN" sz="2200" b="0" i="0" u="none" strike="noStrike" baseline="0" dirty="0">
                <a:latin typeface="方正书宋简体" panose="03000509000000000000" pitchFamily="65" charset="-122"/>
                <a:ea typeface="方正书宋简体" panose="03000509000000000000" pitchFamily="65" charset="-122"/>
              </a:rPr>
              <a:t>5 </a:t>
            </a:r>
            <a:r>
              <a:rPr lang="zh-CN" altLang="en-US" sz="2200" b="0" i="0" u="none" strike="noStrike" baseline="0" dirty="0">
                <a:latin typeface="方正书宋简体" panose="03000509000000000000" pitchFamily="65" charset="-122"/>
                <a:ea typeface="方正书宋简体" panose="03000509000000000000" pitchFamily="65" charset="-122"/>
              </a:rPr>
              <a:t>星制，取整数；</a:t>
            </a:r>
            <a:r>
              <a:rPr lang="en-US" altLang="zh-CN" sz="2200" b="0" i="0" u="none" strike="noStrike" baseline="0" dirty="0">
                <a:latin typeface="方正书宋简体" panose="03000509000000000000" pitchFamily="65" charset="-122"/>
                <a:ea typeface="方正书宋简体" panose="03000509000000000000" pitchFamily="65" charset="-122"/>
              </a:rPr>
              <a:t>timestamp </a:t>
            </a:r>
            <a:r>
              <a:rPr lang="zh-CN" altLang="en-US" sz="2200" b="0" i="0" u="none" strike="noStrike" baseline="0" dirty="0">
                <a:latin typeface="方正书宋简体" panose="03000509000000000000" pitchFamily="65" charset="-122"/>
                <a:ea typeface="方正书宋简体" panose="03000509000000000000" pitchFamily="65" charset="-122"/>
              </a:rPr>
              <a:t>代表用户提交评价的时间的秒数。共记录了</a:t>
            </a:r>
            <a:r>
              <a:rPr lang="en-US" altLang="zh-CN" sz="2200" b="0" i="0" u="none" strike="noStrike" baseline="0" dirty="0">
                <a:latin typeface="方正书宋简体" panose="03000509000000000000" pitchFamily="65" charset="-122"/>
                <a:ea typeface="方正书宋简体" panose="03000509000000000000" pitchFamily="65" charset="-122"/>
              </a:rPr>
              <a:t>943 </a:t>
            </a:r>
            <a:r>
              <a:rPr lang="zh-CN" altLang="en-US" sz="2200" b="0" i="0" u="none" strike="noStrike" baseline="0" dirty="0">
                <a:latin typeface="方正书宋简体" panose="03000509000000000000" pitchFamily="65" charset="-122"/>
                <a:ea typeface="方正书宋简体" panose="03000509000000000000" pitchFamily="65" charset="-122"/>
              </a:rPr>
              <a:t>个用户，</a:t>
            </a:r>
            <a:r>
              <a:rPr lang="en-US" altLang="zh-CN" sz="2200" b="0" i="0" u="none" strike="noStrike" baseline="0" dirty="0">
                <a:latin typeface="方正书宋简体" panose="03000509000000000000" pitchFamily="65" charset="-122"/>
                <a:ea typeface="方正书宋简体" panose="03000509000000000000" pitchFamily="65" charset="-122"/>
              </a:rPr>
              <a:t>1682 </a:t>
            </a:r>
            <a:r>
              <a:rPr lang="zh-CN" altLang="en-US" sz="2200" b="0" i="0" u="none" strike="noStrike" baseline="0" dirty="0">
                <a:latin typeface="方正书宋简体" panose="03000509000000000000" pitchFamily="65" charset="-122"/>
                <a:ea typeface="方正书宋简体" panose="03000509000000000000" pitchFamily="65" charset="-122"/>
              </a:rPr>
              <a:t>部电影，在使用</a:t>
            </a:r>
            <a:r>
              <a:rPr lang="en-US" altLang="zh-CN" sz="2200" b="0" i="0" u="none" strike="noStrike" baseline="0" dirty="0">
                <a:latin typeface="方正书宋简体" panose="03000509000000000000" pitchFamily="65" charset="-122"/>
                <a:ea typeface="方正书宋简体" panose="03000509000000000000" pitchFamily="65" charset="-122"/>
              </a:rPr>
              <a:t>SVD </a:t>
            </a:r>
            <a:r>
              <a:rPr lang="zh-CN" altLang="en-US" sz="2200" b="0" i="0" u="none" strike="noStrike" baseline="0" dirty="0">
                <a:latin typeface="方正书宋简体" panose="03000509000000000000" pitchFamily="65" charset="-122"/>
                <a:ea typeface="方正书宋简体" panose="03000509000000000000" pitchFamily="65" charset="-122"/>
              </a:rPr>
              <a:t>进行推荐前，需要生成用户</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电影评分矩阵。</a:t>
            </a:r>
          </a:p>
        </p:txBody>
      </p:sp>
    </p:spTree>
    <p:extLst>
      <p:ext uri="{BB962C8B-B14F-4D97-AF65-F5344CB8AC3E}">
        <p14:creationId xmlns:p14="http://schemas.microsoft.com/office/powerpoint/2010/main" val="386241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6.9 </a:t>
            </a:r>
            <a:r>
              <a:rPr lang="zh-CN" altLang="en-US" dirty="0"/>
              <a:t>习题</a:t>
            </a:r>
          </a:p>
        </p:txBody>
      </p:sp>
      <p:sp>
        <p:nvSpPr>
          <p:cNvPr id="5" name="文本框 4">
            <a:extLst>
              <a:ext uri="{FF2B5EF4-FFF2-40B4-BE49-F238E27FC236}">
                <a16:creationId xmlns:a16="http://schemas.microsoft.com/office/drawing/2014/main" id="{58FEBCE0-B0DB-40DD-A75B-6E9B7EAD7FDD}"/>
              </a:ext>
            </a:extLst>
          </p:cNvPr>
          <p:cNvSpPr txBox="1"/>
          <p:nvPr/>
        </p:nvSpPr>
        <p:spPr>
          <a:xfrm>
            <a:off x="771099" y="1935540"/>
            <a:ext cx="9150824" cy="1065100"/>
          </a:xfrm>
          <a:prstGeom prst="rect">
            <a:avLst/>
          </a:prstGeom>
          <a:noFill/>
        </p:spPr>
        <p:txBody>
          <a:bodyPr wrap="square">
            <a:spAutoFit/>
          </a:bodyPr>
          <a:lstStyle/>
          <a:p>
            <a:pPr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）自己选定一张手写体数字图片，对图片进行压缩。</a:t>
            </a:r>
          </a:p>
          <a:p>
            <a:pPr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）完成</a:t>
            </a:r>
            <a:r>
              <a:rPr lang="en-US" altLang="zh-CN" sz="2200" b="0" i="0" u="none" strike="noStrike" baseline="0" dirty="0">
                <a:latin typeface="方正书宋简体" panose="03000509000000000000" pitchFamily="65" charset="-122"/>
                <a:ea typeface="方正书宋简体" panose="03000509000000000000" pitchFamily="65" charset="-122"/>
              </a:rPr>
              <a:t>6.7 </a:t>
            </a:r>
            <a:r>
              <a:rPr lang="zh-CN" altLang="en-US" sz="2200" b="0" i="0" u="none" strike="noStrike" baseline="0" dirty="0">
                <a:latin typeface="方正书宋简体" panose="03000509000000000000" pitchFamily="65" charset="-122"/>
                <a:ea typeface="方正书宋简体" panose="03000509000000000000" pitchFamily="65" charset="-122"/>
              </a:rPr>
              <a:t>节对所有用户的推荐。</a:t>
            </a:r>
          </a:p>
        </p:txBody>
      </p:sp>
    </p:spTree>
    <p:extLst>
      <p:ext uri="{BB962C8B-B14F-4D97-AF65-F5344CB8AC3E}">
        <p14:creationId xmlns:p14="http://schemas.microsoft.com/office/powerpoint/2010/main" val="233750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 </a:t>
            </a:r>
            <a:r>
              <a:rPr lang="zh-CN" altLang="en-US" dirty="0"/>
              <a:t>特征值与特征向量</a:t>
            </a:r>
          </a:p>
        </p:txBody>
      </p:sp>
      <p:sp>
        <p:nvSpPr>
          <p:cNvPr id="6" name="文本框 5">
            <a:extLst>
              <a:ext uri="{FF2B5EF4-FFF2-40B4-BE49-F238E27FC236}">
                <a16:creationId xmlns:a16="http://schemas.microsoft.com/office/drawing/2014/main" id="{5226EA5D-8918-40F6-B505-ACD40A86ADB3}"/>
              </a:ext>
            </a:extLst>
          </p:cNvPr>
          <p:cNvSpPr txBox="1"/>
          <p:nvPr/>
        </p:nvSpPr>
        <p:spPr>
          <a:xfrm>
            <a:off x="682579" y="2066582"/>
            <a:ext cx="10985679" cy="1065100"/>
          </a:xfrm>
          <a:prstGeom prst="rect">
            <a:avLst/>
          </a:prstGeom>
          <a:noFill/>
        </p:spPr>
        <p:txBody>
          <a:bodyPr wrap="square">
            <a:spAutoFit/>
          </a:bodyPr>
          <a:lstStyle/>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特征值与特征向量是线性代数的核心内容，也是方阵的属性之一，在机器学习算法中应用十分广泛，可应用在降维、特征提取、图像压缩等领域中。</a:t>
            </a:r>
          </a:p>
        </p:txBody>
      </p:sp>
    </p:spTree>
    <p:extLst>
      <p:ext uri="{BB962C8B-B14F-4D97-AF65-F5344CB8AC3E}">
        <p14:creationId xmlns:p14="http://schemas.microsoft.com/office/powerpoint/2010/main" val="404024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6.1.1 </a:t>
            </a:r>
            <a:r>
              <a:rPr lang="zh-CN" altLang="en-US" dirty="0"/>
              <a:t>引例</a:t>
            </a:r>
          </a:p>
        </p:txBody>
      </p:sp>
      <p:pic>
        <p:nvPicPr>
          <p:cNvPr id="4" name="图片 3">
            <a:extLst>
              <a:ext uri="{FF2B5EF4-FFF2-40B4-BE49-F238E27FC236}">
                <a16:creationId xmlns:a16="http://schemas.microsoft.com/office/drawing/2014/main" id="{CED11EDC-D087-450F-904D-4EE413E5E620}"/>
              </a:ext>
            </a:extLst>
          </p:cNvPr>
          <p:cNvPicPr>
            <a:picLocks noChangeAspect="1"/>
          </p:cNvPicPr>
          <p:nvPr/>
        </p:nvPicPr>
        <p:blipFill>
          <a:blip r:embed="rId2"/>
          <a:stretch>
            <a:fillRect/>
          </a:stretch>
        </p:blipFill>
        <p:spPr>
          <a:xfrm>
            <a:off x="159911" y="1721994"/>
            <a:ext cx="11872177" cy="3699302"/>
          </a:xfrm>
          <a:prstGeom prst="rect">
            <a:avLst/>
          </a:prstGeom>
        </p:spPr>
      </p:pic>
    </p:spTree>
    <p:extLst>
      <p:ext uri="{BB962C8B-B14F-4D97-AF65-F5344CB8AC3E}">
        <p14:creationId xmlns:p14="http://schemas.microsoft.com/office/powerpoint/2010/main" val="273142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6.1.2 </a:t>
            </a:r>
            <a:r>
              <a:rPr lang="zh-CN" altLang="en-US" dirty="0"/>
              <a:t>定义</a:t>
            </a:r>
          </a:p>
        </p:txBody>
      </p:sp>
      <p:pic>
        <p:nvPicPr>
          <p:cNvPr id="4" name="图片 3">
            <a:extLst>
              <a:ext uri="{FF2B5EF4-FFF2-40B4-BE49-F238E27FC236}">
                <a16:creationId xmlns:a16="http://schemas.microsoft.com/office/drawing/2014/main" id="{1FCBAC5B-560B-4124-914A-B6B8E8B79096}"/>
              </a:ext>
            </a:extLst>
          </p:cNvPr>
          <p:cNvPicPr>
            <a:picLocks noChangeAspect="1"/>
          </p:cNvPicPr>
          <p:nvPr/>
        </p:nvPicPr>
        <p:blipFill>
          <a:blip r:embed="rId2"/>
          <a:stretch>
            <a:fillRect/>
          </a:stretch>
        </p:blipFill>
        <p:spPr>
          <a:xfrm>
            <a:off x="0" y="2403846"/>
            <a:ext cx="12192000" cy="2050307"/>
          </a:xfrm>
          <a:prstGeom prst="rect">
            <a:avLst/>
          </a:prstGeom>
        </p:spPr>
      </p:pic>
    </p:spTree>
    <p:extLst>
      <p:ext uri="{BB962C8B-B14F-4D97-AF65-F5344CB8AC3E}">
        <p14:creationId xmlns:p14="http://schemas.microsoft.com/office/powerpoint/2010/main" val="5742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6.1.3 </a:t>
            </a:r>
            <a:r>
              <a:rPr lang="zh-CN" altLang="en-US" dirty="0"/>
              <a:t>特征值和特征向量的求解</a:t>
            </a:r>
          </a:p>
        </p:txBody>
      </p:sp>
      <p:pic>
        <p:nvPicPr>
          <p:cNvPr id="4" name="图片 3">
            <a:extLst>
              <a:ext uri="{FF2B5EF4-FFF2-40B4-BE49-F238E27FC236}">
                <a16:creationId xmlns:a16="http://schemas.microsoft.com/office/drawing/2014/main" id="{B7A72469-3CCE-43EC-B226-24197716EC5D}"/>
              </a:ext>
            </a:extLst>
          </p:cNvPr>
          <p:cNvPicPr>
            <a:picLocks noChangeAspect="1"/>
          </p:cNvPicPr>
          <p:nvPr/>
        </p:nvPicPr>
        <p:blipFill>
          <a:blip r:embed="rId2"/>
          <a:stretch>
            <a:fillRect/>
          </a:stretch>
        </p:blipFill>
        <p:spPr>
          <a:xfrm>
            <a:off x="0" y="1861940"/>
            <a:ext cx="12192000" cy="1878525"/>
          </a:xfrm>
          <a:prstGeom prst="rect">
            <a:avLst/>
          </a:prstGeom>
        </p:spPr>
      </p:pic>
      <p:pic>
        <p:nvPicPr>
          <p:cNvPr id="6" name="图片 5">
            <a:extLst>
              <a:ext uri="{FF2B5EF4-FFF2-40B4-BE49-F238E27FC236}">
                <a16:creationId xmlns:a16="http://schemas.microsoft.com/office/drawing/2014/main" id="{465992BD-D39C-498C-A68E-058879BA1D3E}"/>
              </a:ext>
            </a:extLst>
          </p:cNvPr>
          <p:cNvPicPr>
            <a:picLocks noChangeAspect="1"/>
          </p:cNvPicPr>
          <p:nvPr/>
        </p:nvPicPr>
        <p:blipFill>
          <a:blip r:embed="rId3"/>
          <a:stretch>
            <a:fillRect/>
          </a:stretch>
        </p:blipFill>
        <p:spPr>
          <a:xfrm>
            <a:off x="220717" y="3792906"/>
            <a:ext cx="12192000" cy="458346"/>
          </a:xfrm>
          <a:prstGeom prst="rect">
            <a:avLst/>
          </a:prstGeom>
        </p:spPr>
      </p:pic>
    </p:spTree>
    <p:extLst>
      <p:ext uri="{BB962C8B-B14F-4D97-AF65-F5344CB8AC3E}">
        <p14:creationId xmlns:p14="http://schemas.microsoft.com/office/powerpoint/2010/main" val="58298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5D9CBA-33B1-40F5-9522-CCF758309B29}"/>
              </a:ext>
            </a:extLst>
          </p:cNvPr>
          <p:cNvPicPr>
            <a:picLocks noChangeAspect="1"/>
          </p:cNvPicPr>
          <p:nvPr/>
        </p:nvPicPr>
        <p:blipFill>
          <a:blip r:embed="rId2"/>
          <a:stretch>
            <a:fillRect/>
          </a:stretch>
        </p:blipFill>
        <p:spPr>
          <a:xfrm>
            <a:off x="0" y="486738"/>
            <a:ext cx="11464119" cy="1400992"/>
          </a:xfrm>
          <a:prstGeom prst="rect">
            <a:avLst/>
          </a:prstGeom>
        </p:spPr>
      </p:pic>
    </p:spTree>
    <p:extLst>
      <p:ext uri="{BB962C8B-B14F-4D97-AF65-F5344CB8AC3E}">
        <p14:creationId xmlns:p14="http://schemas.microsoft.com/office/powerpoint/2010/main" val="224232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6.1.4 </a:t>
            </a:r>
            <a:r>
              <a:rPr lang="zh-CN" altLang="en-US" dirty="0"/>
              <a:t>特征值的实现</a:t>
            </a:r>
          </a:p>
        </p:txBody>
      </p:sp>
      <p:sp>
        <p:nvSpPr>
          <p:cNvPr id="4" name="文本框 3">
            <a:extLst>
              <a:ext uri="{FF2B5EF4-FFF2-40B4-BE49-F238E27FC236}">
                <a16:creationId xmlns:a16="http://schemas.microsoft.com/office/drawing/2014/main" id="{EEA435E3-8BFD-4B42-85D7-7505FF09560D}"/>
              </a:ext>
            </a:extLst>
          </p:cNvPr>
          <p:cNvSpPr txBox="1"/>
          <p:nvPr/>
        </p:nvSpPr>
        <p:spPr>
          <a:xfrm>
            <a:off x="579549" y="1880787"/>
            <a:ext cx="11133083" cy="3096425"/>
          </a:xfrm>
          <a:prstGeom prst="rect">
            <a:avLst/>
          </a:prstGeom>
          <a:noFill/>
        </p:spPr>
        <p:txBody>
          <a:bodyPr wrap="square">
            <a:spAutoFit/>
          </a:bodyPr>
          <a:lstStyle/>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）在</a:t>
            </a:r>
            <a:r>
              <a:rPr lang="en-US" altLang="zh-CN" sz="2200" b="0" i="0" u="none" strike="noStrike" baseline="0" dirty="0">
                <a:latin typeface="方正书宋简体" panose="03000509000000000000" pitchFamily="65" charset="-122"/>
                <a:ea typeface="方正书宋简体" panose="03000509000000000000" pitchFamily="65" charset="-122"/>
              </a:rPr>
              <a:t>NumPy </a:t>
            </a:r>
            <a:r>
              <a:rPr lang="zh-CN" altLang="en-US" sz="2200" b="0" i="0" u="none" strike="noStrike" baseline="0" dirty="0">
                <a:latin typeface="方正书宋简体" panose="03000509000000000000" pitchFamily="65" charset="-122"/>
                <a:ea typeface="方正书宋简体" panose="03000509000000000000" pitchFamily="65" charset="-122"/>
              </a:rPr>
              <a:t>中通过向</a:t>
            </a:r>
            <a:r>
              <a:rPr lang="en-US" altLang="zh-CN" sz="2200" b="0" i="0" u="none" strike="noStrike" baseline="0" dirty="0" err="1">
                <a:latin typeface="方正书宋简体" panose="03000509000000000000" pitchFamily="65" charset="-122"/>
                <a:ea typeface="方正书宋简体" panose="03000509000000000000" pitchFamily="65" charset="-122"/>
              </a:rPr>
              <a:t>np.linalg.eig</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函数传递方阵</a:t>
            </a:r>
            <a:r>
              <a:rPr lang="en-US" altLang="zh-CN" sz="2200" b="1" i="1" u="none" strike="noStrike" baseline="0" dirty="0">
                <a:latin typeface="方正书宋简体" panose="03000509000000000000" pitchFamily="65" charset="-122"/>
                <a:ea typeface="方正书宋简体" panose="03000509000000000000" pitchFamily="65" charset="-122"/>
              </a:rPr>
              <a:t>A</a:t>
            </a:r>
            <a:r>
              <a:rPr lang="zh-CN" altLang="en-US" sz="2200" b="0" i="0" u="none" strike="noStrike" baseline="0" dirty="0">
                <a:latin typeface="方正书宋简体" panose="03000509000000000000" pitchFamily="65" charset="-122"/>
                <a:ea typeface="方正书宋简体" panose="03000509000000000000" pitchFamily="65" charset="-122"/>
              </a:rPr>
              <a:t>，根据</a:t>
            </a:r>
            <a:r>
              <a:rPr lang="en-US" altLang="zh-CN" sz="2200" b="0" i="0" u="none" strike="noStrike" baseline="0" dirty="0" err="1">
                <a:latin typeface="方正书宋简体" panose="03000509000000000000" pitchFamily="65" charset="-122"/>
                <a:ea typeface="方正书宋简体" panose="03000509000000000000" pitchFamily="65" charset="-122"/>
              </a:rPr>
              <a:t>np.linalg.eig</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函数的返回值，得到方阵</a:t>
            </a:r>
            <a:r>
              <a:rPr lang="en-US" altLang="zh-CN" sz="2200" b="1"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的特征值和特征向量。</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40000">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）验证</a:t>
            </a:r>
            <a:r>
              <a:rPr lang="en-US" altLang="zh-CN" sz="2200" b="1" i="0" u="none" strike="noStrike" baseline="0" dirty="0" err="1">
                <a:latin typeface="方正书宋简体" panose="03000509000000000000" pitchFamily="65" charset="-122"/>
                <a:ea typeface="方正书宋简体" panose="03000509000000000000" pitchFamily="65" charset="-122"/>
              </a:rPr>
              <a:t>A</a:t>
            </a:r>
            <a:r>
              <a:rPr lang="en-US" altLang="zh-CN" sz="2200" b="0" i="0" u="none" strike="noStrike" baseline="0" dirty="0" err="1">
                <a:latin typeface="方正书宋简体" panose="03000509000000000000" pitchFamily="65" charset="-122"/>
                <a:ea typeface="方正书宋简体" panose="03000509000000000000" pitchFamily="65" charset="-122"/>
              </a:rPr>
              <a:t>×eig_vex</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eig_val×eig_vex</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40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 根据特征值生成特征值矩阵</a:t>
            </a:r>
            <a:r>
              <a:rPr lang="en-US" altLang="zh-CN" sz="2200" b="0" i="0" u="none" strike="noStrike" baseline="0" dirty="0">
                <a:latin typeface="方正书宋简体" panose="03000509000000000000" pitchFamily="65" charset="-122"/>
                <a:ea typeface="方正书宋简体" panose="03000509000000000000" pitchFamily="65" charset="-122"/>
              </a:rPr>
              <a:t>sigma</a:t>
            </a:r>
            <a:r>
              <a:rPr lang="zh-CN" altLang="en-US" sz="2200" b="0" i="0" u="none" strike="noStrike" baseline="0" dirty="0">
                <a:latin typeface="方正书宋简体" panose="03000509000000000000" pitchFamily="65" charset="-122"/>
                <a:ea typeface="方正书宋简体" panose="03000509000000000000" pitchFamily="65" charset="-122"/>
              </a:rPr>
              <a:t>， 验证</a:t>
            </a:r>
            <a:r>
              <a:rPr lang="en-US" altLang="zh-CN" sz="2200" b="1" i="1" u="none" strike="noStrike" baseline="0" dirty="0" err="1">
                <a:latin typeface="方正书宋简体" panose="03000509000000000000" pitchFamily="65" charset="-122"/>
                <a:ea typeface="方正书宋简体" panose="03000509000000000000" pitchFamily="65" charset="-122"/>
              </a:rPr>
              <a:t>A</a:t>
            </a:r>
            <a:r>
              <a:rPr lang="en-US" altLang="zh-CN" sz="2200" b="0" i="0" u="none" strike="noStrike" baseline="0" dirty="0" err="1">
                <a:latin typeface="方正书宋简体" panose="03000509000000000000" pitchFamily="65" charset="-122"/>
                <a:ea typeface="方正书宋简体" panose="03000509000000000000" pitchFamily="65" charset="-122"/>
              </a:rPr>
              <a:t>×eig_vex</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eig_vex×sigma</a:t>
            </a:r>
            <a:r>
              <a:rPr lang="zh-CN" altLang="en-US" sz="2200" b="0" i="0" u="none" strike="noStrike" baseline="0" dirty="0">
                <a:latin typeface="方正书宋简体" panose="03000509000000000000" pitchFamily="65" charset="-122"/>
                <a:ea typeface="方正书宋简体" panose="03000509000000000000" pitchFamily="65" charset="-122"/>
              </a:rPr>
              <a:t>， 但</a:t>
            </a:r>
            <a:r>
              <a:rPr lang="en-US" altLang="zh-CN" sz="2200" b="1" i="1" u="none" strike="noStrike" baseline="0" dirty="0" err="1">
                <a:latin typeface="方正书宋简体" panose="03000509000000000000" pitchFamily="65" charset="-122"/>
                <a:ea typeface="方正书宋简体" panose="03000509000000000000" pitchFamily="65" charset="-122"/>
              </a:rPr>
              <a:t>A</a:t>
            </a:r>
            <a:r>
              <a:rPr lang="en-US" altLang="zh-CN" sz="2200" b="0" i="0" u="none" strike="noStrike" baseline="0" dirty="0" err="1">
                <a:latin typeface="方正书宋简体" panose="03000509000000000000" pitchFamily="65" charset="-122"/>
                <a:ea typeface="方正书宋简体" panose="03000509000000000000" pitchFamily="65" charset="-122"/>
              </a:rPr>
              <a:t>×eig_vex</a:t>
            </a:r>
            <a:r>
              <a:rPr lang="en-US" altLang="zh-CN" sz="2200" b="0" i="0" u="none" strike="noStrike" baseline="0" dirty="0">
                <a:latin typeface="方正书宋简体" panose="03000509000000000000" pitchFamily="65" charset="-122"/>
                <a:ea typeface="方正书宋简体" panose="03000509000000000000" pitchFamily="65" charset="-122"/>
              </a:rPr>
              <a:t> ≠ </a:t>
            </a:r>
            <a:r>
              <a:rPr lang="en-US" altLang="zh-CN" sz="2200" b="0" i="0" u="none" strike="noStrike" baseline="0" dirty="0" err="1">
                <a:latin typeface="方正书宋简体" panose="03000509000000000000" pitchFamily="65" charset="-122"/>
                <a:ea typeface="方正书宋简体" panose="03000509000000000000" pitchFamily="65" charset="-122"/>
              </a:rPr>
              <a:t>sigma×eig_vex</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40000" algn="l">
              <a:lnSpc>
                <a:spcPct val="150000"/>
              </a:lnSpc>
            </a:pP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60111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6.1.5 </a:t>
            </a:r>
            <a:r>
              <a:rPr lang="zh-CN" altLang="en-US" dirty="0"/>
              <a:t>特殊值的性质</a:t>
            </a:r>
          </a:p>
        </p:txBody>
      </p:sp>
      <p:sp>
        <p:nvSpPr>
          <p:cNvPr id="4" name="文本框 3">
            <a:extLst>
              <a:ext uri="{FF2B5EF4-FFF2-40B4-BE49-F238E27FC236}">
                <a16:creationId xmlns:a16="http://schemas.microsoft.com/office/drawing/2014/main" id="{603511B0-8365-4B28-9167-D2369E784CCA}"/>
              </a:ext>
            </a:extLst>
          </p:cNvPr>
          <p:cNvSpPr txBox="1"/>
          <p:nvPr/>
        </p:nvSpPr>
        <p:spPr>
          <a:xfrm>
            <a:off x="757450" y="1676231"/>
            <a:ext cx="6155140" cy="1065100"/>
          </a:xfrm>
          <a:prstGeom prst="rect">
            <a:avLst/>
          </a:prstGeom>
          <a:noFill/>
        </p:spPr>
        <p:txBody>
          <a:bodyPr wrap="square">
            <a:spAutoFit/>
          </a:bodyPr>
          <a:lstStyle/>
          <a:p>
            <a:pPr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）特殊矩阵的特征值。</a:t>
            </a:r>
          </a:p>
          <a:p>
            <a:pPr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对于特殊的矩阵，特征值见表</a:t>
            </a:r>
            <a:r>
              <a:rPr lang="en-US" altLang="zh-CN" sz="2200" b="0" i="0" u="none" strike="noStrike" baseline="0" dirty="0">
                <a:latin typeface="方正书宋简体" panose="03000509000000000000" pitchFamily="65" charset="-122"/>
                <a:ea typeface="方正书宋简体" panose="03000509000000000000" pitchFamily="65" charset="-122"/>
              </a:rPr>
              <a:t>6-1</a:t>
            </a:r>
            <a:r>
              <a:rPr lang="zh-CN" altLang="en-US" sz="2200" b="0" i="0" u="none" strike="noStrike" baseline="0" dirty="0">
                <a:latin typeface="方正书宋简体" panose="03000509000000000000" pitchFamily="65" charset="-122"/>
                <a:ea typeface="方正书宋简体" panose="03000509000000000000" pitchFamily="65" charset="-122"/>
              </a:rPr>
              <a:t>。</a:t>
            </a:r>
          </a:p>
        </p:txBody>
      </p:sp>
      <p:pic>
        <p:nvPicPr>
          <p:cNvPr id="6" name="图片 5">
            <a:extLst>
              <a:ext uri="{FF2B5EF4-FFF2-40B4-BE49-F238E27FC236}">
                <a16:creationId xmlns:a16="http://schemas.microsoft.com/office/drawing/2014/main" id="{71F490E9-8955-45D7-BA1F-B44E45D61DF9}"/>
              </a:ext>
            </a:extLst>
          </p:cNvPr>
          <p:cNvPicPr>
            <a:picLocks noChangeAspect="1"/>
          </p:cNvPicPr>
          <p:nvPr/>
        </p:nvPicPr>
        <p:blipFill>
          <a:blip r:embed="rId2"/>
          <a:stretch>
            <a:fillRect/>
          </a:stretch>
        </p:blipFill>
        <p:spPr>
          <a:xfrm>
            <a:off x="2673709" y="2741331"/>
            <a:ext cx="6844582" cy="4005869"/>
          </a:xfrm>
          <a:prstGeom prst="rect">
            <a:avLst/>
          </a:prstGeom>
        </p:spPr>
      </p:pic>
    </p:spTree>
    <p:extLst>
      <p:ext uri="{BB962C8B-B14F-4D97-AF65-F5344CB8AC3E}">
        <p14:creationId xmlns:p14="http://schemas.microsoft.com/office/powerpoint/2010/main" val="1981371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1627</Words>
  <Application>Microsoft Office PowerPoint</Application>
  <PresentationFormat>宽屏</PresentationFormat>
  <Paragraphs>64</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TimesNewRomanPS-BoldMT</vt:lpstr>
      <vt:lpstr>等线 Light</vt:lpstr>
      <vt:lpstr>方正书宋简体</vt:lpstr>
      <vt:lpstr>方正宋体简体</vt:lpstr>
      <vt:lpstr>Arial</vt:lpstr>
      <vt:lpstr>Office 主题​​</vt:lpstr>
      <vt:lpstr>自定义设计方案</vt:lpstr>
      <vt:lpstr>人 工 智 能 数 学 基 础</vt:lpstr>
      <vt:lpstr>第6章 从数据中提取重要信息           ——特征值与矩阵分解</vt:lpstr>
      <vt:lpstr>6.1 特征值与特征向量</vt:lpstr>
      <vt:lpstr>6.1.1 引例</vt:lpstr>
      <vt:lpstr>6.1.2 定义</vt:lpstr>
      <vt:lpstr>6.1.3 特征值和特征向量的求解</vt:lpstr>
      <vt:lpstr>PowerPoint 演示文稿</vt:lpstr>
      <vt:lpstr>6.1.4 特征值的实现</vt:lpstr>
      <vt:lpstr>6.1.5 特殊值的性质</vt:lpstr>
      <vt:lpstr>PowerPoint 演示文稿</vt:lpstr>
      <vt:lpstr>6.2 特征空间</vt:lpstr>
      <vt:lpstr>6.3 特征值分解</vt:lpstr>
      <vt:lpstr>PowerPoint 演示文稿</vt:lpstr>
      <vt:lpstr>PowerPoint 演示文稿</vt:lpstr>
      <vt:lpstr>6.4 SVD 解决的问题</vt:lpstr>
      <vt:lpstr>6.5 奇异值分解（SVD）</vt:lpstr>
      <vt:lpstr>6.5.1 SVD 定义</vt:lpstr>
      <vt:lpstr>PowerPoint 演示文稿</vt:lpstr>
      <vt:lpstr>6.5.2 SVD 实现</vt:lpstr>
      <vt:lpstr>PowerPoint 演示文稿</vt:lpstr>
      <vt:lpstr>6.5.3 利用SVD 重构矩阵</vt:lpstr>
      <vt:lpstr>6.5.4 利用SVD 进行矩阵近似</vt:lpstr>
      <vt:lpstr>6.6 综合实例1——利用SVD 对图像进行压缩</vt:lpstr>
      <vt:lpstr>6.7 综合实例2——利用SVD 推荐商品</vt:lpstr>
      <vt:lpstr>PowerPoint 演示文稿</vt:lpstr>
      <vt:lpstr>6.8 高手点拨</vt:lpstr>
      <vt:lpstr>6.8.2 用户—电影评分矩阵的获取</vt:lpstr>
      <vt:lpstr>6.9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733</cp:revision>
  <cp:lastPrinted>2022-07-03T02:21:00Z</cp:lastPrinted>
  <dcterms:created xsi:type="dcterms:W3CDTF">2020-08-03T11:12:00Z</dcterms:created>
  <dcterms:modified xsi:type="dcterms:W3CDTF">2022-09-01T02:30:14Z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