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1" r:id="rId17"/>
    <p:sldId id="273" r:id="rId18"/>
    <p:sldId id="278" r:id="rId19"/>
    <p:sldId id="280" r:id="rId20"/>
    <p:sldId id="282" r:id="rId21"/>
    <p:sldId id="284" r:id="rId22"/>
    <p:sldId id="279" r:id="rId23"/>
    <p:sldId id="281" r:id="rId24"/>
    <p:sldId id="283" r:id="rId25"/>
    <p:sldId id="285" r:id="rId26"/>
    <p:sldId id="286" r:id="rId27"/>
    <p:sldId id="287" r:id="rId28"/>
    <p:sldId id="288" r:id="rId29"/>
  </p:sldIdLst>
  <p:sldSz cx="12192000" cy="6858000"/>
  <p:notesSz cx="6858000" cy="9144000"/>
  <p:embeddedFontLst>
    <p:embeddedFont>
      <p:font typeface="나눔바른고딕" panose="020B0603020101020101" pitchFamily="50" charset="-127"/>
      <p:regular r:id="rId30"/>
      <p:bold r:id="rId31"/>
    </p:embeddedFont>
    <p:embeddedFont>
      <p:font typeface="D2Coding" panose="020B0609020101020101" pitchFamily="49" charset="-127"/>
      <p:regular r:id="rId32"/>
      <p:bold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70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0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3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9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9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3A03-ACF0-46D0-B0CC-0BB625AE6B6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E527-A8F4-450D-AD69-23311C03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5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Final Project progression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H.J.Kim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Experiment Results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RT: letter &lt; H-Word &lt; V-Word &lt; V-non word</a:t>
            </a:r>
          </a:p>
          <a:p>
            <a:r>
              <a:rPr lang="en-US" altLang="ko-KR" b="1" dirty="0" smtClean="0"/>
              <a:t>Accuracy: V-word &lt; H-Word &lt; V-non word &lt; letter</a:t>
            </a:r>
            <a:endParaRPr lang="ko-KR" altLang="en-US" b="1" dirty="0" smtClean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68475" y="3100476"/>
            <a:ext cx="8655050" cy="3076487"/>
            <a:chOff x="215900" y="3429000"/>
            <a:chExt cx="8655050" cy="3076487"/>
          </a:xfrm>
        </p:grpSpPr>
        <p:pic>
          <p:nvPicPr>
            <p:cNvPr id="5" name="_x498259712" descr="EMB0000523c6a4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70"/>
            <a:stretch/>
          </p:blipFill>
          <p:spPr bwMode="auto">
            <a:xfrm>
              <a:off x="215900" y="3429000"/>
              <a:ext cx="4327525" cy="293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_x498259712" descr="EMB0000523c6a4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81"/>
            <a:stretch/>
          </p:blipFill>
          <p:spPr bwMode="auto">
            <a:xfrm>
              <a:off x="4543425" y="3535823"/>
              <a:ext cx="4327525" cy="296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5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Behavior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1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24 participants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 stimulus 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Horizontal 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Vertical 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Vertical Non-word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2 Letters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 Choices: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Correct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Incorrect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382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Choice Reaction time model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1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Linear Ballistic Accumulation model</a:t>
            </a:r>
          </a:p>
          <a:p>
            <a:pPr lvl="1"/>
            <a:r>
              <a:rPr lang="en-US" altLang="ko-KR" b="1" dirty="0" smtClean="0"/>
              <a:t>4 parameters</a:t>
            </a:r>
          </a:p>
          <a:p>
            <a:pPr lvl="2"/>
            <a:r>
              <a:rPr lang="en-US" altLang="ko-KR" b="1" dirty="0" smtClean="0"/>
              <a:t>A       : start point</a:t>
            </a:r>
          </a:p>
          <a:p>
            <a:pPr lvl="2"/>
            <a:r>
              <a:rPr lang="en-US" altLang="ko-KR" b="1" dirty="0" smtClean="0"/>
              <a:t>v[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j] : drift rate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is condition and j is choice</a:t>
            </a:r>
          </a:p>
          <a:p>
            <a:pPr lvl="2"/>
            <a:r>
              <a:rPr lang="en-US" altLang="ko-KR" b="1" dirty="0"/>
              <a:t>d</a:t>
            </a:r>
            <a:r>
              <a:rPr lang="en-US" altLang="ko-KR" b="1" dirty="0" smtClean="0"/>
              <a:t>       : Boundary</a:t>
            </a:r>
          </a:p>
          <a:p>
            <a:pPr lvl="2"/>
            <a:r>
              <a:rPr lang="en-US" altLang="ko-KR" b="1" dirty="0" smtClean="0"/>
              <a:t>tau     : Non-Decision time</a:t>
            </a:r>
            <a:endParaRPr lang="en-US" altLang="ko-KR" b="1" dirty="0"/>
          </a:p>
        </p:txBody>
      </p:sp>
      <p:pic>
        <p:nvPicPr>
          <p:cNvPr id="2050" name="Picture 2" descr="Linear Ballistic Accumulato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81" y="4115581"/>
            <a:ext cx="5457413" cy="27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17280" y="6176963"/>
            <a:ext cx="3187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https://www.semanticscholar.org/paper/Diffusion-vs.-linear-ballistic-accumulation%3A-about-Osth Bora/ce5eb4a36a32dad85f3c7ff2f66c0267e08f9a40/figure/2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 smtClean="0"/>
              <a:t>lba_model</a:t>
            </a:r>
            <a:r>
              <a:rPr lang="en-US" altLang="ko-KR" b="1" dirty="0" smtClean="0"/>
              <a:t> fit(</a:t>
            </a:r>
            <a:r>
              <a:rPr lang="en-US" altLang="ko-KR" b="1" dirty="0" err="1" smtClean="0"/>
              <a:t>hBayesDM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35775" y="1965899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en-US" altLang="ko-KR" sz="2400" dirty="0" smtClean="0"/>
              <a:t>000 </a:t>
            </a:r>
            <a:r>
              <a:rPr lang="en-US" altLang="ko-KR" sz="2400" dirty="0" smtClean="0"/>
              <a:t>iterations, </a:t>
            </a:r>
            <a:r>
              <a:rPr lang="en-US" altLang="ko-KR" sz="2400" dirty="0" smtClean="0"/>
              <a:t>2000 </a:t>
            </a:r>
            <a:r>
              <a:rPr lang="en-US" altLang="ko-KR" sz="2400" dirty="0" smtClean="0"/>
              <a:t>warm-up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0" y="2427564"/>
            <a:ext cx="7089556" cy="45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 smtClean="0"/>
              <a:t>Mu_P</a:t>
            </a:r>
            <a:r>
              <a:rPr lang="en-US" altLang="ko-KR" b="1" dirty="0" err="1" smtClean="0"/>
              <a:t>osterior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distribution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4733"/>
            <a:ext cx="6059488" cy="384840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1" y="2174733"/>
            <a:ext cx="6059489" cy="38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D(Boundary) between subj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98" y="1825625"/>
            <a:ext cx="6851379" cy="4351338"/>
          </a:xfrm>
        </p:spPr>
      </p:pic>
    </p:spTree>
    <p:extLst>
      <p:ext uri="{BB962C8B-B14F-4D97-AF65-F5344CB8AC3E}">
        <p14:creationId xmlns:p14="http://schemas.microsoft.com/office/powerpoint/2010/main" val="3507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A(start point) between subj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98" y="1834171"/>
            <a:ext cx="6851379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30846" y="6328992"/>
                <a:ext cx="6457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𝑺𝒕𝒂𝒓𝒕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𝑼𝒏𝒊𝒇𝒐𝒓𝒎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46" y="6328992"/>
                <a:ext cx="645728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Tau(Non-decision time) between subj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98" y="1825625"/>
            <a:ext cx="6851379" cy="4351338"/>
          </a:xfrm>
        </p:spPr>
      </p:pic>
    </p:spTree>
    <p:extLst>
      <p:ext uri="{BB962C8B-B14F-4D97-AF65-F5344CB8AC3E}">
        <p14:creationId xmlns:p14="http://schemas.microsoft.com/office/powerpoint/2010/main" val="1522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Correct 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V[1,1], horizontal word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2" y="2556669"/>
            <a:ext cx="6480692" cy="4115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8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Correct 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V[2,1], vertical </a:t>
            </a:r>
            <a:r>
              <a:rPr lang="en-US" altLang="ko-KR" b="1" dirty="0" smtClean="0"/>
              <a:t>word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56669"/>
            <a:ext cx="6480692" cy="4115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3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0553" y="2967335"/>
            <a:ext cx="6070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/>
              <a:t>Simple Experiment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02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Correct 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V[3,1], vertical non-word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65215"/>
            <a:ext cx="6480692" cy="4115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7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Correct 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V[4,1], letters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65215"/>
            <a:ext cx="6480692" cy="4115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92" y="2190899"/>
                <a:ext cx="487184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ncorrect </a:t>
            </a:r>
            <a:r>
              <a:rPr lang="en-US" altLang="ko-KR" b="1" dirty="0" smtClean="0"/>
              <a:t>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V[1,2], </a:t>
            </a:r>
            <a:r>
              <a:rPr lang="en-US" altLang="ko-KR" b="1" dirty="0" smtClean="0"/>
              <a:t>horizontal word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56669"/>
            <a:ext cx="6480692" cy="4115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V[2,2</a:t>
            </a:r>
            <a:r>
              <a:rPr lang="en-US" altLang="ko-KR" b="1" dirty="0"/>
              <a:t>], vertical </a:t>
            </a:r>
            <a:r>
              <a:rPr lang="en-US" altLang="ko-KR" b="1" dirty="0" smtClean="0"/>
              <a:t>word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56669"/>
            <a:ext cx="6480692" cy="41159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ncorrect </a:t>
            </a:r>
            <a:r>
              <a:rPr lang="en-US" altLang="ko-KR" b="1" dirty="0" smtClean="0"/>
              <a:t>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V[3,2</a:t>
            </a:r>
            <a:r>
              <a:rPr lang="en-US" altLang="ko-KR" b="1" dirty="0"/>
              <a:t>], vertical non-word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56669"/>
            <a:ext cx="6480692" cy="41159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ncorrect </a:t>
            </a:r>
            <a:r>
              <a:rPr lang="en-US" altLang="ko-KR" b="1" dirty="0" smtClean="0"/>
              <a:t>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V[4,2</a:t>
            </a:r>
            <a:r>
              <a:rPr lang="en-US" altLang="ko-KR" b="1" dirty="0"/>
              <a:t>], letters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0" y="2556670"/>
            <a:ext cx="6480691" cy="411591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ncorrect </a:t>
            </a:r>
            <a:r>
              <a:rPr lang="en-US" altLang="ko-KR" b="1" dirty="0" smtClean="0"/>
              <a:t>choice drift rate(v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between subj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𝑫𝒓𝒊𝒇𝒕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1" y="2190899"/>
                <a:ext cx="54222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8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Constant distributions </a:t>
            </a:r>
            <a:r>
              <a:rPr lang="en-US" altLang="ko-KR" dirty="0" smtClean="0"/>
              <a:t>in decision boundary(d) </a:t>
            </a:r>
            <a:r>
              <a:rPr lang="en-US" altLang="ko-KR" dirty="0"/>
              <a:t>between participants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Decision boundary is similar between participants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Varied distributions </a:t>
            </a:r>
            <a:r>
              <a:rPr lang="en-US" altLang="ko-KR" dirty="0" smtClean="0"/>
              <a:t>in Non-decision time(tau) and Starting point(A) between participants</a:t>
            </a:r>
          </a:p>
          <a:p>
            <a:pPr lvl="1"/>
            <a:r>
              <a:rPr lang="en-US" altLang="ko-KR" dirty="0" smtClean="0"/>
              <a:t>This reflects individual’s inherent lexicon and motor skills to response.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11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 drift rate(v), sum of correct and incorrect response explains the difference of response time</a:t>
            </a:r>
          </a:p>
          <a:p>
            <a:pPr lvl="1"/>
            <a:r>
              <a:rPr lang="en-US" altLang="ko-KR" b="1" dirty="0" smtClean="0"/>
              <a:t>Data: Letter &lt; H-W &lt; V-W &lt; V-</a:t>
            </a:r>
            <a:r>
              <a:rPr lang="en-US" altLang="ko-KR" b="1" dirty="0" err="1" smtClean="0"/>
              <a:t>nonW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Sum(v[n,1] and v[n,2]): Letter &lt; H-W &lt; V-</a:t>
            </a:r>
            <a:r>
              <a:rPr lang="en-US" altLang="ko-KR" b="1" dirty="0" err="1" smtClean="0"/>
              <a:t>nonW</a:t>
            </a:r>
            <a:r>
              <a:rPr lang="en-US" altLang="ko-KR" b="1" dirty="0" smtClean="0"/>
              <a:t> &lt;= V-W</a:t>
            </a:r>
            <a:br>
              <a:rPr lang="en-US" altLang="ko-KR" b="1" dirty="0" smtClean="0"/>
            </a:br>
            <a:r>
              <a:rPr lang="en-US" altLang="ko-KR" b="1" dirty="0" smtClean="0"/>
              <a:t>(Large drift rate reflects faster response)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833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References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정우현</a:t>
            </a:r>
            <a:r>
              <a:rPr lang="en-US" altLang="ko-KR" dirty="0"/>
              <a:t>, </a:t>
            </a:r>
            <a:r>
              <a:rPr lang="ko-KR" altLang="en-US" dirty="0"/>
              <a:t>박수진 </a:t>
            </a:r>
            <a:r>
              <a:rPr lang="en-US" altLang="ko-KR" dirty="0"/>
              <a:t>(2006). </a:t>
            </a:r>
            <a:r>
              <a:rPr lang="ko-KR" altLang="en-US" dirty="0"/>
              <a:t>한글 낱자 지각에서의 단어 및 글자 </a:t>
            </a:r>
            <a:r>
              <a:rPr lang="ko-KR" altLang="en-US" dirty="0" err="1"/>
              <a:t>우월효과</a:t>
            </a:r>
            <a:r>
              <a:rPr lang="en-US" altLang="ko-KR" dirty="0"/>
              <a:t>, </a:t>
            </a:r>
            <a:r>
              <a:rPr lang="ko-KR" altLang="en-US" dirty="0"/>
              <a:t>한국심리학회지</a:t>
            </a:r>
            <a:r>
              <a:rPr lang="en-US" altLang="ko-KR" dirty="0"/>
              <a:t>: </a:t>
            </a:r>
            <a:r>
              <a:rPr lang="ko-KR" altLang="en-US" dirty="0"/>
              <a:t>인지 및 생물</a:t>
            </a:r>
            <a:r>
              <a:rPr lang="en-US" altLang="ko-KR" dirty="0"/>
              <a:t>, 18(2), 139-156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/>
              <a:t>정우현</a:t>
            </a:r>
            <a:r>
              <a:rPr lang="en-US" altLang="ko-KR" dirty="0"/>
              <a:t>, </a:t>
            </a:r>
            <a:r>
              <a:rPr lang="ko-KR" altLang="en-US" dirty="0"/>
              <a:t>박수진 </a:t>
            </a:r>
            <a:r>
              <a:rPr lang="en-US" altLang="ko-KR" dirty="0"/>
              <a:t>(2007). </a:t>
            </a:r>
            <a:r>
              <a:rPr lang="ko-KR" altLang="en-US" dirty="0"/>
              <a:t>한글의 시각적 동일성과 친숙성에 따른 단어 우월 효과</a:t>
            </a:r>
            <a:r>
              <a:rPr lang="en-US" altLang="ko-KR" dirty="0"/>
              <a:t>, </a:t>
            </a:r>
            <a:r>
              <a:rPr lang="ko-KR" altLang="en-US" dirty="0"/>
              <a:t>인지과학</a:t>
            </a:r>
            <a:r>
              <a:rPr lang="en-US" altLang="ko-KR" dirty="0"/>
              <a:t>, 18(1), 15-34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Carroll, D. W. (2008). </a:t>
            </a:r>
            <a:r>
              <a:rPr lang="ko-KR" altLang="en-US" dirty="0" err="1"/>
              <a:t>언어심리학</a:t>
            </a:r>
            <a:r>
              <a:rPr lang="en-US" altLang="ko-KR" dirty="0"/>
              <a:t>, </a:t>
            </a:r>
            <a:r>
              <a:rPr lang="ko-KR" altLang="en-US" dirty="0" err="1"/>
              <a:t>박학사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8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14" y="1583398"/>
            <a:ext cx="11450571" cy="369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4000" b="1" dirty="0" smtClean="0"/>
              <a:t>Staring ‘+’ on the screen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4000" b="1" dirty="0" smtClean="0"/>
              <a:t>A Korean Word or letter stimuli flashes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4000" b="1" dirty="0" smtClean="0"/>
              <a:t>After flashing, Target letter shows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4000" b="1" dirty="0" smtClean="0"/>
              <a:t>Yes or No, the target was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in</a:t>
            </a:r>
            <a:r>
              <a:rPr lang="en-US" altLang="ko-KR" sz="4000" b="1" dirty="0" smtClean="0"/>
              <a:t> the stimuli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50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6711" y="277680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+</a:t>
            </a:r>
            <a:endParaRPr lang="ko-KR" altLang="en-US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97876" y="2776805"/>
            <a:ext cx="2015295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0" b="1" dirty="0" err="1" smtClean="0"/>
              <a:t>ㄷㅎ</a:t>
            </a:r>
            <a:endParaRPr lang="ko-KR" altLang="en-US" sz="8000" b="1" dirty="0"/>
          </a:p>
        </p:txBody>
      </p:sp>
      <p:pic>
        <p:nvPicPr>
          <p:cNvPr id="1026" name="Picture 2" descr="Noise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96" y="2516981"/>
            <a:ext cx="24320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91059" y="2425437"/>
            <a:ext cx="2828925" cy="200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err="1" smtClean="0">
                <a:solidFill>
                  <a:schemeClr val="bg1"/>
                </a:solidFill>
              </a:rPr>
              <a:t>ㄴ</a:t>
            </a:r>
            <a:r>
              <a:rPr lang="ko-KR" altLang="en-US" sz="8000" b="1" dirty="0" err="1" smtClean="0">
                <a:solidFill>
                  <a:schemeClr val="tx1"/>
                </a:solidFill>
              </a:rPr>
              <a:t>ㅈ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7102" y="2776805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READY?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743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4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6711" y="277680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+</a:t>
            </a:r>
            <a:endParaRPr lang="ko-KR" altLang="en-US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87266" y="2800349"/>
            <a:ext cx="2015295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0" b="1" dirty="0" smtClean="0"/>
              <a:t>나비</a:t>
            </a:r>
            <a:endParaRPr lang="ko-KR" altLang="en-US" sz="8000" b="1" dirty="0"/>
          </a:p>
        </p:txBody>
      </p:sp>
      <p:pic>
        <p:nvPicPr>
          <p:cNvPr id="1026" name="Picture 2" descr="Noise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96" y="2519362"/>
            <a:ext cx="24320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91059" y="2428875"/>
            <a:ext cx="2828925" cy="200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err="1" smtClean="0">
                <a:solidFill>
                  <a:schemeClr val="bg1"/>
                </a:solidFill>
              </a:rPr>
              <a:t>ㄴ</a:t>
            </a:r>
            <a:r>
              <a:rPr lang="ko-KR" altLang="en-US" sz="8000" b="1" dirty="0" err="1" smtClean="0">
                <a:solidFill>
                  <a:schemeClr val="tx1"/>
                </a:solidFill>
              </a:rPr>
              <a:t>ㅂ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4305" y="2776805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READY?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781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4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Word Superiority effect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Reicher</a:t>
            </a:r>
            <a:r>
              <a:rPr lang="en-US" altLang="ko-KR" dirty="0" smtClean="0"/>
              <a:t>(1969), context effect in word perception</a:t>
            </a:r>
            <a:endParaRPr lang="en-US" altLang="ko-KR" dirty="0"/>
          </a:p>
          <a:p>
            <a:r>
              <a:rPr lang="en-US" altLang="ko-KR" b="1" dirty="0" smtClean="0"/>
              <a:t>Accuracy: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letter &lt; Word</a:t>
            </a:r>
          </a:p>
          <a:p>
            <a:r>
              <a:rPr lang="en-US" altLang="ko-KR" dirty="0" smtClean="0"/>
              <a:t>Top-Down processing in vison</a:t>
            </a:r>
          </a:p>
          <a:p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95562" y="3667919"/>
            <a:ext cx="7000875" cy="2893496"/>
            <a:chOff x="2952750" y="3428999"/>
            <a:chExt cx="7000875" cy="2893496"/>
          </a:xfrm>
        </p:grpSpPr>
        <p:sp>
          <p:nvSpPr>
            <p:cNvPr id="6" name="직사각형 5"/>
            <p:cNvSpPr/>
            <p:nvPr/>
          </p:nvSpPr>
          <p:spPr>
            <a:xfrm>
              <a:off x="2952750" y="3428999"/>
              <a:ext cx="2057400" cy="138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FAST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24700" y="3429000"/>
              <a:ext cx="2057400" cy="138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F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1675" y="3925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50ms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4275" y="4941370"/>
              <a:ext cx="2057400" cy="138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AST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96225" y="4941370"/>
              <a:ext cx="2057400" cy="138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F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88909" y="54472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&gt;</a:t>
              </a:r>
              <a:endParaRPr lang="ko-KR" altLang="en-US" b="1" dirty="0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2595562" y="5049044"/>
            <a:ext cx="771525" cy="15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767512" y="5049044"/>
            <a:ext cx="771525" cy="15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In </a:t>
            </a:r>
            <a:r>
              <a:rPr lang="en-US" altLang="ko-KR" b="1" dirty="0" smtClean="0"/>
              <a:t>Korean word condition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Little </a:t>
            </a:r>
            <a:r>
              <a:rPr lang="en-US" altLang="ko-KR" dirty="0" smtClean="0"/>
              <a:t>controversial?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Word Inferiority(Kim &amp; Kim 1997) and Superiority in </a:t>
            </a:r>
            <a:r>
              <a:rPr lang="en-US" altLang="ko-KR" dirty="0" smtClean="0"/>
              <a:t>restricted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conditions(Park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1995)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Jeong</a:t>
            </a:r>
            <a:r>
              <a:rPr lang="en-US" altLang="ko-KR" dirty="0" smtClean="0"/>
              <a:t> and Park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(2006), Verifying superiority </a:t>
            </a:r>
            <a:r>
              <a:rPr lang="en-US" altLang="ko-KR" dirty="0" smtClean="0"/>
              <a:t>effect in Korean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Familiarity and Context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Perceptual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feature cannot effect on top-down processing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Seeing word is more familiar situation than single letter(Carrol, 2008)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How about word presented direction?</a:t>
            </a:r>
          </a:p>
          <a:p>
            <a:pPr lvl="1"/>
            <a:r>
              <a:rPr lang="en-US" altLang="ko-KR" b="1" dirty="0" smtClean="0"/>
              <a:t>Vertical direction is less familiar than Horizontal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40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Experiment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23 experiment participants, 240 trials/subject</a:t>
            </a:r>
          </a:p>
          <a:p>
            <a:r>
              <a:rPr lang="en-US" altLang="ko-KR" b="1" dirty="0" err="1" smtClean="0"/>
              <a:t>Jeong</a:t>
            </a:r>
            <a:r>
              <a:rPr lang="en-US" altLang="ko-KR" b="1" dirty="0" smtClean="0"/>
              <a:t> &amp; Park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(2007) paradigm</a:t>
            </a:r>
          </a:p>
          <a:p>
            <a:r>
              <a:rPr lang="en-US" altLang="ko-KR" b="1" dirty="0" smtClean="0"/>
              <a:t>Stimulus Conditions</a:t>
            </a:r>
          </a:p>
          <a:p>
            <a:pPr lvl="1"/>
            <a:r>
              <a:rPr lang="en-US" altLang="ko-KR" b="1" dirty="0" smtClean="0"/>
              <a:t>Horizontal Word</a:t>
            </a:r>
          </a:p>
          <a:p>
            <a:pPr lvl="1"/>
            <a:r>
              <a:rPr lang="en-US" altLang="ko-KR" b="1" dirty="0" smtClean="0"/>
              <a:t>Vertical Word</a:t>
            </a:r>
          </a:p>
          <a:p>
            <a:pPr lvl="1"/>
            <a:r>
              <a:rPr lang="en-US" altLang="ko-KR" b="1" dirty="0" smtClean="0"/>
              <a:t>Vertical Non-word</a:t>
            </a:r>
          </a:p>
          <a:p>
            <a:pPr lvl="1"/>
            <a:r>
              <a:rPr lang="en-US" altLang="ko-KR" b="1" dirty="0" smtClean="0"/>
              <a:t>2 Letters</a:t>
            </a:r>
          </a:p>
        </p:txBody>
      </p:sp>
      <p:pic>
        <p:nvPicPr>
          <p:cNvPr id="4" name="_x498218672" descr="EMB0000523c6a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16" y="3124200"/>
            <a:ext cx="6101284" cy="339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D2Coding"/>
        <a:ea typeface="나눔바른고딕"/>
        <a:cs typeface=""/>
      </a:majorFont>
      <a:minorFont>
        <a:latin typeface="D2Coding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574</Words>
  <Application>Microsoft Office PowerPoint</Application>
  <PresentationFormat>와이드스크린</PresentationFormat>
  <Paragraphs>116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나눔바른고딕</vt:lpstr>
      <vt:lpstr>D2Coding</vt:lpstr>
      <vt:lpstr>Cambria Math</vt:lpstr>
      <vt:lpstr>Arial</vt:lpstr>
      <vt:lpstr>Office 테마</vt:lpstr>
      <vt:lpstr>Final Project progression</vt:lpstr>
      <vt:lpstr>PowerPoint 프레젠테이션</vt:lpstr>
      <vt:lpstr>PowerPoint 프레젠테이션</vt:lpstr>
      <vt:lpstr>PowerPoint 프레젠테이션</vt:lpstr>
      <vt:lpstr>PowerPoint 프레젠테이션</vt:lpstr>
      <vt:lpstr>Word Superiority effect</vt:lpstr>
      <vt:lpstr>In Korean word condition</vt:lpstr>
      <vt:lpstr>Familiarity and Context</vt:lpstr>
      <vt:lpstr>Experiment</vt:lpstr>
      <vt:lpstr>Experiment Results</vt:lpstr>
      <vt:lpstr>Behavior</vt:lpstr>
      <vt:lpstr>Choice Reaction time model</vt:lpstr>
      <vt:lpstr>lba_model fit(hBayesDM)</vt:lpstr>
      <vt:lpstr>Mu_Posterior distribution</vt:lpstr>
      <vt:lpstr>D(Boundary) between subj</vt:lpstr>
      <vt:lpstr>A(start point) between subj</vt:lpstr>
      <vt:lpstr>Tau(Non-decision time) between subj</vt:lpstr>
      <vt:lpstr>Correct choice drift rate(v) between subj</vt:lpstr>
      <vt:lpstr>Correct choice drift rate(v) between subj</vt:lpstr>
      <vt:lpstr>Correct choice drift rate(v) between subj</vt:lpstr>
      <vt:lpstr>Correct choice drift rate(v) between subj</vt:lpstr>
      <vt:lpstr>Incorrect choice drift rate(v) between subj</vt:lpstr>
      <vt:lpstr>Incorrect choice drift rate(v) between subj</vt:lpstr>
      <vt:lpstr>Incorrect choice drift rate(v) between subj</vt:lpstr>
      <vt:lpstr>Incorrect choice drift rate(v) between subj</vt:lpstr>
      <vt:lpstr>Discussion</vt:lpstr>
      <vt:lpstr>Discussion</vt:lpstr>
      <vt:lpstr>References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progression</dc:title>
  <dc:creator>김홍준</dc:creator>
  <cp:lastModifiedBy>김홍준</cp:lastModifiedBy>
  <cp:revision>53</cp:revision>
  <dcterms:created xsi:type="dcterms:W3CDTF">2019-06-02T08:26:50Z</dcterms:created>
  <dcterms:modified xsi:type="dcterms:W3CDTF">2019-06-20T05:47:40Z</dcterms:modified>
</cp:coreProperties>
</file>