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9" r:id="rId8"/>
    <p:sldId id="268" r:id="rId9"/>
    <p:sldId id="263" r:id="rId10"/>
    <p:sldId id="264" r:id="rId11"/>
    <p:sldId id="266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13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4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7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49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9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3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9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2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6787DF-63A8-4FFC-8155-79ED132149FF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6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6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6787DF-63A8-4FFC-8155-79ED132149FF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80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-dev.cs.illinois.edu/ECE220SU18/_release" TargetMode="External"/><Relationship Id="rId2" Type="http://schemas.openxmlformats.org/officeDocument/2006/relationships/hyperlink" Target="https://wiki.illinois.edu/wiki/display/ece220su2/ECE+220+SU18+Home+P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azza.com/class/jexl8le0xnb3zz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-dev.cs.illinois.edu/ECE220SU18/_release" TargetMode="External"/><Relationship Id="rId2" Type="http://schemas.openxmlformats.org/officeDocument/2006/relationships/hyperlink" Target="https://github-dev.cs.illinois.edu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illinois.edu/wiki/display/ece220su2/Lab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illinois.edu/wiki/display/ece220su2/Working+Remotely" TargetMode="External"/><Relationship Id="rId2" Type="http://schemas.openxmlformats.org/officeDocument/2006/relationships/hyperlink" Target="https://wiki.illinois.edu/wiki/display/ece220su2/Installing+LC-3+tools+on+your+machin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illinois.edu/wiki/display/ece220su2/Setting+up+SSH+Key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illinois.edu/wiki/display/ece220su2/MP1+-+Printing+a+Histogram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5691-6CAE-49B6-88DF-6E2D6BC82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ECE220 Lab1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7BB13-FF09-4D92-AC2C-3DAFA1B93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81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91AD8C-9D5B-4B9F-8C43-54435353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Lab1b – Printing a hexadecimal number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2E18B4-56FB-4EF0-AA3E-EACE214BF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LC3 ASM instruction can we use for printing?</a:t>
            </a:r>
          </a:p>
          <a:p>
            <a:pPr lvl="1"/>
            <a:r>
              <a:rPr lang="en-US" dirty="0"/>
              <a:t>LC3 ASM instruction OUT – write character from R0[7:0] to console </a:t>
            </a:r>
          </a:p>
          <a:p>
            <a:r>
              <a:rPr lang="en-US" dirty="0"/>
              <a:t>Suppose given R3 with xCA75 (x</a:t>
            </a:r>
            <a:r>
              <a:rPr lang="en-US" u="sng" dirty="0"/>
              <a:t>1100</a:t>
            </a:r>
            <a:r>
              <a:rPr lang="en-US" dirty="0"/>
              <a:t> </a:t>
            </a:r>
            <a:r>
              <a:rPr lang="en-US" u="sng" dirty="0"/>
              <a:t>1010</a:t>
            </a:r>
            <a:r>
              <a:rPr lang="en-US" dirty="0"/>
              <a:t> </a:t>
            </a:r>
            <a:r>
              <a:rPr lang="en-US" u="sng" dirty="0"/>
              <a:t>0111</a:t>
            </a:r>
            <a:r>
              <a:rPr lang="en-US" dirty="0"/>
              <a:t> </a:t>
            </a:r>
            <a:r>
              <a:rPr lang="en-US" u="sng" dirty="0"/>
              <a:t>0101</a:t>
            </a:r>
            <a:r>
              <a:rPr lang="en-US" dirty="0"/>
              <a:t>)</a:t>
            </a:r>
          </a:p>
          <a:p>
            <a:r>
              <a:rPr lang="en-US" dirty="0"/>
              <a:t>What order do we want to print hexadecimal characters to the console?</a:t>
            </a:r>
          </a:p>
          <a:p>
            <a:pPr lvl="1"/>
            <a:r>
              <a:rPr lang="en-US" dirty="0"/>
              <a:t> C, A, 7, 5 (left to right)</a:t>
            </a:r>
          </a:p>
          <a:p>
            <a:r>
              <a:rPr lang="en-US" dirty="0"/>
              <a:t>How to move each hexadecimal character into R0? </a:t>
            </a:r>
            <a:br>
              <a:rPr lang="en-US" dirty="0"/>
            </a:br>
            <a:r>
              <a:rPr lang="en-US" dirty="0"/>
              <a:t>x</a:t>
            </a:r>
            <a:r>
              <a:rPr lang="en-US" u="sng" dirty="0"/>
              <a:t>1100</a:t>
            </a:r>
            <a:r>
              <a:rPr lang="en-US" dirty="0"/>
              <a:t> </a:t>
            </a:r>
            <a:r>
              <a:rPr lang="en-US" u="sng" dirty="0"/>
              <a:t>1010</a:t>
            </a:r>
            <a:r>
              <a:rPr lang="en-US" dirty="0"/>
              <a:t> </a:t>
            </a:r>
            <a:r>
              <a:rPr lang="en-US" u="sng" dirty="0"/>
              <a:t>0111</a:t>
            </a:r>
            <a:r>
              <a:rPr lang="en-US" dirty="0"/>
              <a:t> </a:t>
            </a:r>
            <a:r>
              <a:rPr lang="en-US" u="sng" dirty="0"/>
              <a:t>0101</a:t>
            </a:r>
            <a:r>
              <a:rPr lang="en-US" dirty="0"/>
              <a:t> -&gt; x</a:t>
            </a:r>
            <a:r>
              <a:rPr lang="en-US" u="sng" dirty="0"/>
              <a:t>0000</a:t>
            </a:r>
            <a:r>
              <a:rPr lang="en-US" dirty="0"/>
              <a:t> </a:t>
            </a:r>
            <a:r>
              <a:rPr lang="en-US" u="sng" dirty="0"/>
              <a:t>0000</a:t>
            </a:r>
            <a:r>
              <a:rPr lang="en-US" dirty="0"/>
              <a:t> </a:t>
            </a:r>
            <a:r>
              <a:rPr lang="en-US" u="sng" dirty="0"/>
              <a:t>0000</a:t>
            </a:r>
            <a:r>
              <a:rPr lang="en-US" dirty="0"/>
              <a:t> </a:t>
            </a:r>
            <a:r>
              <a:rPr lang="en-US" u="sng" dirty="0"/>
              <a:t>1100</a:t>
            </a:r>
          </a:p>
          <a:p>
            <a:pPr lvl="1"/>
            <a:r>
              <a:rPr lang="en-US" dirty="0"/>
              <a:t>Check MSB of R3 to see if a 1 or 0 where 1 indicates R3 is negative and 0 indicates R3 is either zero or positive</a:t>
            </a:r>
          </a:p>
          <a:p>
            <a:pPr lvl="1"/>
            <a:r>
              <a:rPr lang="en-US" dirty="0"/>
              <a:t>Add 1 to R0 if R3 is negative</a:t>
            </a:r>
          </a:p>
          <a:p>
            <a:pPr lvl="1"/>
            <a:r>
              <a:rPr lang="en-US" dirty="0"/>
              <a:t>Left shift R3 and R0 by 1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1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F88C-6DFE-49CC-A59B-12AFC05F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Lab1b – Printing a hexadecimal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5E9B-292F-4E01-B4C0-2CA18358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None/>
            </a:pPr>
            <a:r>
              <a:rPr lang="en-US" dirty="0"/>
              <a:t>Whole process from previous slide</a:t>
            </a:r>
          </a:p>
          <a:p>
            <a:pPr marL="0" indent="0">
              <a:buNone/>
            </a:pPr>
            <a:r>
              <a:rPr lang="en-US" dirty="0"/>
              <a:t>Initially have R3 with x</a:t>
            </a:r>
            <a:r>
              <a:rPr lang="en-US" u="sng" dirty="0"/>
              <a:t>1100</a:t>
            </a:r>
            <a:r>
              <a:rPr lang="en-US" dirty="0"/>
              <a:t> </a:t>
            </a:r>
            <a:r>
              <a:rPr lang="en-US" u="sng" dirty="0"/>
              <a:t>1010</a:t>
            </a:r>
            <a:r>
              <a:rPr lang="en-US" dirty="0"/>
              <a:t> </a:t>
            </a:r>
            <a:r>
              <a:rPr lang="en-US" u="sng" dirty="0"/>
              <a:t>0111</a:t>
            </a:r>
            <a:r>
              <a:rPr lang="en-US" dirty="0"/>
              <a:t> </a:t>
            </a:r>
            <a:r>
              <a:rPr lang="en-US" u="sng" dirty="0"/>
              <a:t>0101</a:t>
            </a:r>
            <a:r>
              <a:rPr lang="en-US" dirty="0"/>
              <a:t> and R0 with x</a:t>
            </a:r>
            <a:r>
              <a:rPr lang="en-US" u="sng" dirty="0"/>
              <a:t>0000</a:t>
            </a:r>
            <a:r>
              <a:rPr lang="en-US" dirty="0"/>
              <a:t> </a:t>
            </a:r>
            <a:r>
              <a:rPr lang="en-US" u="sng" dirty="0"/>
              <a:t>0000</a:t>
            </a:r>
            <a:r>
              <a:rPr lang="en-US" dirty="0"/>
              <a:t> </a:t>
            </a:r>
            <a:r>
              <a:rPr lang="en-US" u="sng" dirty="0"/>
              <a:t>0000</a:t>
            </a:r>
            <a:r>
              <a:rPr lang="en-US" dirty="0"/>
              <a:t> </a:t>
            </a:r>
            <a:r>
              <a:rPr lang="en-US" u="sng" dirty="0"/>
              <a:t>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x</a:t>
            </a:r>
            <a:r>
              <a:rPr lang="en-US" u="sng" dirty="0"/>
              <a:t>1001</a:t>
            </a:r>
            <a:r>
              <a:rPr lang="en-US" dirty="0"/>
              <a:t> </a:t>
            </a:r>
            <a:r>
              <a:rPr lang="en-US" u="sng" dirty="0"/>
              <a:t>0100</a:t>
            </a:r>
            <a:r>
              <a:rPr lang="en-US" dirty="0"/>
              <a:t> </a:t>
            </a:r>
            <a:r>
              <a:rPr lang="en-US" u="sng" dirty="0"/>
              <a:t>1110</a:t>
            </a:r>
            <a:r>
              <a:rPr lang="en-US" dirty="0"/>
              <a:t> </a:t>
            </a:r>
            <a:r>
              <a:rPr lang="en-US" u="sng" dirty="0"/>
              <a:t>1010</a:t>
            </a:r>
            <a:r>
              <a:rPr lang="en-US" dirty="0"/>
              <a:t> and x</a:t>
            </a:r>
            <a:r>
              <a:rPr lang="en-US" u="sng" dirty="0"/>
              <a:t>0000</a:t>
            </a:r>
            <a:r>
              <a:rPr lang="en-US" dirty="0"/>
              <a:t> </a:t>
            </a:r>
            <a:r>
              <a:rPr lang="en-US" u="sng" dirty="0"/>
              <a:t>0000</a:t>
            </a:r>
            <a:r>
              <a:rPr lang="en-US" dirty="0"/>
              <a:t> </a:t>
            </a:r>
            <a:r>
              <a:rPr lang="en-US" u="sng" dirty="0"/>
              <a:t>0000</a:t>
            </a:r>
            <a:r>
              <a:rPr lang="en-US" dirty="0"/>
              <a:t> </a:t>
            </a:r>
            <a:r>
              <a:rPr lang="en-US" u="sng" dirty="0"/>
              <a:t>0001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x</a:t>
            </a:r>
            <a:r>
              <a:rPr lang="en-US" u="sng" dirty="0"/>
              <a:t>0010</a:t>
            </a:r>
            <a:r>
              <a:rPr lang="en-US" dirty="0"/>
              <a:t> </a:t>
            </a:r>
            <a:r>
              <a:rPr lang="en-US" u="sng" dirty="0"/>
              <a:t>1001</a:t>
            </a:r>
            <a:r>
              <a:rPr lang="en-US" dirty="0"/>
              <a:t> </a:t>
            </a:r>
            <a:r>
              <a:rPr lang="en-US" u="sng" dirty="0"/>
              <a:t>1101</a:t>
            </a:r>
            <a:r>
              <a:rPr lang="en-US" dirty="0"/>
              <a:t> </a:t>
            </a:r>
            <a:r>
              <a:rPr lang="en-US" u="sng" dirty="0"/>
              <a:t>0100</a:t>
            </a:r>
            <a:r>
              <a:rPr lang="en-US" dirty="0"/>
              <a:t> and x</a:t>
            </a:r>
            <a:r>
              <a:rPr lang="en-US" u="sng" dirty="0"/>
              <a:t>0000</a:t>
            </a:r>
            <a:r>
              <a:rPr lang="en-US" dirty="0"/>
              <a:t> </a:t>
            </a:r>
            <a:r>
              <a:rPr lang="en-US" u="sng" dirty="0"/>
              <a:t>0000</a:t>
            </a:r>
            <a:r>
              <a:rPr lang="en-US" dirty="0"/>
              <a:t> </a:t>
            </a:r>
            <a:r>
              <a:rPr lang="en-US" u="sng" dirty="0"/>
              <a:t>0000</a:t>
            </a:r>
            <a:r>
              <a:rPr lang="en-US" dirty="0"/>
              <a:t> </a:t>
            </a:r>
            <a:r>
              <a:rPr lang="en-US" u="sng" dirty="0"/>
              <a:t>0011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x</a:t>
            </a:r>
            <a:r>
              <a:rPr lang="en-US" u="sng" dirty="0"/>
              <a:t>0101</a:t>
            </a:r>
            <a:r>
              <a:rPr lang="en-US" dirty="0"/>
              <a:t> </a:t>
            </a:r>
            <a:r>
              <a:rPr lang="en-US" u="sng" dirty="0"/>
              <a:t>0011</a:t>
            </a:r>
            <a:r>
              <a:rPr lang="en-US" dirty="0"/>
              <a:t> </a:t>
            </a:r>
            <a:r>
              <a:rPr lang="en-US" u="sng" dirty="0"/>
              <a:t>1010</a:t>
            </a:r>
            <a:r>
              <a:rPr lang="en-US" dirty="0"/>
              <a:t> </a:t>
            </a:r>
            <a:r>
              <a:rPr lang="en-US" u="sng" dirty="0"/>
              <a:t>1000</a:t>
            </a:r>
            <a:r>
              <a:rPr lang="en-US" dirty="0"/>
              <a:t> and x</a:t>
            </a:r>
            <a:r>
              <a:rPr lang="en-US" u="sng" dirty="0"/>
              <a:t>0000</a:t>
            </a:r>
            <a:r>
              <a:rPr lang="en-US" dirty="0"/>
              <a:t> </a:t>
            </a:r>
            <a:r>
              <a:rPr lang="en-US" u="sng" dirty="0"/>
              <a:t>0000</a:t>
            </a:r>
            <a:r>
              <a:rPr lang="en-US" dirty="0"/>
              <a:t> </a:t>
            </a:r>
            <a:r>
              <a:rPr lang="en-US" u="sng" dirty="0"/>
              <a:t>0000</a:t>
            </a:r>
            <a:r>
              <a:rPr lang="en-US" dirty="0"/>
              <a:t> </a:t>
            </a:r>
            <a:r>
              <a:rPr lang="en-US" u="sng" dirty="0"/>
              <a:t>0110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x</a:t>
            </a:r>
            <a:r>
              <a:rPr lang="en-US" u="sng" dirty="0"/>
              <a:t>1010</a:t>
            </a:r>
            <a:r>
              <a:rPr lang="en-US" dirty="0"/>
              <a:t> </a:t>
            </a:r>
            <a:r>
              <a:rPr lang="en-US" u="sng" dirty="0"/>
              <a:t>0111</a:t>
            </a:r>
            <a:r>
              <a:rPr lang="en-US" dirty="0"/>
              <a:t> </a:t>
            </a:r>
            <a:r>
              <a:rPr lang="en-US" u="sng" dirty="0"/>
              <a:t>0101</a:t>
            </a:r>
            <a:r>
              <a:rPr lang="en-US" dirty="0"/>
              <a:t> </a:t>
            </a:r>
            <a:r>
              <a:rPr lang="en-US" u="sng" dirty="0"/>
              <a:t>0000</a:t>
            </a:r>
            <a:r>
              <a:rPr lang="en-US" dirty="0"/>
              <a:t> and x</a:t>
            </a:r>
            <a:r>
              <a:rPr lang="en-US" u="sng" dirty="0"/>
              <a:t>0000</a:t>
            </a:r>
            <a:r>
              <a:rPr lang="en-US" dirty="0"/>
              <a:t> </a:t>
            </a:r>
            <a:r>
              <a:rPr lang="en-US" u="sng" dirty="0"/>
              <a:t>0000</a:t>
            </a:r>
            <a:r>
              <a:rPr lang="en-US" dirty="0"/>
              <a:t> </a:t>
            </a:r>
            <a:r>
              <a:rPr lang="en-US" u="sng" dirty="0"/>
              <a:t>0000</a:t>
            </a:r>
            <a:r>
              <a:rPr lang="en-US" dirty="0"/>
              <a:t> </a:t>
            </a:r>
            <a:r>
              <a:rPr lang="en-US" u="sng" dirty="0"/>
              <a:t>1100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Are we done yet?</a:t>
            </a:r>
          </a:p>
        </p:txBody>
      </p:sp>
    </p:spTree>
    <p:extLst>
      <p:ext uri="{BB962C8B-B14F-4D97-AF65-F5344CB8AC3E}">
        <p14:creationId xmlns:p14="http://schemas.microsoft.com/office/powerpoint/2010/main" val="57933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6748E2-1414-45C6-81ED-B2E62DD73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AA25D-2DAB-4EE4-A355-8A44ACF18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sz="4400"/>
              <a:t>Lab1b – Printing a hexadecimal number</a:t>
            </a:r>
          </a:p>
        </p:txBody>
      </p:sp>
      <p:pic>
        <p:nvPicPr>
          <p:cNvPr id="5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1E01B1A6-F17F-4582-9886-6B2F38FD2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411667"/>
            <a:ext cx="5451627" cy="371462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E4852-2A91-42C1-8C75-34DF3751E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236F2-8215-4B1D-85F6-888353745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Now have R0 with x</a:t>
            </a:r>
            <a:r>
              <a:rPr lang="en-US" u="sng" dirty="0"/>
              <a:t>0000</a:t>
            </a:r>
            <a:r>
              <a:rPr lang="en-US" dirty="0"/>
              <a:t> </a:t>
            </a:r>
            <a:r>
              <a:rPr lang="en-US" u="sng" dirty="0"/>
              <a:t>0000</a:t>
            </a:r>
            <a:r>
              <a:rPr lang="en-US" dirty="0"/>
              <a:t> </a:t>
            </a:r>
            <a:r>
              <a:rPr lang="en-US" u="sng" dirty="0"/>
              <a:t>0000</a:t>
            </a:r>
            <a:r>
              <a:rPr lang="en-US" dirty="0"/>
              <a:t> </a:t>
            </a:r>
            <a:r>
              <a:rPr lang="en-US" u="sng" dirty="0"/>
              <a:t>1100</a:t>
            </a:r>
            <a:endParaRPr lang="en-US" dirty="0"/>
          </a:p>
          <a:p>
            <a:r>
              <a:rPr lang="en-US" dirty="0"/>
              <a:t>What happens if we call OUT now?</a:t>
            </a:r>
          </a:p>
          <a:p>
            <a:pPr lvl="1"/>
            <a:r>
              <a:rPr lang="en-US" dirty="0"/>
              <a:t>Tries to print </a:t>
            </a:r>
            <a:r>
              <a:rPr lang="en-US" dirty="0" err="1"/>
              <a:t>xC</a:t>
            </a:r>
            <a:r>
              <a:rPr lang="en-US" dirty="0"/>
              <a:t> to the console which is the character for a new page.</a:t>
            </a:r>
          </a:p>
          <a:p>
            <a:r>
              <a:rPr lang="en-US" dirty="0"/>
              <a:t>How can we correctly print ‘C’ to the console given x</a:t>
            </a:r>
            <a:r>
              <a:rPr lang="en-US" u="sng" dirty="0"/>
              <a:t>1100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Need to convert x</a:t>
            </a:r>
            <a:r>
              <a:rPr lang="en-US" u="sng" dirty="0"/>
              <a:t>1100</a:t>
            </a:r>
            <a:r>
              <a:rPr lang="en-US" dirty="0"/>
              <a:t> to ASCII letter ‘C’ which is x43 (x</a:t>
            </a:r>
            <a:r>
              <a:rPr lang="en-US" u="sng" dirty="0"/>
              <a:t>0100</a:t>
            </a:r>
            <a:r>
              <a:rPr lang="en-US" dirty="0"/>
              <a:t> </a:t>
            </a:r>
            <a:r>
              <a:rPr lang="en-US" u="sng" dirty="0"/>
              <a:t>0011)</a:t>
            </a:r>
          </a:p>
          <a:p>
            <a:r>
              <a:rPr lang="en-US" dirty="0"/>
              <a:t>Do we need to check the number in R0 before adding any offsets?</a:t>
            </a:r>
          </a:p>
          <a:p>
            <a:pPr lvl="1"/>
            <a:r>
              <a:rPr lang="en-US" dirty="0"/>
              <a:t>Yes! </a:t>
            </a:r>
          </a:p>
          <a:p>
            <a:r>
              <a:rPr lang="en-US" dirty="0"/>
              <a:t>Which offsets do we need to add?</a:t>
            </a:r>
          </a:p>
          <a:p>
            <a:pPr lvl="1"/>
            <a:r>
              <a:rPr lang="en-US" dirty="0"/>
              <a:t>x30 for 0 – 9 and x41 for A – F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308465-3CAC-4219-A8D5-368A1CFCA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532E4-FF18-4707-B987-B543B1B7F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737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6C9D135-2BF4-4694-8732-88EEE18A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78FCE6-4D20-4A9A-90B4-C948024E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CBF307-3BC6-4D33-BC45-E7DADD14F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3078984-06D1-4985-938B-863E4255E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AA4E2-165D-4702-A106-1D352A89F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Lab1b Flowchart</a:t>
            </a:r>
          </a:p>
        </p:txBody>
      </p:sp>
      <p:pic>
        <p:nvPicPr>
          <p:cNvPr id="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4B7B4D9-8E4B-466F-88AB-5EDC0D008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88" y="77774"/>
            <a:ext cx="4012336" cy="617282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8E8BE4-2700-4BCD-8C10-4A63EF16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D6C457E-2910-4272-862C-141309AE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412989-C726-40E2-9112-2D6D1963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088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E154-0A72-4187-8561-9FFE798A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B6889-4CAA-4DB6-90FF-55115935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TA: Matt Potok (Poe tock)</a:t>
            </a:r>
          </a:p>
          <a:p>
            <a:r>
              <a:rPr lang="en-US" dirty="0"/>
              <a:t>Email: potok2@illinois.edu</a:t>
            </a:r>
          </a:p>
          <a:p>
            <a:r>
              <a:rPr lang="en-US" dirty="0"/>
              <a:t>Office Hours: </a:t>
            </a:r>
          </a:p>
          <a:p>
            <a:pPr lvl="1"/>
            <a:r>
              <a:rPr lang="en-US" dirty="0"/>
              <a:t>Monday – 6:00 PM to 8:00 PM</a:t>
            </a:r>
          </a:p>
          <a:p>
            <a:pPr lvl="1"/>
            <a:r>
              <a:rPr lang="en-US" dirty="0"/>
              <a:t>Thursday – 6:00 PM to 8:00 PM</a:t>
            </a:r>
          </a:p>
          <a:p>
            <a:r>
              <a:rPr lang="en-US" dirty="0"/>
              <a:t>Course websites:</a:t>
            </a:r>
          </a:p>
          <a:p>
            <a:pPr lvl="1"/>
            <a:r>
              <a:rPr lang="en-US" dirty="0"/>
              <a:t>Course Wiki: </a:t>
            </a:r>
            <a:r>
              <a:rPr lang="en-US" dirty="0">
                <a:hlinkClick r:id="rId2"/>
              </a:rPr>
              <a:t>https://wiki.illinois.edu/wiki/display/ece220su2/ECE+220+SU18+Home+Page</a:t>
            </a:r>
            <a:endParaRPr lang="en-US" dirty="0"/>
          </a:p>
          <a:p>
            <a:pPr lvl="1"/>
            <a:r>
              <a:rPr lang="en-US" dirty="0"/>
              <a:t>Course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https://github-dev.cs.illinois.edu/ECE220SU18/_release</a:t>
            </a:r>
            <a:endParaRPr lang="en-US" dirty="0"/>
          </a:p>
          <a:p>
            <a:pPr lvl="1"/>
            <a:r>
              <a:rPr lang="en-US" dirty="0"/>
              <a:t>Piazza: </a:t>
            </a:r>
            <a:r>
              <a:rPr lang="en-US" dirty="0">
                <a:hlinkClick r:id="rId4"/>
              </a:rPr>
              <a:t>https://piazza.com/class/jexl8le0xnb3zz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6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3A6C-101E-4838-9BDC-689837F3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C6C9-2119-4E7F-90FE-58AD90473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Machine Problems:</a:t>
            </a:r>
          </a:p>
          <a:p>
            <a:pPr lvl="1"/>
            <a:r>
              <a:rPr lang="en-US" dirty="0"/>
              <a:t>Available on </a:t>
            </a:r>
            <a:r>
              <a:rPr lang="en-US" b="1" dirty="0"/>
              <a:t>Monday</a:t>
            </a:r>
            <a:r>
              <a:rPr lang="en-US" dirty="0"/>
              <a:t> before the lab</a:t>
            </a:r>
          </a:p>
          <a:p>
            <a:pPr lvl="1"/>
            <a:r>
              <a:rPr lang="en-US" dirty="0"/>
              <a:t>Due next </a:t>
            </a:r>
            <a:r>
              <a:rPr lang="en-US" b="1" dirty="0"/>
              <a:t>Monday</a:t>
            </a:r>
            <a:r>
              <a:rPr lang="en-US" dirty="0"/>
              <a:t> </a:t>
            </a:r>
            <a:r>
              <a:rPr lang="en-US" b="1" dirty="0"/>
              <a:t>10:00 PM CST</a:t>
            </a:r>
          </a:p>
          <a:p>
            <a:r>
              <a:rPr lang="en-US" dirty="0"/>
              <a:t>Labs</a:t>
            </a:r>
          </a:p>
          <a:p>
            <a:pPr lvl="1"/>
            <a:r>
              <a:rPr lang="en-US" dirty="0"/>
              <a:t>Weekly on </a:t>
            </a:r>
            <a:r>
              <a:rPr lang="en-US" b="1" dirty="0"/>
              <a:t>Mondays 3:00 PM to 4:00 PM CST</a:t>
            </a:r>
          </a:p>
          <a:p>
            <a:pPr lvl="1"/>
            <a:r>
              <a:rPr lang="en-US" dirty="0"/>
              <a:t>Optional lab assignment </a:t>
            </a:r>
          </a:p>
          <a:p>
            <a:pPr lvl="2"/>
            <a:r>
              <a:rPr lang="en-US" dirty="0"/>
              <a:t>10 extra points per assignment</a:t>
            </a:r>
          </a:p>
          <a:p>
            <a:pPr lvl="2"/>
            <a:r>
              <a:rPr lang="en-US" dirty="0"/>
              <a:t>Available on </a:t>
            </a:r>
            <a:r>
              <a:rPr lang="en-US" b="1" dirty="0"/>
              <a:t>Monday</a:t>
            </a:r>
            <a:r>
              <a:rPr lang="en-US" dirty="0"/>
              <a:t> before the lab</a:t>
            </a:r>
          </a:p>
          <a:p>
            <a:pPr lvl="2"/>
            <a:r>
              <a:rPr lang="en-US" dirty="0"/>
              <a:t>Due next </a:t>
            </a:r>
            <a:r>
              <a:rPr lang="en-US" b="1" dirty="0"/>
              <a:t>Monday</a:t>
            </a:r>
            <a:r>
              <a:rPr lang="en-US" dirty="0"/>
              <a:t> </a:t>
            </a:r>
            <a:r>
              <a:rPr lang="en-US" b="1" dirty="0"/>
              <a:t>10:00 PM CST</a:t>
            </a:r>
          </a:p>
          <a:p>
            <a:r>
              <a:rPr lang="en-US" dirty="0"/>
              <a:t>Quizzes</a:t>
            </a:r>
          </a:p>
          <a:p>
            <a:pPr lvl="1"/>
            <a:r>
              <a:rPr lang="en-US" dirty="0"/>
              <a:t>Weekly on </a:t>
            </a:r>
            <a:r>
              <a:rPr lang="en-US" b="1" dirty="0"/>
              <a:t>Thursday 8:00 PM to 9:00 PM CST</a:t>
            </a:r>
          </a:p>
          <a:p>
            <a:r>
              <a:rPr lang="en-US" dirty="0"/>
              <a:t>Git/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Version control system</a:t>
            </a:r>
          </a:p>
          <a:p>
            <a:pPr lvl="1"/>
            <a:r>
              <a:rPr lang="en-US" dirty="0"/>
              <a:t>Retrieve and submit assignments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2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F6C9D135-2BF4-4694-8732-88EEE18A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78FCE6-4D20-4A9A-90B4-C948024E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CBF307-3BC6-4D33-BC45-E7DADD14F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6B229C7-9B45-4F13-BD80-FF26C310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97AE9-A1EC-4197-8DD4-AE4CBD873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Git Overview</a:t>
            </a:r>
          </a:p>
        </p:txBody>
      </p:sp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570CE53D-9B80-4BA1-AEA7-0700FD258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900528"/>
            <a:ext cx="6912217" cy="453326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FBA6A7-95D6-4239-B14C-C391C9AB0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FD99AF6-F027-43A0-A89A-36FCA2C85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33A5B0-1EE4-4C83-AC98-9F6452940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334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0B66-8A80-4CEE-BA40-98FB11F2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Git and Lab1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0C023-04A0-40A6-91BE-C84569A56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Login at </a:t>
            </a:r>
            <a:r>
              <a:rPr lang="en-US" dirty="0">
                <a:hlinkClick r:id="rId2"/>
              </a:rPr>
              <a:t>https://github-dev.cs.illinois.edu/</a:t>
            </a:r>
            <a:endParaRPr lang="en-US" dirty="0"/>
          </a:p>
          <a:p>
            <a:r>
              <a:rPr lang="en-US" dirty="0"/>
              <a:t>Follow instructions at </a:t>
            </a:r>
            <a:r>
              <a:rPr lang="en-US" dirty="0">
                <a:hlinkClick r:id="rId3"/>
              </a:rPr>
              <a:t>https://github-dev.cs.illinois.edu/ECE220SU18/_release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9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425F-F6B7-419E-BA25-7D489170B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Lab1a – Hello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B1451-D2D1-4294-A988-6AFD71EB2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assignments:</a:t>
            </a:r>
          </a:p>
          <a:p>
            <a:pPr lvl="1"/>
            <a:r>
              <a:rPr lang="en-US" dirty="0"/>
              <a:t>lab1a – Hello World!</a:t>
            </a:r>
          </a:p>
          <a:p>
            <a:pPr lvl="1"/>
            <a:r>
              <a:rPr lang="en-US" dirty="0"/>
              <a:t>lab1b – Printing a hexadecimal number</a:t>
            </a:r>
          </a:p>
          <a:p>
            <a:r>
              <a:rPr lang="en-US" dirty="0"/>
              <a:t>More information about the lab at </a:t>
            </a:r>
            <a:r>
              <a:rPr lang="en-US" dirty="0">
                <a:hlinkClick r:id="rId2"/>
              </a:rPr>
              <a:t>https://wiki.illinois.edu/wiki/display/ece220su2/Lab1</a:t>
            </a:r>
            <a:endParaRPr lang="en-US" dirty="0"/>
          </a:p>
          <a:p>
            <a:r>
              <a:rPr lang="en-US" dirty="0"/>
              <a:t>Complete lab1a and see ‘Hello &lt;your name&gt;!’ printed to the console</a:t>
            </a:r>
          </a:p>
          <a:p>
            <a:r>
              <a:rPr lang="en-US" dirty="0"/>
              <a:t>Commit changes to your local repository.</a:t>
            </a:r>
          </a:p>
          <a:p>
            <a:r>
              <a:rPr lang="en-US" dirty="0"/>
              <a:t>Push changes to the remote repository.</a:t>
            </a:r>
          </a:p>
        </p:txBody>
      </p:sp>
    </p:spTree>
    <p:extLst>
      <p:ext uri="{BB962C8B-B14F-4D97-AF65-F5344CB8AC3E}">
        <p14:creationId xmlns:p14="http://schemas.microsoft.com/office/powerpoint/2010/main" val="85992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FFFE-89F8-421B-9FD5-C7F1E4BF7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Remotely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14BA-91CF-4802-A2C7-194D4C1AF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computer</a:t>
            </a:r>
          </a:p>
          <a:p>
            <a:pPr lvl="1"/>
            <a:r>
              <a:rPr lang="en-US" dirty="0"/>
              <a:t>Install LC3 tools: </a:t>
            </a:r>
            <a:r>
              <a:rPr lang="en-US" dirty="0">
                <a:hlinkClick r:id="rId2"/>
              </a:rPr>
              <a:t>https://wiki.illinois.edu/wiki/display/ece220su2/Installing+LC-3+tools+on+your+machine</a:t>
            </a:r>
            <a:endParaRPr lang="en-US" dirty="0"/>
          </a:p>
          <a:p>
            <a:r>
              <a:rPr lang="en-US" dirty="0"/>
              <a:t>EWS machines</a:t>
            </a:r>
          </a:p>
          <a:p>
            <a:pPr lvl="1"/>
            <a:r>
              <a:rPr lang="en-US" dirty="0"/>
              <a:t>SSH/X-forwarding</a:t>
            </a:r>
          </a:p>
          <a:p>
            <a:pPr lvl="1"/>
            <a:r>
              <a:rPr lang="en-US" dirty="0"/>
              <a:t>Remote desktop environment with </a:t>
            </a:r>
            <a:r>
              <a:rPr lang="en-US" dirty="0" err="1"/>
              <a:t>FastX</a:t>
            </a:r>
            <a:endParaRPr lang="en-US" dirty="0"/>
          </a:p>
          <a:p>
            <a:pPr lvl="1"/>
            <a:r>
              <a:rPr lang="en-US" dirty="0"/>
              <a:t>Load LC3 tools with </a:t>
            </a:r>
            <a:r>
              <a:rPr lang="en-US" i="1" dirty="0"/>
              <a:t>module load lc3tools</a:t>
            </a:r>
            <a:endParaRPr lang="en-US" dirty="0"/>
          </a:p>
          <a:p>
            <a:pPr lvl="1"/>
            <a:r>
              <a:rPr lang="en-US" dirty="0"/>
              <a:t>Instructions at </a:t>
            </a:r>
            <a:r>
              <a:rPr lang="en-US" dirty="0">
                <a:hlinkClick r:id="rId3"/>
              </a:rPr>
              <a:t>https://wiki.illinois.edu/wiki/display/ece220su2/Working+Remotely</a:t>
            </a:r>
            <a:endParaRPr lang="en-US" dirty="0"/>
          </a:p>
          <a:p>
            <a:r>
              <a:rPr lang="en-US" dirty="0"/>
              <a:t>SSH Keys:</a:t>
            </a:r>
          </a:p>
          <a:p>
            <a:pPr lvl="1"/>
            <a:r>
              <a:rPr lang="en-US" dirty="0"/>
              <a:t>Follow instructions at </a:t>
            </a:r>
            <a:r>
              <a:rPr lang="en-US" dirty="0">
                <a:hlinkClick r:id="rId4"/>
              </a:rPr>
              <a:t>https://wiki.illinois.edu/wiki/display/ece220su2/Setting+up+SSH+Keys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1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5E11-F371-481A-884C-1EC4D781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D1634E-3059-4546-9450-699C274B36A6}"/>
              </a:ext>
            </a:extLst>
          </p:cNvPr>
          <p:cNvCxnSpPr/>
          <p:nvPr/>
        </p:nvCxnSpPr>
        <p:spPr>
          <a:xfrm>
            <a:off x="2993529" y="2257330"/>
            <a:ext cx="0" cy="36109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8B5D60-7F44-4DC9-B41E-0F556DA8AB14}"/>
              </a:ext>
            </a:extLst>
          </p:cNvPr>
          <p:cNvCxnSpPr/>
          <p:nvPr/>
        </p:nvCxnSpPr>
        <p:spPr>
          <a:xfrm>
            <a:off x="7696577" y="2268129"/>
            <a:ext cx="0" cy="36109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63ACF1-4499-41FA-A04B-06AC82FDA9D4}"/>
              </a:ext>
            </a:extLst>
          </p:cNvPr>
          <p:cNvSpPr txBox="1"/>
          <p:nvPr/>
        </p:nvSpPr>
        <p:spPr>
          <a:xfrm>
            <a:off x="719242" y="2257330"/>
            <a:ext cx="197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Repository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5D10F-005B-4136-90E6-B4BF5C66C25B}"/>
              </a:ext>
            </a:extLst>
          </p:cNvPr>
          <p:cNvSpPr txBox="1"/>
          <p:nvPr/>
        </p:nvSpPr>
        <p:spPr>
          <a:xfrm>
            <a:off x="719242" y="3841220"/>
            <a:ext cx="1721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Repository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B733D0-EF87-432D-9EAE-D4952798F38B}"/>
              </a:ext>
            </a:extLst>
          </p:cNvPr>
          <p:cNvSpPr txBox="1"/>
          <p:nvPr/>
        </p:nvSpPr>
        <p:spPr>
          <a:xfrm>
            <a:off x="719242" y="5582088"/>
            <a:ext cx="12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Workspace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150A07-F1B2-40DC-9AE6-381BAD1613A6}"/>
              </a:ext>
            </a:extLst>
          </p:cNvPr>
          <p:cNvSpPr/>
          <p:nvPr/>
        </p:nvSpPr>
        <p:spPr>
          <a:xfrm>
            <a:off x="5995592" y="1815976"/>
            <a:ext cx="1340485" cy="11118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b="1" u="sng" dirty="0"/>
              <a:t>_release</a:t>
            </a:r>
          </a:p>
          <a:p>
            <a:r>
              <a:rPr lang="en-US" sz="1100" dirty="0"/>
              <a:t>Lab1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file1.txt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file2.txt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024F3B-3193-4762-B649-1D09C095A3DB}"/>
              </a:ext>
            </a:extLst>
          </p:cNvPr>
          <p:cNvSpPr/>
          <p:nvPr/>
        </p:nvSpPr>
        <p:spPr>
          <a:xfrm>
            <a:off x="3543029" y="1815977"/>
            <a:ext cx="1340485" cy="11118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b="1" u="sng" dirty="0"/>
              <a:t>NetID</a:t>
            </a:r>
          </a:p>
          <a:p>
            <a:endParaRPr lang="en-US" sz="11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AE5A21-AD24-4203-91C7-497443DC2D6D}"/>
              </a:ext>
            </a:extLst>
          </p:cNvPr>
          <p:cNvSpPr/>
          <p:nvPr/>
        </p:nvSpPr>
        <p:spPr>
          <a:xfrm>
            <a:off x="3551264" y="3443312"/>
            <a:ext cx="1340485" cy="11118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b="1" u="sng" dirty="0"/>
              <a:t>NetID</a:t>
            </a:r>
          </a:p>
          <a:p>
            <a:r>
              <a:rPr lang="en-US" sz="1100" dirty="0"/>
              <a:t>Lab1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file1.txt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file2.txt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CB8C14-D064-4857-BAE2-BAC731F16A20}"/>
              </a:ext>
            </a:extLst>
          </p:cNvPr>
          <p:cNvCxnSpPr>
            <a:cxnSpLocks/>
          </p:cNvCxnSpPr>
          <p:nvPr/>
        </p:nvCxnSpPr>
        <p:spPr>
          <a:xfrm>
            <a:off x="4091176" y="2936402"/>
            <a:ext cx="0" cy="515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BDEBB77-943B-4229-B562-A07D01F2299B}"/>
              </a:ext>
            </a:extLst>
          </p:cNvPr>
          <p:cNvSpPr txBox="1"/>
          <p:nvPr/>
        </p:nvSpPr>
        <p:spPr>
          <a:xfrm rot="16200000">
            <a:off x="3641338" y="3066090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1) clone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747C3CC-4388-451C-BB4D-32B690C8134E}"/>
              </a:ext>
            </a:extLst>
          </p:cNvPr>
          <p:cNvCxnSpPr>
            <a:cxnSpLocks/>
          </p:cNvCxnSpPr>
          <p:nvPr/>
        </p:nvCxnSpPr>
        <p:spPr>
          <a:xfrm flipV="1">
            <a:off x="4818593" y="2622024"/>
            <a:ext cx="1176999" cy="85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DF2EA7F-720C-46D8-B31C-E975D98D26CD}"/>
              </a:ext>
            </a:extLst>
          </p:cNvPr>
          <p:cNvSpPr txBox="1"/>
          <p:nvPr/>
        </p:nvSpPr>
        <p:spPr>
          <a:xfrm rot="19528245">
            <a:off x="4855531" y="2850452"/>
            <a:ext cx="9637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2) remote add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7BFDA37-3C62-4D39-9040-B96170725601}"/>
              </a:ext>
            </a:extLst>
          </p:cNvPr>
          <p:cNvSpPr/>
          <p:nvPr/>
        </p:nvSpPr>
        <p:spPr>
          <a:xfrm>
            <a:off x="3551264" y="5198488"/>
            <a:ext cx="1340485" cy="11118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b="1" u="sng" dirty="0"/>
              <a:t>NetID</a:t>
            </a:r>
          </a:p>
          <a:p>
            <a:r>
              <a:rPr lang="en-US" sz="1100" dirty="0"/>
              <a:t>Lab1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file1.txt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file2.txt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 dirty="0"/>
              <a:t>file3.txt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 dirty="0"/>
              <a:t>file4.txt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D8C367-376D-4197-A201-576F4EC0359D}"/>
              </a:ext>
            </a:extLst>
          </p:cNvPr>
          <p:cNvCxnSpPr>
            <a:cxnSpLocks/>
          </p:cNvCxnSpPr>
          <p:nvPr/>
        </p:nvCxnSpPr>
        <p:spPr>
          <a:xfrm flipH="1">
            <a:off x="4900171" y="2889353"/>
            <a:ext cx="1158615" cy="82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5A8D68-9357-47B0-BCFF-05C1AA0C96DF}"/>
              </a:ext>
            </a:extLst>
          </p:cNvPr>
          <p:cNvSpPr txBox="1"/>
          <p:nvPr/>
        </p:nvSpPr>
        <p:spPr>
          <a:xfrm rot="19468283">
            <a:off x="4905891" y="3227220"/>
            <a:ext cx="13885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3) merge release/lab1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B0F5305-2EAA-40A4-8CD5-2208E3BD7F3A}"/>
              </a:ext>
            </a:extLst>
          </p:cNvPr>
          <p:cNvCxnSpPr>
            <a:cxnSpLocks/>
          </p:cNvCxnSpPr>
          <p:nvPr/>
        </p:nvCxnSpPr>
        <p:spPr>
          <a:xfrm>
            <a:off x="4039059" y="4550493"/>
            <a:ext cx="0" cy="647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E505161-68A9-48F0-9E92-658C5CAF2AA7}"/>
              </a:ext>
            </a:extLst>
          </p:cNvPr>
          <p:cNvSpPr txBox="1"/>
          <p:nvPr/>
        </p:nvSpPr>
        <p:spPr>
          <a:xfrm rot="16200000">
            <a:off x="3526419" y="4747529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4) changes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7221B50-4C33-45CF-B26C-FBD780587EA7}"/>
              </a:ext>
            </a:extLst>
          </p:cNvPr>
          <p:cNvCxnSpPr>
            <a:cxnSpLocks/>
          </p:cNvCxnSpPr>
          <p:nvPr/>
        </p:nvCxnSpPr>
        <p:spPr>
          <a:xfrm flipH="1" flipV="1">
            <a:off x="4364610" y="4557695"/>
            <a:ext cx="2160" cy="640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EAF78B8-0ED9-428E-ABF3-BC92A3829092}"/>
              </a:ext>
            </a:extLst>
          </p:cNvPr>
          <p:cNvSpPr txBox="1"/>
          <p:nvPr/>
        </p:nvSpPr>
        <p:spPr>
          <a:xfrm rot="16200000">
            <a:off x="4111346" y="4743682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5) commit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516694A-F532-42AF-AE35-420432CC01EB}"/>
              </a:ext>
            </a:extLst>
          </p:cNvPr>
          <p:cNvSpPr/>
          <p:nvPr/>
        </p:nvSpPr>
        <p:spPr>
          <a:xfrm>
            <a:off x="3551263" y="3441380"/>
            <a:ext cx="1340485" cy="11118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b="1" u="sng" dirty="0"/>
              <a:t>NetID</a:t>
            </a:r>
          </a:p>
          <a:p>
            <a:r>
              <a:rPr lang="en-US" sz="1100" dirty="0"/>
              <a:t>Lab1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file1.txt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file2.txt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 dirty="0"/>
              <a:t>file4.txt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1EC44C0-7DA5-41A7-9AD1-F40F398C0A94}"/>
              </a:ext>
            </a:extLst>
          </p:cNvPr>
          <p:cNvCxnSpPr>
            <a:cxnSpLocks/>
          </p:cNvCxnSpPr>
          <p:nvPr/>
        </p:nvCxnSpPr>
        <p:spPr>
          <a:xfrm flipV="1">
            <a:off x="4366770" y="2936401"/>
            <a:ext cx="0" cy="52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AEF4BB2-3627-44E3-B241-AD41632D5A52}"/>
              </a:ext>
            </a:extLst>
          </p:cNvPr>
          <p:cNvSpPr txBox="1"/>
          <p:nvPr/>
        </p:nvSpPr>
        <p:spPr>
          <a:xfrm rot="16200000">
            <a:off x="4191495" y="304925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6) push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D63871-7727-4C66-AE30-44D7F21A433C}"/>
              </a:ext>
            </a:extLst>
          </p:cNvPr>
          <p:cNvSpPr txBox="1"/>
          <p:nvPr/>
        </p:nvSpPr>
        <p:spPr>
          <a:xfrm>
            <a:off x="8906928" y="2026497"/>
            <a:ext cx="1739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git status @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unmodified tracked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lab1/file1.txt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lab1/file2.txt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8F8686-4772-4DF8-A28B-F70B0191D725}"/>
              </a:ext>
            </a:extLst>
          </p:cNvPr>
          <p:cNvSpPr txBox="1"/>
          <p:nvPr/>
        </p:nvSpPr>
        <p:spPr>
          <a:xfrm>
            <a:off x="7833414" y="2957221"/>
            <a:ext cx="17751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git status @ 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unmodified tracked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lab1/file2.txt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modified tracked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 lab1/file1.txt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untracked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lab1/file3.txt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lab1/file4.txt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97D874F-B5C2-42C5-950B-5A4088A18232}"/>
              </a:ext>
            </a:extLst>
          </p:cNvPr>
          <p:cNvSpPr txBox="1"/>
          <p:nvPr/>
        </p:nvSpPr>
        <p:spPr>
          <a:xfrm>
            <a:off x="8966028" y="4740054"/>
            <a:ext cx="17399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git status @ 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unmodified tracked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lab1/file1.txt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lab1/file2.txt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lab1/file4.txt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untracked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lab1/file3.txt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82E7874-8F0F-4FE6-ABCB-8FB6DB17F87A}"/>
              </a:ext>
            </a:extLst>
          </p:cNvPr>
          <p:cNvCxnSpPr/>
          <p:nvPr/>
        </p:nvCxnSpPr>
        <p:spPr>
          <a:xfrm>
            <a:off x="8246076" y="2927873"/>
            <a:ext cx="31798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674671F-188E-4580-A4F0-F261C14EA9A5}"/>
              </a:ext>
            </a:extLst>
          </p:cNvPr>
          <p:cNvCxnSpPr/>
          <p:nvPr/>
        </p:nvCxnSpPr>
        <p:spPr>
          <a:xfrm>
            <a:off x="8340777" y="4687623"/>
            <a:ext cx="31798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C14C5CF-894F-48A5-811A-06F3AB1899F9}"/>
              </a:ext>
            </a:extLst>
          </p:cNvPr>
          <p:cNvSpPr/>
          <p:nvPr/>
        </p:nvSpPr>
        <p:spPr>
          <a:xfrm>
            <a:off x="3543028" y="1814034"/>
            <a:ext cx="1340485" cy="11118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b="1" u="sng" dirty="0"/>
              <a:t>NetID</a:t>
            </a:r>
          </a:p>
          <a:p>
            <a:r>
              <a:rPr lang="en-US" sz="1100" dirty="0"/>
              <a:t>Lab1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file1.txt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file2.txt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 dirty="0"/>
              <a:t>file4.txt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7C4B2D7-36E6-4152-A60D-4018C300C2E2}"/>
              </a:ext>
            </a:extLst>
          </p:cNvPr>
          <p:cNvSpPr txBox="1"/>
          <p:nvPr/>
        </p:nvSpPr>
        <p:spPr>
          <a:xfrm>
            <a:off x="9745416" y="2963095"/>
            <a:ext cx="17751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git status @ 4.5)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unmodified tracked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lab1/file2.txt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untracked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lab1/file3.txt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changes to commit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lab1/file1.txt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lab1/file4.txt</a:t>
            </a:r>
          </a:p>
        </p:txBody>
      </p:sp>
    </p:spTree>
    <p:extLst>
      <p:ext uri="{BB962C8B-B14F-4D97-AF65-F5344CB8AC3E}">
        <p14:creationId xmlns:p14="http://schemas.microsoft.com/office/powerpoint/2010/main" val="238827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/>
      <p:bldP spid="31" grpId="0"/>
      <p:bldP spid="32" grpId="0" animBg="1"/>
      <p:bldP spid="41" grpId="0"/>
      <p:bldP spid="45" grpId="0"/>
      <p:bldP spid="48" grpId="0"/>
      <p:bldP spid="56" grpId="0" animBg="1"/>
      <p:bldP spid="59" grpId="0"/>
      <p:bldP spid="68" grpId="0"/>
      <p:bldP spid="69" grpId="0"/>
      <p:bldP spid="70" grpId="0"/>
      <p:bldP spid="79" grpId="0" animBg="1"/>
      <p:bldP spid="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0F988-FF2E-4207-8F13-FDADFE0A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MP1 and Lab1b – Printing a hexadecimal number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1F124-FD93-4E58-83CF-6B22F6DD5C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is a test of the counting frequency code. </a:t>
            </a:r>
            <a:r>
              <a:rPr lang="en-US" dirty="0" err="1"/>
              <a:t>AbCd</a:t>
            </a:r>
            <a:r>
              <a:rPr lang="en-US" dirty="0"/>
              <a:t>...</a:t>
            </a:r>
            <a:r>
              <a:rPr lang="en-US" dirty="0" err="1"/>
              <a:t>WxYz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@ 000F</a:t>
            </a:r>
          </a:p>
          <a:p>
            <a:pPr marL="0" indent="0">
              <a:buNone/>
            </a:pPr>
            <a:r>
              <a:rPr lang="en-US" dirty="0"/>
              <a:t>A 0002</a:t>
            </a:r>
          </a:p>
          <a:p>
            <a:pPr marL="0" indent="0">
              <a:buNone/>
            </a:pPr>
            <a:r>
              <a:rPr lang="en-US" dirty="0"/>
              <a:t>B 0001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Y 0002</a:t>
            </a:r>
          </a:p>
          <a:p>
            <a:pPr marL="0" indent="0">
              <a:buNone/>
            </a:pPr>
            <a:r>
              <a:rPr lang="en-US" dirty="0"/>
              <a:t>Z 0001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DDD354-0579-4E14-A41C-B5BFF9F1FE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MP1</a:t>
            </a:r>
          </a:p>
          <a:p>
            <a:pPr lvl="1"/>
            <a:r>
              <a:rPr lang="en-US" dirty="0"/>
              <a:t>Given a histogram of letters and symbols, print it out to the console. </a:t>
            </a:r>
          </a:p>
          <a:p>
            <a:pPr lvl="1"/>
            <a:r>
              <a:rPr lang="en-US" dirty="0"/>
              <a:t>More information at </a:t>
            </a:r>
            <a:r>
              <a:rPr lang="en-US" dirty="0">
                <a:hlinkClick r:id="rId2"/>
              </a:rPr>
              <a:t>https://wiki.illinois.edu/wiki/display/ece220su2/MP1+-+Printing+a+Histogram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233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3212</TotalTime>
  <Words>867</Words>
  <Application>Microsoft Office PowerPoint</Application>
  <PresentationFormat>Widescreen</PresentationFormat>
  <Paragraphs>151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ECE220 Lab1</vt:lpstr>
      <vt:lpstr>Introduction</vt:lpstr>
      <vt:lpstr>Class Overview</vt:lpstr>
      <vt:lpstr>Git Overview</vt:lpstr>
      <vt:lpstr>Setting up Git and Lab1</vt:lpstr>
      <vt:lpstr>Lab1a – Hello World!</vt:lpstr>
      <vt:lpstr>Working Remotely</vt:lpstr>
      <vt:lpstr>Git Review</vt:lpstr>
      <vt:lpstr>MP1 and Lab1b – Printing a hexadecimal number</vt:lpstr>
      <vt:lpstr>Lab1b – Printing a hexadecimal number</vt:lpstr>
      <vt:lpstr>Lab1b – Printing a hexadecimal number</vt:lpstr>
      <vt:lpstr>Lab1b – Printing a hexadecimal number</vt:lpstr>
      <vt:lpstr>Lab1b Flowchart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Potok, Matthew</dc:creator>
  <cp:lastModifiedBy>Potok, Matthew</cp:lastModifiedBy>
  <cp:revision>30</cp:revision>
  <dcterms:created xsi:type="dcterms:W3CDTF">2018-06-10T15:46:20Z</dcterms:created>
  <dcterms:modified xsi:type="dcterms:W3CDTF">2018-06-13T22:13:35Z</dcterms:modified>
</cp:coreProperties>
</file>