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0" r:id="rId3"/>
    <p:sldId id="271" r:id="rId4"/>
    <p:sldId id="272" r:id="rId5"/>
    <p:sldId id="274" r:id="rId6"/>
    <p:sldId id="273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6/17/2018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50EA-1AA4-481A-A6E0-9E56A3DE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– Right Shifting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9B89B-D135-4BE0-9B02-D59D6B9393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Left shifting</a:t>
                </a:r>
              </a:p>
              <a:p>
                <a:pPr lvl="1"/>
                <a:r>
                  <a:rPr lang="en-US" dirty="0"/>
                  <a:t>1101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1010</a:t>
                </a:r>
              </a:p>
              <a:p>
                <a:pPr lvl="1"/>
                <a:r>
                  <a:rPr lang="en-US" dirty="0"/>
                  <a:t>ADD Rx, Rx, Rx</a:t>
                </a:r>
              </a:p>
              <a:p>
                <a:r>
                  <a:rPr lang="en-US" dirty="0"/>
                  <a:t>Right shifting</a:t>
                </a:r>
              </a:p>
              <a:p>
                <a:pPr lvl="1"/>
                <a:r>
                  <a:rPr lang="en-US" dirty="0"/>
                  <a:t>1101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0110</a:t>
                </a:r>
              </a:p>
              <a:p>
                <a:pPr lvl="1"/>
                <a:r>
                  <a:rPr lang="en-US" dirty="0"/>
                  <a:t>?!?!</a:t>
                </a:r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/>
                  <a:t>Use two masks</a:t>
                </a:r>
              </a:p>
              <a:p>
                <a:pPr lvl="1"/>
                <a:r>
                  <a:rPr lang="en-US" dirty="0"/>
                  <a:t>11</a:t>
                </a:r>
                <a:r>
                  <a:rPr lang="en-US" u="sng" dirty="0"/>
                  <a:t>0</a:t>
                </a:r>
                <a:r>
                  <a:rPr lang="en-US" dirty="0"/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000</a:t>
                </a:r>
                <a:r>
                  <a:rPr lang="en-US" u="sng" dirty="0"/>
                  <a:t>0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u="sng" dirty="0"/>
                  <a:t>1</a:t>
                </a:r>
                <a:r>
                  <a:rPr lang="en-US" dirty="0"/>
                  <a:t>01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00</a:t>
                </a:r>
                <a:r>
                  <a:rPr lang="en-US" u="sng" dirty="0"/>
                  <a:t>1</a:t>
                </a:r>
                <a:r>
                  <a:rPr lang="en-US" dirty="0"/>
                  <a:t>0</a:t>
                </a:r>
              </a:p>
              <a:p>
                <a:pPr lvl="1"/>
                <a:r>
                  <a:rPr lang="en-US" u="sng" dirty="0"/>
                  <a:t>1</a:t>
                </a:r>
                <a:r>
                  <a:rPr lang="en-US" dirty="0"/>
                  <a:t>101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0</a:t>
                </a:r>
                <a:r>
                  <a:rPr lang="en-US" u="sng" dirty="0"/>
                  <a:t>1</a:t>
                </a:r>
                <a:r>
                  <a:rPr lang="en-US" dirty="0"/>
                  <a:t>10</a:t>
                </a:r>
              </a:p>
              <a:p>
                <a:pPr lvl="1"/>
                <a:endParaRPr lang="en-US" u="sn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9B89B-D135-4BE0-9B02-D59D6B939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36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E23C-6244-4C08-ABE4-65C664FE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MP2 – Stack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D93E-E77A-485A-8F1C-3E587430B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888135"/>
          </a:xfrm>
        </p:spPr>
        <p:txBody>
          <a:bodyPr numCol="1">
            <a:normAutofit/>
          </a:bodyPr>
          <a:lstStyle/>
          <a:p>
            <a:r>
              <a:rPr lang="en-US" dirty="0"/>
              <a:t>Implement a reverse Polish notation/postfix notation calculator</a:t>
            </a:r>
          </a:p>
          <a:p>
            <a:r>
              <a:rPr lang="en-US" dirty="0"/>
              <a:t>Notations: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A6D13-54AB-4EE5-8FBF-83B64A52384B}"/>
              </a:ext>
            </a:extLst>
          </p:cNvPr>
          <p:cNvSpPr txBox="1"/>
          <p:nvPr/>
        </p:nvSpPr>
        <p:spPr>
          <a:xfrm>
            <a:off x="1097280" y="2733868"/>
            <a:ext cx="10058400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en-US" dirty="0"/>
              <a:t>Regular Notation</a:t>
            </a:r>
          </a:p>
          <a:p>
            <a:pPr algn="ctr"/>
            <a:r>
              <a:rPr lang="en-US" dirty="0"/>
              <a:t>(3 – 4) + 5 = 4</a:t>
            </a:r>
          </a:p>
          <a:p>
            <a:pPr algn="ctr"/>
            <a:r>
              <a:rPr lang="en-US" dirty="0"/>
              <a:t>3 – (4 + 5) = -6</a:t>
            </a:r>
          </a:p>
          <a:p>
            <a:pPr algn="ctr"/>
            <a:r>
              <a:rPr lang="en-US" dirty="0"/>
              <a:t>Postfix Notation</a:t>
            </a:r>
          </a:p>
          <a:p>
            <a:pPr algn="ctr"/>
            <a:r>
              <a:rPr lang="en-US" dirty="0"/>
              <a:t>3 4 – 5 + = 4</a:t>
            </a:r>
          </a:p>
          <a:p>
            <a:pPr algn="ctr"/>
            <a:r>
              <a:rPr lang="en-US" dirty="0"/>
              <a:t>3 4 5 + - = -6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8E67D-C0AA-4B8F-8A21-C0BC2390425F}"/>
              </a:ext>
            </a:extLst>
          </p:cNvPr>
          <p:cNvSpPr txBox="1"/>
          <p:nvPr/>
        </p:nvSpPr>
        <p:spPr>
          <a:xfrm>
            <a:off x="1097280" y="3657198"/>
            <a:ext cx="1005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notation requires parenthesis to reduce ambiguity whereas </a:t>
            </a:r>
            <a:r>
              <a:rPr lang="en-US"/>
              <a:t>postfix doesn’t need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27BE-987B-46C1-A117-A6C296A5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Stack Data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FF29B2-AC52-4E0A-A1C2-4D6D3A92B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060478"/>
              </p:ext>
            </p:extLst>
          </p:nvPr>
        </p:nvGraphicFramePr>
        <p:xfrm>
          <a:off x="8517915" y="2813947"/>
          <a:ext cx="1442513" cy="33375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42513">
                  <a:extLst>
                    <a:ext uri="{9D8B030D-6E8A-4147-A177-3AD203B41FA5}">
                      <a16:colId xmlns:a16="http://schemas.microsoft.com/office/drawing/2014/main" val="2032770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05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47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xDE11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9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x5010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71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xFEE7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42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x57AB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6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xDEAD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64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xBEEF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94895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B7B571-B2AE-45FB-818E-0C0134EBA67D}"/>
              </a:ext>
            </a:extLst>
          </p:cNvPr>
          <p:cNvSpPr/>
          <p:nvPr/>
        </p:nvSpPr>
        <p:spPr>
          <a:xfrm>
            <a:off x="8231466" y="2205960"/>
            <a:ext cx="2924214" cy="4105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A6B18-3456-44AD-BCEA-740FBA792C10}"/>
              </a:ext>
            </a:extLst>
          </p:cNvPr>
          <p:cNvSpPr txBox="1"/>
          <p:nvPr/>
        </p:nvSpPr>
        <p:spPr>
          <a:xfrm>
            <a:off x="8839822" y="1836627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CFBBF-887F-4484-96EB-6D4450B6DB76}"/>
              </a:ext>
            </a:extLst>
          </p:cNvPr>
          <p:cNvSpPr txBox="1"/>
          <p:nvPr/>
        </p:nvSpPr>
        <p:spPr>
          <a:xfrm>
            <a:off x="10163601" y="5782175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C5DE0-1F72-440A-BDFD-CEDC942CDA8A}"/>
              </a:ext>
            </a:extLst>
          </p:cNvPr>
          <p:cNvSpPr txBox="1"/>
          <p:nvPr/>
        </p:nvSpPr>
        <p:spPr>
          <a:xfrm>
            <a:off x="10163600" y="5412843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C5048-0297-4811-9638-521D44F29853}"/>
              </a:ext>
            </a:extLst>
          </p:cNvPr>
          <p:cNvSpPr txBox="1"/>
          <p:nvPr/>
        </p:nvSpPr>
        <p:spPr>
          <a:xfrm>
            <a:off x="10159166" y="5043511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353CD-495B-4418-86F4-9FFE4EB9B545}"/>
              </a:ext>
            </a:extLst>
          </p:cNvPr>
          <p:cNvSpPr txBox="1"/>
          <p:nvPr/>
        </p:nvSpPr>
        <p:spPr>
          <a:xfrm>
            <a:off x="10163600" y="4674178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049DD-7F30-4038-BCB3-CC7E3DB1AFD9}"/>
              </a:ext>
            </a:extLst>
          </p:cNvPr>
          <p:cNvSpPr txBox="1"/>
          <p:nvPr/>
        </p:nvSpPr>
        <p:spPr>
          <a:xfrm>
            <a:off x="10167219" y="4299461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DA4ED-3139-4050-9CF9-322F06E922D3}"/>
              </a:ext>
            </a:extLst>
          </p:cNvPr>
          <p:cNvSpPr txBox="1"/>
          <p:nvPr/>
        </p:nvSpPr>
        <p:spPr>
          <a:xfrm>
            <a:off x="10162785" y="3930129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F0F4B-78BE-4F27-BE71-8187DB4270D3}"/>
              </a:ext>
            </a:extLst>
          </p:cNvPr>
          <p:cNvSpPr txBox="1"/>
          <p:nvPr/>
        </p:nvSpPr>
        <p:spPr>
          <a:xfrm>
            <a:off x="10167219" y="3560796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925C5-D9BD-4B95-B11E-9452A8CEC7D4}"/>
              </a:ext>
            </a:extLst>
          </p:cNvPr>
          <p:cNvSpPr txBox="1"/>
          <p:nvPr/>
        </p:nvSpPr>
        <p:spPr>
          <a:xfrm>
            <a:off x="10162785" y="3191464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36EEA-0BF9-40D5-A18D-2BADADB29890}"/>
              </a:ext>
            </a:extLst>
          </p:cNvPr>
          <p:cNvSpPr txBox="1"/>
          <p:nvPr/>
        </p:nvSpPr>
        <p:spPr>
          <a:xfrm>
            <a:off x="10167219" y="2822131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4505F7-5C41-4E55-B892-0BD9D12E6E8F}"/>
              </a:ext>
            </a:extLst>
          </p:cNvPr>
          <p:cNvSpPr txBox="1"/>
          <p:nvPr/>
        </p:nvSpPr>
        <p:spPr>
          <a:xfrm>
            <a:off x="6734253" y="2822131"/>
            <a:ext cx="14972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Stack 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29FA8F-AC5A-4B19-97AA-44E8CCF53BF5}"/>
              </a:ext>
            </a:extLst>
          </p:cNvPr>
          <p:cNvSpPr txBox="1"/>
          <p:nvPr/>
        </p:nvSpPr>
        <p:spPr>
          <a:xfrm>
            <a:off x="6734253" y="3928729"/>
            <a:ext cx="14972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Stack Top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4FD08-3B24-4BBD-B09A-5EBF1C4665C2}"/>
              </a:ext>
            </a:extLst>
          </p:cNvPr>
          <p:cNvSpPr txBox="1"/>
          <p:nvPr/>
        </p:nvSpPr>
        <p:spPr>
          <a:xfrm>
            <a:off x="6734253" y="5782175"/>
            <a:ext cx="14972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Stack Start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405297-F92B-4C76-AA50-9D0CBD9F6E99}"/>
              </a:ext>
            </a:extLst>
          </p:cNvPr>
          <p:cNvCxnSpPr>
            <a:cxnSpLocks/>
          </p:cNvCxnSpPr>
          <p:nvPr/>
        </p:nvCxnSpPr>
        <p:spPr>
          <a:xfrm>
            <a:off x="8080310" y="5966841"/>
            <a:ext cx="4376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2EF44-73C3-448A-A241-8F2452B2142E}"/>
              </a:ext>
            </a:extLst>
          </p:cNvPr>
          <p:cNvCxnSpPr>
            <a:cxnSpLocks/>
          </p:cNvCxnSpPr>
          <p:nvPr/>
        </p:nvCxnSpPr>
        <p:spPr>
          <a:xfrm>
            <a:off x="8080309" y="4113395"/>
            <a:ext cx="4376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AA972F-8E5F-4D71-B617-B3E97A015129}"/>
              </a:ext>
            </a:extLst>
          </p:cNvPr>
          <p:cNvCxnSpPr>
            <a:cxnSpLocks/>
          </p:cNvCxnSpPr>
          <p:nvPr/>
        </p:nvCxnSpPr>
        <p:spPr>
          <a:xfrm>
            <a:off x="8080309" y="3008267"/>
            <a:ext cx="4376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D5D82BC-2014-41D7-A2FA-6F2A8E6B7B98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7877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Add/remove elements from the top</a:t>
            </a:r>
          </a:p>
          <a:p>
            <a:pPr lvl="1"/>
            <a:r>
              <a:rPr lang="en-US" dirty="0"/>
              <a:t>Stack of plates or stack of cards</a:t>
            </a:r>
          </a:p>
          <a:p>
            <a:pPr lvl="1"/>
            <a:r>
              <a:rPr lang="en-US" dirty="0"/>
              <a:t>LIFO (Last In First Out) or FILO (First In Last Out)</a:t>
            </a:r>
          </a:p>
          <a:p>
            <a:pPr lvl="1"/>
            <a:r>
              <a:rPr lang="en-US" dirty="0"/>
              <a:t>Operations</a:t>
            </a:r>
          </a:p>
          <a:p>
            <a:pPr lvl="2"/>
            <a:r>
              <a:rPr lang="en-US" dirty="0"/>
              <a:t>POP – removes an element from the stack</a:t>
            </a:r>
          </a:p>
          <a:p>
            <a:pPr lvl="2"/>
            <a:r>
              <a:rPr lang="en-US" dirty="0"/>
              <a:t>PUSH – pushes an element onto the stack</a:t>
            </a:r>
          </a:p>
          <a:p>
            <a:pPr lvl="2"/>
            <a:r>
              <a:rPr lang="en-US" dirty="0"/>
              <a:t>SIZE – returns the size of the stack</a:t>
            </a:r>
          </a:p>
          <a:p>
            <a:pPr lvl="2"/>
            <a:r>
              <a:rPr lang="en-US" dirty="0"/>
              <a:t>TOP – returns the element at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77264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DB95-36B3-4E5A-98D0-E3754416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Calculator on a Stack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9E449-09D0-418E-A391-6039A5DB7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5632539" cy="40233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Example input</a:t>
                </a:r>
              </a:p>
              <a:p>
                <a:pPr lvl="1"/>
                <a:r>
                  <a:rPr lang="en-US" dirty="0"/>
                  <a:t>8 – (3 + 2)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8 3 2 + - =</a:t>
                </a:r>
              </a:p>
              <a:p>
                <a:r>
                  <a:rPr lang="en-US" dirty="0"/>
                  <a:t>Algorithm</a:t>
                </a:r>
              </a:p>
              <a:p>
                <a:pPr lvl="1"/>
                <a:r>
                  <a:rPr lang="en-US" dirty="0"/>
                  <a:t>PUSH when digit</a:t>
                </a:r>
              </a:p>
              <a:p>
                <a:pPr lvl="1"/>
                <a:r>
                  <a:rPr lang="en-US" dirty="0"/>
                  <a:t>POP when operator, evaluate, PUSH result</a:t>
                </a:r>
              </a:p>
              <a:p>
                <a:pPr lvl="1"/>
                <a:r>
                  <a:rPr lang="en-US" dirty="0"/>
                  <a:t>HALT on ‘=‘</a:t>
                </a:r>
              </a:p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8</a:t>
                </a:r>
              </a:p>
              <a:p>
                <a:pPr lvl="1"/>
                <a:r>
                  <a:rPr lang="en-US" dirty="0"/>
                  <a:t>3</a:t>
                </a:r>
              </a:p>
              <a:p>
                <a:pPr lvl="1"/>
                <a:r>
                  <a:rPr lang="en-US" dirty="0"/>
                  <a:t>2</a:t>
                </a:r>
              </a:p>
              <a:p>
                <a:pPr lvl="1"/>
                <a:r>
                  <a:rPr lang="en-US" dirty="0"/>
                  <a:t>+</a:t>
                </a:r>
              </a:p>
              <a:p>
                <a:pPr lvl="1"/>
                <a:r>
                  <a:rPr lang="en-US" dirty="0"/>
                  <a:t>-</a:t>
                </a:r>
              </a:p>
              <a:p>
                <a:pPr lvl="1"/>
                <a:r>
                  <a:rPr lang="en-US" dirty="0"/>
                  <a:t>=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9E449-09D0-418E-A391-6039A5DB7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5632539" cy="4023360"/>
              </a:xfrm>
              <a:blipFill>
                <a:blip r:embed="rId2"/>
                <a:stretch>
                  <a:fillRect l="-974" t="-1970"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DCD031-09B7-4096-84EC-68AD0F7CD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31200"/>
              </p:ext>
            </p:extLst>
          </p:nvPr>
        </p:nvGraphicFramePr>
        <p:xfrm>
          <a:off x="8517915" y="2813947"/>
          <a:ext cx="1442513" cy="33375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42513">
                  <a:extLst>
                    <a:ext uri="{9D8B030D-6E8A-4147-A177-3AD203B41FA5}">
                      <a16:colId xmlns:a16="http://schemas.microsoft.com/office/drawing/2014/main" val="2032770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05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47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9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71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42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6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64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94895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81CAA7-0A71-4F86-856E-A9731DFFA077}"/>
              </a:ext>
            </a:extLst>
          </p:cNvPr>
          <p:cNvSpPr/>
          <p:nvPr/>
        </p:nvSpPr>
        <p:spPr>
          <a:xfrm>
            <a:off x="8231466" y="2205960"/>
            <a:ext cx="2924214" cy="4105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8CEA2-712B-4FDA-BBF8-FFB2B3E11A12}"/>
              </a:ext>
            </a:extLst>
          </p:cNvPr>
          <p:cNvSpPr txBox="1"/>
          <p:nvPr/>
        </p:nvSpPr>
        <p:spPr>
          <a:xfrm>
            <a:off x="8839822" y="1836627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48918-3709-4B11-98CE-A0C983C6E57D}"/>
              </a:ext>
            </a:extLst>
          </p:cNvPr>
          <p:cNvSpPr txBox="1"/>
          <p:nvPr/>
        </p:nvSpPr>
        <p:spPr>
          <a:xfrm>
            <a:off x="10163601" y="5782175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B4984-44D8-499E-805A-110DC2A5C713}"/>
              </a:ext>
            </a:extLst>
          </p:cNvPr>
          <p:cNvSpPr txBox="1"/>
          <p:nvPr/>
        </p:nvSpPr>
        <p:spPr>
          <a:xfrm>
            <a:off x="10163600" y="5412843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4A69E-E5FB-4006-BB14-D89D1468A421}"/>
              </a:ext>
            </a:extLst>
          </p:cNvPr>
          <p:cNvSpPr txBox="1"/>
          <p:nvPr/>
        </p:nvSpPr>
        <p:spPr>
          <a:xfrm>
            <a:off x="10159166" y="5043511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23E86-1314-4BFE-80B8-BE06B3F8D0C0}"/>
              </a:ext>
            </a:extLst>
          </p:cNvPr>
          <p:cNvSpPr txBox="1"/>
          <p:nvPr/>
        </p:nvSpPr>
        <p:spPr>
          <a:xfrm>
            <a:off x="10163600" y="4674178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A3ED1-58CA-4134-A324-9E598A06E435}"/>
              </a:ext>
            </a:extLst>
          </p:cNvPr>
          <p:cNvSpPr txBox="1"/>
          <p:nvPr/>
        </p:nvSpPr>
        <p:spPr>
          <a:xfrm>
            <a:off x="10167219" y="4299461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D01D5-594A-471D-A375-CD6C123577F7}"/>
              </a:ext>
            </a:extLst>
          </p:cNvPr>
          <p:cNvSpPr txBox="1"/>
          <p:nvPr/>
        </p:nvSpPr>
        <p:spPr>
          <a:xfrm>
            <a:off x="10162785" y="3930129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0364A-158B-4832-AD8B-CE33814D1203}"/>
              </a:ext>
            </a:extLst>
          </p:cNvPr>
          <p:cNvSpPr txBox="1"/>
          <p:nvPr/>
        </p:nvSpPr>
        <p:spPr>
          <a:xfrm>
            <a:off x="10167219" y="3560796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2345C-F45E-41D1-A3A3-DB393C2F8620}"/>
              </a:ext>
            </a:extLst>
          </p:cNvPr>
          <p:cNvSpPr txBox="1"/>
          <p:nvPr/>
        </p:nvSpPr>
        <p:spPr>
          <a:xfrm>
            <a:off x="10162785" y="3191464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17900-FB5A-4F79-A14A-D9C0B2B0FEC0}"/>
              </a:ext>
            </a:extLst>
          </p:cNvPr>
          <p:cNvSpPr txBox="1"/>
          <p:nvPr/>
        </p:nvSpPr>
        <p:spPr>
          <a:xfrm>
            <a:off x="10167219" y="2822131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61E61-64A9-4D13-B384-8ACB6EF05E03}"/>
              </a:ext>
            </a:extLst>
          </p:cNvPr>
          <p:cNvSpPr txBox="1"/>
          <p:nvPr/>
        </p:nvSpPr>
        <p:spPr>
          <a:xfrm>
            <a:off x="6734253" y="2822131"/>
            <a:ext cx="14972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Stack 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431AD-B466-4D49-BBAE-568110F4EDF9}"/>
              </a:ext>
            </a:extLst>
          </p:cNvPr>
          <p:cNvSpPr txBox="1"/>
          <p:nvPr/>
        </p:nvSpPr>
        <p:spPr>
          <a:xfrm>
            <a:off x="6734253" y="5782175"/>
            <a:ext cx="14972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Stack 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6ADBAF-05C2-4383-9B10-59DB762FDE21}"/>
              </a:ext>
            </a:extLst>
          </p:cNvPr>
          <p:cNvCxnSpPr>
            <a:cxnSpLocks/>
          </p:cNvCxnSpPr>
          <p:nvPr/>
        </p:nvCxnSpPr>
        <p:spPr>
          <a:xfrm>
            <a:off x="8080310" y="5966841"/>
            <a:ext cx="4376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E928E84-DB3B-4920-84F7-0FC366014982}"/>
              </a:ext>
            </a:extLst>
          </p:cNvPr>
          <p:cNvGrpSpPr/>
          <p:nvPr/>
        </p:nvGrpSpPr>
        <p:grpSpPr>
          <a:xfrm>
            <a:off x="5058475" y="5782174"/>
            <a:ext cx="1783661" cy="369332"/>
            <a:chOff x="6734253" y="3928729"/>
            <a:chExt cx="1783661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940A2C-9534-4B47-8B5B-EE23CA70EC36}"/>
                </a:ext>
              </a:extLst>
            </p:cNvPr>
            <p:cNvSpPr txBox="1"/>
            <p:nvPr/>
          </p:nvSpPr>
          <p:spPr>
            <a:xfrm>
              <a:off x="6734253" y="3928729"/>
              <a:ext cx="149721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/>
                <a:t>Stack Top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08AB216-DA5A-4580-989D-5A137BD2FD53}"/>
                </a:ext>
              </a:extLst>
            </p:cNvPr>
            <p:cNvCxnSpPr>
              <a:cxnSpLocks/>
            </p:cNvCxnSpPr>
            <p:nvPr/>
          </p:nvCxnSpPr>
          <p:spPr>
            <a:xfrm>
              <a:off x="8080309" y="4113395"/>
              <a:ext cx="43760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86ECB8-9CC0-4327-9198-18D799BBE67F}"/>
              </a:ext>
            </a:extLst>
          </p:cNvPr>
          <p:cNvCxnSpPr>
            <a:cxnSpLocks/>
          </p:cNvCxnSpPr>
          <p:nvPr/>
        </p:nvCxnSpPr>
        <p:spPr>
          <a:xfrm>
            <a:off x="8080309" y="3008267"/>
            <a:ext cx="4376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95EB3B2-4D21-4BF5-BD20-BC4745EEC110}"/>
              </a:ext>
            </a:extLst>
          </p:cNvPr>
          <p:cNvSpPr txBox="1"/>
          <p:nvPr/>
        </p:nvSpPr>
        <p:spPr>
          <a:xfrm>
            <a:off x="8863107" y="578217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x0008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C9A5FC-5611-40A3-8B39-E4B011D15CA9}"/>
              </a:ext>
            </a:extLst>
          </p:cNvPr>
          <p:cNvSpPr txBox="1"/>
          <p:nvPr/>
        </p:nvSpPr>
        <p:spPr>
          <a:xfrm>
            <a:off x="8863107" y="541284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x0003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F12A8A-C8D6-4852-8D80-E41D8F08E2FF}"/>
              </a:ext>
            </a:extLst>
          </p:cNvPr>
          <p:cNvSpPr txBox="1"/>
          <p:nvPr/>
        </p:nvSpPr>
        <p:spPr>
          <a:xfrm>
            <a:off x="8863107" y="504351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960BC-77CA-4D76-9101-F44A9EF6D68B}"/>
              </a:ext>
            </a:extLst>
          </p:cNvPr>
          <p:cNvSpPr txBox="1"/>
          <p:nvPr/>
        </p:nvSpPr>
        <p:spPr>
          <a:xfrm>
            <a:off x="8863107" y="541284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x0005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FDE7A-E270-4983-B5F9-F18480DB9DB9}"/>
              </a:ext>
            </a:extLst>
          </p:cNvPr>
          <p:cNvSpPr txBox="1"/>
          <p:nvPr/>
        </p:nvSpPr>
        <p:spPr>
          <a:xfrm>
            <a:off x="8863107" y="57821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x0003</a:t>
            </a:r>
          </a:p>
        </p:txBody>
      </p:sp>
    </p:spTree>
    <p:extLst>
      <p:ext uri="{BB962C8B-B14F-4D97-AF65-F5344CB8AC3E}">
        <p14:creationId xmlns:p14="http://schemas.microsoft.com/office/powerpoint/2010/main" val="35328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3646 -0.0539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7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05394 L 0.13646 -0.1078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46 -0.10787 L 0.13646 -0.05394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3646 -0.05394 " pathEditMode="relative" rAng="0" ptsTypes="AA">
                                      <p:cBhvr>
                                        <p:cTn id="50" dur="5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3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  <p:bldP spid="28" grpId="0"/>
      <p:bldP spid="28" grpId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2309-5E43-49FC-8E92-AB84C1E2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823A-4B2E-455E-850D-2E160E51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user input:</a:t>
            </a:r>
          </a:p>
          <a:p>
            <a:pPr lvl="1"/>
            <a:r>
              <a:rPr lang="en-US" dirty="0"/>
              <a:t>GETC – Read a character from console into register R0 but don’t echo</a:t>
            </a:r>
          </a:p>
          <a:p>
            <a:pPr lvl="1"/>
            <a:r>
              <a:rPr lang="en-US" dirty="0"/>
              <a:t>KBSR / KBDR – Status/display registers for keyboard</a:t>
            </a:r>
          </a:p>
          <a:p>
            <a:r>
              <a:rPr lang="en-US" dirty="0"/>
              <a:t>Echo user input:</a:t>
            </a:r>
          </a:p>
          <a:p>
            <a:pPr lvl="1"/>
            <a:r>
              <a:rPr lang="en-US" dirty="0"/>
              <a:t>OUT – Write the character in register R0[7:0] to console</a:t>
            </a:r>
          </a:p>
          <a:p>
            <a:pPr lvl="1"/>
            <a:r>
              <a:rPr lang="en-US" dirty="0"/>
              <a:t>DSR / DDR – Status/display registers for display</a:t>
            </a:r>
          </a:p>
          <a:p>
            <a:r>
              <a:rPr lang="en-US" dirty="0"/>
              <a:t>Subroutines</a:t>
            </a:r>
          </a:p>
          <a:p>
            <a:pPr lvl="1"/>
            <a:r>
              <a:rPr lang="en-US" dirty="0"/>
              <a:t>JSR – saves contents of PC in register R7 and sets PC to new location</a:t>
            </a:r>
          </a:p>
          <a:p>
            <a:pPr lvl="1"/>
            <a:r>
              <a:rPr lang="en-US" dirty="0"/>
              <a:t>RET – returns from a subroutine and replaces contents of PC with return address in register R7</a:t>
            </a:r>
          </a:p>
          <a:p>
            <a:pPr lvl="1"/>
            <a:r>
              <a:rPr lang="en-US" dirty="0"/>
              <a:t>Save register values</a:t>
            </a:r>
          </a:p>
          <a:p>
            <a:pPr lvl="2"/>
            <a:r>
              <a:rPr lang="en-US" dirty="0"/>
              <a:t>Caller vs </a:t>
            </a:r>
            <a:r>
              <a:rPr lang="en-US" dirty="0" err="1"/>
              <a:t>callee</a:t>
            </a:r>
            <a:r>
              <a:rPr lang="en-US" dirty="0"/>
              <a:t> saved registers</a:t>
            </a:r>
          </a:p>
          <a:p>
            <a:pPr lvl="2"/>
            <a:r>
              <a:rPr lang="en-US" dirty="0"/>
              <a:t>SAVE_REGISTER .BLKW #1</a:t>
            </a:r>
          </a:p>
          <a:p>
            <a:pPr lvl="2"/>
            <a:r>
              <a:rPr lang="en-US" dirty="0"/>
              <a:t>ST/LD instructions to save/load register values in subroutines</a:t>
            </a:r>
          </a:p>
        </p:txBody>
      </p:sp>
    </p:spTree>
    <p:extLst>
      <p:ext uri="{BB962C8B-B14F-4D97-AF65-F5344CB8AC3E}">
        <p14:creationId xmlns:p14="http://schemas.microsoft.com/office/powerpoint/2010/main" val="24952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AFE7-BF4F-496A-A9D7-F320D130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 – Balancing Parentheses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1BC6-E018-452F-BD75-D95E9A809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Check if string of parentheses is balanced:</a:t>
            </a:r>
          </a:p>
          <a:p>
            <a:pPr lvl="1"/>
            <a:r>
              <a:rPr lang="en-US" dirty="0"/>
              <a:t>Balanced</a:t>
            </a:r>
          </a:p>
          <a:p>
            <a:pPr lvl="2"/>
            <a:r>
              <a:rPr lang="en-US" dirty="0"/>
              <a:t>()()</a:t>
            </a:r>
          </a:p>
          <a:p>
            <a:pPr lvl="2"/>
            <a:r>
              <a:rPr lang="en-US" dirty="0"/>
              <a:t>(())()</a:t>
            </a:r>
          </a:p>
          <a:p>
            <a:pPr lvl="1"/>
            <a:r>
              <a:rPr lang="en-US" dirty="0"/>
              <a:t>Unbalanced</a:t>
            </a:r>
          </a:p>
          <a:p>
            <a:pPr lvl="2"/>
            <a:r>
              <a:rPr lang="en-US" dirty="0"/>
              <a:t>)(</a:t>
            </a:r>
          </a:p>
          <a:p>
            <a:pPr lvl="2"/>
            <a:r>
              <a:rPr lang="en-US" dirty="0"/>
              <a:t>())</a:t>
            </a:r>
          </a:p>
          <a:p>
            <a:pPr lvl="2"/>
            <a:r>
              <a:rPr lang="en-US" dirty="0"/>
              <a:t>(()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Register R6 = x0001 (1) if balanced</a:t>
            </a:r>
          </a:p>
          <a:p>
            <a:pPr lvl="1"/>
            <a:r>
              <a:rPr lang="en-US" dirty="0"/>
              <a:t>Register R6 = </a:t>
            </a:r>
            <a:r>
              <a:rPr lang="en-US" dirty="0" err="1"/>
              <a:t>xFFFF</a:t>
            </a:r>
            <a:r>
              <a:rPr lang="en-US" dirty="0"/>
              <a:t> (-1) if unbalanced</a:t>
            </a:r>
          </a:p>
          <a:p>
            <a:endParaRPr lang="en-US" dirty="0"/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Parse input from keyboard</a:t>
            </a:r>
          </a:p>
          <a:p>
            <a:pPr lvl="2"/>
            <a:r>
              <a:rPr lang="en-US" dirty="0"/>
              <a:t>If input == ‘(‘, push to stack</a:t>
            </a:r>
          </a:p>
          <a:p>
            <a:pPr lvl="2"/>
            <a:r>
              <a:rPr lang="en-US" dirty="0"/>
              <a:t>If input == ‘)’, pop from stack</a:t>
            </a:r>
          </a:p>
          <a:p>
            <a:pPr lvl="2"/>
            <a:r>
              <a:rPr lang="en-US" dirty="0"/>
              <a:t>If input == ‘ ‘ (space), ignore it</a:t>
            </a:r>
          </a:p>
          <a:p>
            <a:pPr lvl="2"/>
            <a:r>
              <a:rPr lang="en-US" dirty="0"/>
              <a:t>If input == ‘\n’ (</a:t>
            </a:r>
            <a:r>
              <a:rPr lang="en-US" dirty="0" err="1"/>
              <a:t>xA</a:t>
            </a:r>
            <a:r>
              <a:rPr lang="en-US" dirty="0"/>
              <a:t>) or ‘\r’ (</a:t>
            </a:r>
            <a:r>
              <a:rPr lang="en-US" dirty="0" err="1"/>
              <a:t>xD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Check if stacks empty</a:t>
            </a:r>
          </a:p>
          <a:p>
            <a:pPr lvl="3"/>
            <a:r>
              <a:rPr lang="en-US" dirty="0"/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59976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84C4-FA71-4CB7-A3B3-E249442E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Parentheses on a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23CC4-F006-4AEF-A3EB-B3ACB89B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72483" cy="4023360"/>
          </a:xfrm>
        </p:spPr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(</a:t>
            </a:r>
          </a:p>
          <a:p>
            <a:pPr lvl="1"/>
            <a:r>
              <a:rPr lang="en-US" dirty="0"/>
              <a:t>(</a:t>
            </a:r>
          </a:p>
          <a:p>
            <a:pPr lvl="1"/>
            <a:r>
              <a:rPr lang="en-US" dirty="0"/>
              <a:t>)</a:t>
            </a:r>
          </a:p>
          <a:p>
            <a:pPr lvl="1"/>
            <a:r>
              <a:rPr lang="en-US" dirty="0"/>
              <a:t>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21C042-8594-495C-8F44-6CC5ACDF7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05569"/>
              </p:ext>
            </p:extLst>
          </p:nvPr>
        </p:nvGraphicFramePr>
        <p:xfrm>
          <a:off x="8517915" y="2813947"/>
          <a:ext cx="1442513" cy="33375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42513">
                  <a:extLst>
                    <a:ext uri="{9D8B030D-6E8A-4147-A177-3AD203B41FA5}">
                      <a16:colId xmlns:a16="http://schemas.microsoft.com/office/drawing/2014/main" val="2032770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056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9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47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49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71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42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06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64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94895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5787B3-069F-4974-A45F-DFA675CD0440}"/>
              </a:ext>
            </a:extLst>
          </p:cNvPr>
          <p:cNvSpPr/>
          <p:nvPr/>
        </p:nvSpPr>
        <p:spPr>
          <a:xfrm>
            <a:off x="8231466" y="2205960"/>
            <a:ext cx="2924214" cy="4105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F1937-647B-41B7-89C9-9463721E9520}"/>
              </a:ext>
            </a:extLst>
          </p:cNvPr>
          <p:cNvSpPr txBox="1"/>
          <p:nvPr/>
        </p:nvSpPr>
        <p:spPr>
          <a:xfrm>
            <a:off x="10163601" y="5782175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x5000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4BB1F-3B2C-44F8-99B3-1C61AC20F7F8}"/>
              </a:ext>
            </a:extLst>
          </p:cNvPr>
          <p:cNvSpPr txBox="1"/>
          <p:nvPr/>
        </p:nvSpPr>
        <p:spPr>
          <a:xfrm>
            <a:off x="10163600" y="5412843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C3085-74F6-4E09-912F-031D631B6FF7}"/>
              </a:ext>
            </a:extLst>
          </p:cNvPr>
          <p:cNvSpPr txBox="1"/>
          <p:nvPr/>
        </p:nvSpPr>
        <p:spPr>
          <a:xfrm>
            <a:off x="10159166" y="5043511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D0506-D37E-4FD7-BC35-AB4362E519E1}"/>
              </a:ext>
            </a:extLst>
          </p:cNvPr>
          <p:cNvSpPr txBox="1"/>
          <p:nvPr/>
        </p:nvSpPr>
        <p:spPr>
          <a:xfrm>
            <a:off x="10163600" y="4674178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E8E4A-4E72-464D-8C73-36FF2FBEA269}"/>
              </a:ext>
            </a:extLst>
          </p:cNvPr>
          <p:cNvSpPr txBox="1"/>
          <p:nvPr/>
        </p:nvSpPr>
        <p:spPr>
          <a:xfrm>
            <a:off x="10167219" y="4299461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3AE2F-6E12-4C67-B951-D3B9D2164ABF}"/>
              </a:ext>
            </a:extLst>
          </p:cNvPr>
          <p:cNvSpPr txBox="1"/>
          <p:nvPr/>
        </p:nvSpPr>
        <p:spPr>
          <a:xfrm>
            <a:off x="10162785" y="3930129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1AE5F-B935-4C6F-B414-C8ACEB4AB6FD}"/>
              </a:ext>
            </a:extLst>
          </p:cNvPr>
          <p:cNvSpPr txBox="1"/>
          <p:nvPr/>
        </p:nvSpPr>
        <p:spPr>
          <a:xfrm>
            <a:off x="10167219" y="3560796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519D6A-FB4C-4F82-8AF9-0B83ADE2CFE7}"/>
              </a:ext>
            </a:extLst>
          </p:cNvPr>
          <p:cNvSpPr txBox="1"/>
          <p:nvPr/>
        </p:nvSpPr>
        <p:spPr>
          <a:xfrm>
            <a:off x="10162785" y="3191464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13E17-C7F4-49BB-9399-00190CB63D41}"/>
              </a:ext>
            </a:extLst>
          </p:cNvPr>
          <p:cNvSpPr txBox="1"/>
          <p:nvPr/>
        </p:nvSpPr>
        <p:spPr>
          <a:xfrm>
            <a:off x="10167219" y="2822131"/>
            <a:ext cx="76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x4FF8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AAC187-E01A-4AEE-A739-C4AD8F5C1E34}"/>
              </a:ext>
            </a:extLst>
          </p:cNvPr>
          <p:cNvCxnSpPr>
            <a:cxnSpLocks/>
          </p:cNvCxnSpPr>
          <p:nvPr/>
        </p:nvCxnSpPr>
        <p:spPr>
          <a:xfrm>
            <a:off x="8080310" y="5966841"/>
            <a:ext cx="4376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B4231F-083C-407A-8EE9-2B41CC58D799}"/>
              </a:ext>
            </a:extLst>
          </p:cNvPr>
          <p:cNvCxnSpPr>
            <a:cxnSpLocks/>
          </p:cNvCxnSpPr>
          <p:nvPr/>
        </p:nvCxnSpPr>
        <p:spPr>
          <a:xfrm>
            <a:off x="8080309" y="3008267"/>
            <a:ext cx="4376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D4D8F1-006B-414B-8683-14A44FFFD855}"/>
              </a:ext>
            </a:extLst>
          </p:cNvPr>
          <p:cNvSpPr txBox="1"/>
          <p:nvPr/>
        </p:nvSpPr>
        <p:spPr>
          <a:xfrm>
            <a:off x="8839822" y="1836627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Memory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51981-F3E2-433D-A6B6-04880E01156A}"/>
              </a:ext>
            </a:extLst>
          </p:cNvPr>
          <p:cNvSpPr txBox="1"/>
          <p:nvPr/>
        </p:nvSpPr>
        <p:spPr>
          <a:xfrm>
            <a:off x="6734253" y="2822131"/>
            <a:ext cx="14972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Stack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EB5A9C-5E32-4137-9CBD-1EAFDDA4AA80}"/>
              </a:ext>
            </a:extLst>
          </p:cNvPr>
          <p:cNvSpPr txBox="1"/>
          <p:nvPr/>
        </p:nvSpPr>
        <p:spPr>
          <a:xfrm>
            <a:off x="6734253" y="5782175"/>
            <a:ext cx="149721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Stack 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92424E-E6CA-4391-B35F-50531AC5E436}"/>
              </a:ext>
            </a:extLst>
          </p:cNvPr>
          <p:cNvSpPr txBox="1"/>
          <p:nvPr/>
        </p:nvSpPr>
        <p:spPr>
          <a:xfrm>
            <a:off x="9111572" y="578217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8EF402-AD8C-4DDD-B3B8-E497A9058DD2}"/>
              </a:ext>
            </a:extLst>
          </p:cNvPr>
          <p:cNvSpPr txBox="1"/>
          <p:nvPr/>
        </p:nvSpPr>
        <p:spPr>
          <a:xfrm>
            <a:off x="9111572" y="541284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23237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9" grpId="0"/>
      <p:bldP spid="29" grpId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4151</TotalTime>
  <Words>490</Words>
  <Application>Microsoft Office PowerPoint</Application>
  <PresentationFormat>Widescreen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ECE220 Lab2</vt:lpstr>
      <vt:lpstr>Brain Teaser – Right Shifting</vt:lpstr>
      <vt:lpstr>MP2 – Stack Calculator</vt:lpstr>
      <vt:lpstr>Stack Data Structure</vt:lpstr>
      <vt:lpstr>Postfix Calculator on a Stack</vt:lpstr>
      <vt:lpstr>Implementation</vt:lpstr>
      <vt:lpstr>Lab2 – Balancing Parentheses</vt:lpstr>
      <vt:lpstr>Balancing Parentheses on a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Potok, Matthew</dc:creator>
  <cp:lastModifiedBy>Potok, Matthew</cp:lastModifiedBy>
  <cp:revision>52</cp:revision>
  <dcterms:created xsi:type="dcterms:W3CDTF">2018-06-10T15:46:20Z</dcterms:created>
  <dcterms:modified xsi:type="dcterms:W3CDTF">2018-06-18T16:40:56Z</dcterms:modified>
</cp:coreProperties>
</file>