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86" r:id="rId3"/>
    <p:sldId id="283" r:id="rId4"/>
    <p:sldId id="285" r:id="rId5"/>
    <p:sldId id="284" r:id="rId6"/>
    <p:sldId id="287" r:id="rId7"/>
    <p:sldId id="28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13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4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7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49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9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9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2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6787DF-63A8-4FFC-8155-79ED132149FF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6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6787DF-63A8-4FFC-8155-79ED132149FF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0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stdio/sscanf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plusplus.com/reference/cstdlib/ran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5691-6CAE-49B6-88DF-6E2D6BC82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ECE220 Lab4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7BB13-FF09-4D92-AC2C-3DAFA1B93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8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A8E0-DE9A-4BEF-B44C-4E60D53F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Teaser – Swapping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1000-3B09-4E48-9BDD-CE3B2572A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</a:t>
            </a:r>
          </a:p>
          <a:p>
            <a:pPr lvl="1"/>
            <a:r>
              <a:rPr lang="en-US" dirty="0"/>
              <a:t>void swap(int *x, int *y) {</a:t>
            </a:r>
          </a:p>
          <a:p>
            <a:pPr lvl="2"/>
            <a:r>
              <a:rPr lang="en-US" dirty="0"/>
              <a:t>int temp = *x;</a:t>
            </a:r>
          </a:p>
          <a:p>
            <a:pPr lvl="2"/>
            <a:r>
              <a:rPr lang="en-US" dirty="0"/>
              <a:t>*x = *y;</a:t>
            </a:r>
          </a:p>
          <a:p>
            <a:pPr lvl="2"/>
            <a:r>
              <a:rPr lang="en-US" dirty="0"/>
              <a:t>*y = temp;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Version 2</a:t>
            </a:r>
          </a:p>
          <a:p>
            <a:pPr lvl="1"/>
            <a:r>
              <a:rPr lang="en-US" dirty="0"/>
              <a:t>void swap(int *x, int *y) {</a:t>
            </a:r>
          </a:p>
          <a:p>
            <a:pPr lvl="2"/>
            <a:r>
              <a:rPr lang="en-US" dirty="0"/>
              <a:t>*x ^= *y;</a:t>
            </a:r>
          </a:p>
          <a:p>
            <a:pPr lvl="2"/>
            <a:r>
              <a:rPr lang="en-US" dirty="0"/>
              <a:t>*y ^= *x;</a:t>
            </a:r>
          </a:p>
          <a:p>
            <a:pPr lvl="2"/>
            <a:r>
              <a:rPr lang="en-US" dirty="0"/>
              <a:t>*x ^= *y;</a:t>
            </a:r>
          </a:p>
          <a:p>
            <a:pPr lvl="1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048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A15A-F1D8-4996-B22B-7E1EC087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Teaser – Fun with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5A650-40D1-4D34-8BED-3C25614E5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Multi-line vs one-line initialization</a:t>
            </a:r>
          </a:p>
          <a:p>
            <a:pPr lvl="1"/>
            <a:r>
              <a:rPr lang="en-US" dirty="0"/>
              <a:t>int a = 1;</a:t>
            </a:r>
            <a:br>
              <a:rPr lang="en-US" dirty="0"/>
            </a:br>
            <a:r>
              <a:rPr lang="en-US" dirty="0"/>
              <a:t>int b = 2;</a:t>
            </a:r>
          </a:p>
          <a:p>
            <a:pPr lvl="1"/>
            <a:r>
              <a:rPr lang="en-US" dirty="0"/>
              <a:t>int a = 1, b = 2;</a:t>
            </a:r>
          </a:p>
          <a:p>
            <a:pPr lvl="1"/>
            <a:r>
              <a:rPr lang="en-US" dirty="0"/>
              <a:t>int* </a:t>
            </a:r>
            <a:r>
              <a:rPr lang="en-US" dirty="0" err="1"/>
              <a:t>a_p</a:t>
            </a:r>
            <a:r>
              <a:rPr lang="en-US" dirty="0"/>
              <a:t> = &amp;a;</a:t>
            </a:r>
            <a:br>
              <a:rPr lang="en-US" dirty="0"/>
            </a:br>
            <a:r>
              <a:rPr lang="en-US" dirty="0"/>
              <a:t>int* </a:t>
            </a:r>
            <a:r>
              <a:rPr lang="en-US" dirty="0" err="1"/>
              <a:t>b_p</a:t>
            </a:r>
            <a:r>
              <a:rPr lang="en-US" dirty="0"/>
              <a:t> = &amp;b;</a:t>
            </a:r>
          </a:p>
          <a:p>
            <a:pPr lvl="1"/>
            <a:r>
              <a:rPr lang="en-US" dirty="0"/>
              <a:t>int *</a:t>
            </a:r>
            <a:r>
              <a:rPr lang="en-US" dirty="0" err="1"/>
              <a:t>a_p</a:t>
            </a:r>
            <a:r>
              <a:rPr lang="en-US" dirty="0"/>
              <a:t> = &amp;a, *</a:t>
            </a:r>
            <a:r>
              <a:rPr lang="en-US" dirty="0" err="1"/>
              <a:t>b_p</a:t>
            </a:r>
            <a:r>
              <a:rPr lang="en-US" dirty="0"/>
              <a:t> = &amp;b;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Double pointers</a:t>
            </a:r>
          </a:p>
          <a:p>
            <a:pPr lvl="1"/>
            <a:r>
              <a:rPr lang="en-US" dirty="0"/>
              <a:t>int a = 1, b = 2;</a:t>
            </a:r>
          </a:p>
          <a:p>
            <a:pPr lvl="1"/>
            <a:r>
              <a:rPr lang="en-US" dirty="0"/>
              <a:t>int *</a:t>
            </a:r>
            <a:r>
              <a:rPr lang="en-US" dirty="0" err="1"/>
              <a:t>a_p</a:t>
            </a:r>
            <a:r>
              <a:rPr lang="en-US" dirty="0"/>
              <a:t> = &amp;a, *</a:t>
            </a:r>
            <a:r>
              <a:rPr lang="en-US" dirty="0" err="1"/>
              <a:t>b_p</a:t>
            </a:r>
            <a:r>
              <a:rPr lang="en-US" dirty="0"/>
              <a:t> = &amp;b;</a:t>
            </a:r>
          </a:p>
          <a:p>
            <a:pPr lvl="1"/>
            <a:r>
              <a:rPr lang="en-US" dirty="0"/>
              <a:t>int **</a:t>
            </a:r>
            <a:r>
              <a:rPr lang="en-US" dirty="0" err="1"/>
              <a:t>a_p_p</a:t>
            </a:r>
            <a:r>
              <a:rPr lang="en-US" dirty="0"/>
              <a:t> = &amp;</a:t>
            </a:r>
            <a:r>
              <a:rPr lang="en-US" dirty="0" err="1"/>
              <a:t>a_p</a:t>
            </a:r>
            <a:r>
              <a:rPr lang="en-US" dirty="0"/>
              <a:t>, **</a:t>
            </a:r>
            <a:r>
              <a:rPr lang="en-US" dirty="0" err="1"/>
              <a:t>b_p_p</a:t>
            </a:r>
            <a:r>
              <a:rPr lang="en-US" dirty="0"/>
              <a:t> = &amp;</a:t>
            </a:r>
            <a:r>
              <a:rPr lang="en-US" dirty="0" err="1"/>
              <a:t>b_p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*</a:t>
            </a:r>
            <a:r>
              <a:rPr lang="en-US" dirty="0" err="1"/>
              <a:t>a_p_p</a:t>
            </a:r>
            <a:r>
              <a:rPr lang="en-US" dirty="0"/>
              <a:t> = &amp;b;	//What changes?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6BA638-06EF-4C4D-9BB3-71BAE6D0A417}"/>
              </a:ext>
            </a:extLst>
          </p:cNvPr>
          <p:cNvSpPr/>
          <p:nvPr/>
        </p:nvSpPr>
        <p:spPr>
          <a:xfrm>
            <a:off x="8134710" y="3417497"/>
            <a:ext cx="569343" cy="301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08808D-CDCA-4BF2-9E27-B1A6ECE5B689}"/>
              </a:ext>
            </a:extLst>
          </p:cNvPr>
          <p:cNvSpPr/>
          <p:nvPr/>
        </p:nvSpPr>
        <p:spPr>
          <a:xfrm>
            <a:off x="9037608" y="3417498"/>
            <a:ext cx="569343" cy="301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E20745-85AA-4080-B0E3-4AFAC2D4CF48}"/>
              </a:ext>
            </a:extLst>
          </p:cNvPr>
          <p:cNvSpPr/>
          <p:nvPr/>
        </p:nvSpPr>
        <p:spPr>
          <a:xfrm>
            <a:off x="8134710" y="3958085"/>
            <a:ext cx="569343" cy="301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46B53-A0E6-4AD9-A6B5-DFF0868112A7}"/>
              </a:ext>
            </a:extLst>
          </p:cNvPr>
          <p:cNvSpPr/>
          <p:nvPr/>
        </p:nvSpPr>
        <p:spPr>
          <a:xfrm>
            <a:off x="9075852" y="3978211"/>
            <a:ext cx="569343" cy="301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CE4D09-F933-4632-9F0D-2CB124FDF8D9}"/>
              </a:ext>
            </a:extLst>
          </p:cNvPr>
          <p:cNvCxnSpPr>
            <a:cxnSpLocks/>
          </p:cNvCxnSpPr>
          <p:nvPr/>
        </p:nvCxnSpPr>
        <p:spPr>
          <a:xfrm flipV="1">
            <a:off x="8419381" y="3719423"/>
            <a:ext cx="0" cy="40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86959E-2289-4E58-8D12-06B32864BC57}"/>
              </a:ext>
            </a:extLst>
          </p:cNvPr>
          <p:cNvCxnSpPr>
            <a:cxnSpLocks/>
          </p:cNvCxnSpPr>
          <p:nvPr/>
        </p:nvCxnSpPr>
        <p:spPr>
          <a:xfrm flipV="1">
            <a:off x="9349021" y="3719423"/>
            <a:ext cx="0" cy="40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8685439-AA6B-49B7-805C-D5008EBA845D}"/>
              </a:ext>
            </a:extLst>
          </p:cNvPr>
          <p:cNvSpPr/>
          <p:nvPr/>
        </p:nvSpPr>
        <p:spPr>
          <a:xfrm>
            <a:off x="8134710" y="4498672"/>
            <a:ext cx="569343" cy="301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267C6C-BDA9-49C1-84B2-9B0F1B2C3687}"/>
              </a:ext>
            </a:extLst>
          </p:cNvPr>
          <p:cNvCxnSpPr>
            <a:cxnSpLocks/>
          </p:cNvCxnSpPr>
          <p:nvPr/>
        </p:nvCxnSpPr>
        <p:spPr>
          <a:xfrm flipV="1">
            <a:off x="8419381" y="4260010"/>
            <a:ext cx="0" cy="40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55D5DA9-256E-40A1-B2C3-763CFFD1B34D}"/>
              </a:ext>
            </a:extLst>
          </p:cNvPr>
          <p:cNvSpPr/>
          <p:nvPr/>
        </p:nvSpPr>
        <p:spPr>
          <a:xfrm>
            <a:off x="9075852" y="4501541"/>
            <a:ext cx="569343" cy="301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9C47BD-4602-48EA-8572-3AA50469E9F1}"/>
              </a:ext>
            </a:extLst>
          </p:cNvPr>
          <p:cNvCxnSpPr>
            <a:cxnSpLocks/>
          </p:cNvCxnSpPr>
          <p:nvPr/>
        </p:nvCxnSpPr>
        <p:spPr>
          <a:xfrm flipV="1">
            <a:off x="9360523" y="4262879"/>
            <a:ext cx="0" cy="40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105668-71C6-4ACE-B3D7-3191B0B42D77}"/>
              </a:ext>
            </a:extLst>
          </p:cNvPr>
          <p:cNvSpPr txBox="1"/>
          <p:nvPr/>
        </p:nvSpPr>
        <p:spPr>
          <a:xfrm>
            <a:off x="7814994" y="338379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D4E23E-F8CE-4B21-86BF-D5478CFD2285}"/>
              </a:ext>
            </a:extLst>
          </p:cNvPr>
          <p:cNvSpPr txBox="1"/>
          <p:nvPr/>
        </p:nvSpPr>
        <p:spPr>
          <a:xfrm>
            <a:off x="7602192" y="394450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a_p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7B163B-A03F-43E3-8164-C2F256F62BAC}"/>
              </a:ext>
            </a:extLst>
          </p:cNvPr>
          <p:cNvSpPr txBox="1"/>
          <p:nvPr/>
        </p:nvSpPr>
        <p:spPr>
          <a:xfrm>
            <a:off x="7341684" y="443413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a_p_p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F871A9-260F-422E-9CBE-690DD5A7E691}"/>
              </a:ext>
            </a:extLst>
          </p:cNvPr>
          <p:cNvSpPr txBox="1"/>
          <p:nvPr/>
        </p:nvSpPr>
        <p:spPr>
          <a:xfrm>
            <a:off x="9606951" y="33837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583F03-2DDE-48FA-B921-C7F58FA14623}"/>
              </a:ext>
            </a:extLst>
          </p:cNvPr>
          <p:cNvSpPr txBox="1"/>
          <p:nvPr/>
        </p:nvSpPr>
        <p:spPr>
          <a:xfrm>
            <a:off x="9645194" y="394450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b_p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A990E9-3991-4990-BEDA-5980D07708F9}"/>
              </a:ext>
            </a:extLst>
          </p:cNvPr>
          <p:cNvSpPr txBox="1"/>
          <p:nvPr/>
        </p:nvSpPr>
        <p:spPr>
          <a:xfrm>
            <a:off x="9680718" y="443413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b_p_p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35E41A-866B-4413-90CE-94A0DD84AA4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8419381" y="3719423"/>
            <a:ext cx="902899" cy="41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30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9" grpId="0" animBg="1"/>
      <p:bldP spid="21" grpId="0" animBg="1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F57C-EB72-4C12-AA41-7ACB7123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91CA-8F9A-4AB7-8DE8-4AA38791B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Add function</a:t>
            </a:r>
          </a:p>
          <a:p>
            <a:pPr lvl="1"/>
            <a:r>
              <a:rPr lang="en-US" dirty="0"/>
              <a:t>int add(int x, int y) {</a:t>
            </a:r>
          </a:p>
          <a:p>
            <a:pPr lvl="2"/>
            <a:r>
              <a:rPr lang="en-US" dirty="0"/>
              <a:t>return x + y;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Main function</a:t>
            </a:r>
          </a:p>
          <a:p>
            <a:pPr lvl="1"/>
            <a:r>
              <a:rPr lang="en-US" dirty="0"/>
              <a:t>int main() {</a:t>
            </a:r>
          </a:p>
          <a:p>
            <a:pPr lvl="2"/>
            <a:r>
              <a:rPr lang="en-US" dirty="0"/>
              <a:t>int (*</a:t>
            </a:r>
            <a:r>
              <a:rPr lang="en-US" dirty="0" err="1"/>
              <a:t>add_ptr</a:t>
            </a:r>
            <a:r>
              <a:rPr lang="en-US" dirty="0"/>
              <a:t>)(int, int) = &amp;add;</a:t>
            </a:r>
          </a:p>
          <a:p>
            <a:pPr lvl="2"/>
            <a:r>
              <a:rPr lang="en-US" dirty="0"/>
              <a:t>int sum = (*</a:t>
            </a:r>
            <a:r>
              <a:rPr lang="en-US" dirty="0" err="1"/>
              <a:t>add_ptr</a:t>
            </a:r>
            <a:r>
              <a:rPr lang="en-US" dirty="0"/>
              <a:t>)(2, 3);</a:t>
            </a:r>
          </a:p>
          <a:p>
            <a:pPr lvl="1"/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Passing as parameter</a:t>
            </a:r>
          </a:p>
          <a:p>
            <a:pPr lvl="1"/>
            <a:r>
              <a:rPr lang="en-US" dirty="0"/>
              <a:t>int add2to3(int (*</a:t>
            </a:r>
            <a:r>
              <a:rPr lang="en-US" dirty="0" err="1"/>
              <a:t>add_ptr</a:t>
            </a:r>
            <a:r>
              <a:rPr lang="en-US" dirty="0"/>
              <a:t>)(int, int)) {</a:t>
            </a:r>
          </a:p>
          <a:p>
            <a:pPr lvl="2"/>
            <a:r>
              <a:rPr lang="en-US" dirty="0"/>
              <a:t>return (*</a:t>
            </a:r>
            <a:r>
              <a:rPr lang="en-US" dirty="0" err="1"/>
              <a:t>add_ptr</a:t>
            </a:r>
            <a:r>
              <a:rPr lang="en-US" dirty="0"/>
              <a:t>)(2, 3)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Return value</a:t>
            </a:r>
          </a:p>
          <a:p>
            <a:pPr lvl="1"/>
            <a:r>
              <a:rPr lang="en-US" dirty="0"/>
              <a:t>int (*</a:t>
            </a:r>
            <a:r>
              <a:rPr lang="en-US" dirty="0" err="1"/>
              <a:t>much_confusion</a:t>
            </a:r>
            <a:r>
              <a:rPr lang="en-US" dirty="0"/>
              <a:t>(int x))(int, int) {</a:t>
            </a:r>
          </a:p>
          <a:p>
            <a:pPr lvl="2"/>
            <a:r>
              <a:rPr lang="en-US" dirty="0" err="1"/>
              <a:t>printf</a:t>
            </a:r>
            <a:r>
              <a:rPr lang="en-US" dirty="0"/>
              <a:t>(“%Got parameter %d\n”, x);</a:t>
            </a:r>
          </a:p>
          <a:p>
            <a:pPr lvl="2"/>
            <a:r>
              <a:rPr lang="en-US" dirty="0"/>
              <a:t>int (*</a:t>
            </a:r>
            <a:r>
              <a:rPr lang="en-US" dirty="0" err="1"/>
              <a:t>add_ptr</a:t>
            </a:r>
            <a:r>
              <a:rPr lang="en-US" dirty="0"/>
              <a:t>)(int, int) = &amp;add;</a:t>
            </a:r>
          </a:p>
          <a:p>
            <a:pPr lvl="2"/>
            <a:r>
              <a:rPr lang="en-US" dirty="0"/>
              <a:t>return </a:t>
            </a:r>
            <a:r>
              <a:rPr lang="en-US" dirty="0" err="1"/>
              <a:t>add_ptr</a:t>
            </a:r>
            <a:endParaRPr lang="en-US" dirty="0"/>
          </a:p>
          <a:p>
            <a:pPr lvl="1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624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6748E2-1414-45C6-81ED-B2E62DD73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A6B4A-B619-4CA7-A947-FC4F8993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MP4 - Codebreaker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4FD47994-7042-403B-8FB5-3D4C3F947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7E4852-2A91-42C1-8C75-34DF3751E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621A18E-48B4-4018-97C3-6E6DE7A2E7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11684" y="2198914"/>
                <a:ext cx="5127172" cy="367018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Implement game of Mastermind</a:t>
                </a:r>
              </a:p>
              <a:p>
                <a:pPr lvl="1"/>
                <a:r>
                  <a:rPr lang="en-US" dirty="0"/>
                  <a:t>only elements things to guess</a:t>
                </a:r>
              </a:p>
              <a:p>
                <a:pPr lvl="1"/>
                <a:r>
                  <a:rPr lang="en-US" dirty="0"/>
                  <a:t>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1, 8</m:t>
                        </m:r>
                      </m:e>
                    </m:d>
                  </m:oMath>
                </a14:m>
                <a:r>
                  <a:rPr lang="en-US" dirty="0"/>
                  <a:t> rather than colors</a:t>
                </a:r>
              </a:p>
              <a:p>
                <a:r>
                  <a:rPr lang="en-US" dirty="0"/>
                  <a:t>Feedback</a:t>
                </a:r>
              </a:p>
              <a:p>
                <a:pPr lvl="1"/>
                <a:r>
                  <a:rPr lang="en-US" dirty="0"/>
                  <a:t>perfect or misplaced matches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Actual: 1357, guess: 9753</a:t>
                </a:r>
              </a:p>
              <a:p>
                <a:pPr lvl="2"/>
                <a:r>
                  <a:rPr lang="en-US" dirty="0"/>
                  <a:t>Perfect: 5</a:t>
                </a:r>
              </a:p>
              <a:p>
                <a:pPr lvl="2"/>
                <a:r>
                  <a:rPr lang="en-US" dirty="0"/>
                  <a:t>Misplaced 7, 3</a:t>
                </a:r>
              </a:p>
              <a:p>
                <a:r>
                  <a:rPr lang="en-US" dirty="0"/>
                  <a:t>Implement using pointers or arrays</a:t>
                </a:r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9621A18E-48B4-4018-97C3-6E6DE7A2E7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1684" y="2198914"/>
                <a:ext cx="5127172" cy="3670180"/>
              </a:xfrm>
              <a:blipFill>
                <a:blip r:embed="rId3"/>
                <a:stretch>
                  <a:fillRect l="-1308" t="-1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54308465-3CAC-4219-A8D5-368A1CFCA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1532E4-FF18-4707-B987-B543B1B7F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58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75A8-8604-4170-887B-76AE37D8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MP4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45A9-11F6-4C58-AF58-2FF7BF528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only takes a single number as input: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1234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123abc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abc123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3 5</a:t>
            </a:r>
          </a:p>
          <a:p>
            <a:r>
              <a:rPr lang="en-US" dirty="0" err="1">
                <a:solidFill>
                  <a:schemeClr val="tx1"/>
                </a:solidFill>
                <a:hlinkClick r:id="rId2"/>
              </a:rPr>
              <a:t>sscanf</a:t>
            </a:r>
            <a:r>
              <a:rPr lang="en-US" dirty="0">
                <a:solidFill>
                  <a:schemeClr val="tx1"/>
                </a:solidFill>
              </a:rPr>
              <a:t>(const char * s, const char * format) – reads data from s and parses input like </a:t>
            </a:r>
            <a:r>
              <a:rPr lang="en-US" dirty="0" err="1">
                <a:solidFill>
                  <a:schemeClr val="tx1"/>
                </a:solidFill>
              </a:rPr>
              <a:t>scanf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char *sentence = “I am a 1337 h4x0r”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 x;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sscanf</a:t>
            </a:r>
            <a:r>
              <a:rPr lang="en-US" dirty="0">
                <a:solidFill>
                  <a:schemeClr val="tx1"/>
                </a:solidFill>
              </a:rPr>
              <a:t>(sentence, “%d”, &amp;x);</a:t>
            </a:r>
          </a:p>
          <a:p>
            <a:r>
              <a:rPr lang="en-US" dirty="0">
                <a:solidFill>
                  <a:schemeClr val="tx1"/>
                </a:solidFill>
              </a:rPr>
              <a:t>MP4 usage: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 x; char post[2];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sscanf</a:t>
            </a:r>
            <a:r>
              <a:rPr lang="en-US" dirty="0">
                <a:solidFill>
                  <a:schemeClr val="tx1"/>
                </a:solidFill>
              </a:rPr>
              <a:t>(input, “%d1s”, &amp;x, post);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132B51-01C6-46D3-9BD9-535C66E7F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834335"/>
              </p:ext>
            </p:extLst>
          </p:nvPr>
        </p:nvGraphicFramePr>
        <p:xfrm>
          <a:off x="4745487" y="4429025"/>
          <a:ext cx="6833736" cy="1247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8434">
                  <a:extLst>
                    <a:ext uri="{9D8B030D-6E8A-4147-A177-3AD203B41FA5}">
                      <a16:colId xmlns:a16="http://schemas.microsoft.com/office/drawing/2014/main" val="170600013"/>
                    </a:ext>
                  </a:extLst>
                </a:gridCol>
                <a:gridCol w="1708434">
                  <a:extLst>
                    <a:ext uri="{9D8B030D-6E8A-4147-A177-3AD203B41FA5}">
                      <a16:colId xmlns:a16="http://schemas.microsoft.com/office/drawing/2014/main" val="598133447"/>
                    </a:ext>
                  </a:extLst>
                </a:gridCol>
                <a:gridCol w="1708434">
                  <a:extLst>
                    <a:ext uri="{9D8B030D-6E8A-4147-A177-3AD203B41FA5}">
                      <a16:colId xmlns:a16="http://schemas.microsoft.com/office/drawing/2014/main" val="3849923104"/>
                    </a:ext>
                  </a:extLst>
                </a:gridCol>
                <a:gridCol w="1708434">
                  <a:extLst>
                    <a:ext uri="{9D8B030D-6E8A-4147-A177-3AD203B41FA5}">
                      <a16:colId xmlns:a16="http://schemas.microsoft.com/office/drawing/2014/main" val="4209438430"/>
                    </a:ext>
                  </a:extLst>
                </a:gridCol>
              </a:tblGrid>
              <a:tr h="311789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String</a:t>
                      </a:r>
                    </a:p>
                  </a:txBody>
                  <a:tcPr marL="76880" marR="76880" marT="38440" marB="38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X</a:t>
                      </a:r>
                    </a:p>
                  </a:txBody>
                  <a:tcPr marL="76880" marR="76880" marT="38440" marB="38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Post</a:t>
                      </a:r>
                    </a:p>
                  </a:txBody>
                  <a:tcPr marL="76880" marR="76880" marT="38440" marB="38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err="1"/>
                        <a:t>retval</a:t>
                      </a:r>
                      <a:endParaRPr lang="en-US" sz="1500" b="1" dirty="0"/>
                    </a:p>
                  </a:txBody>
                  <a:tcPr marL="76880" marR="76880" marT="38440" marB="38440" anchor="ctr"/>
                </a:tc>
                <a:extLst>
                  <a:ext uri="{0D108BD9-81ED-4DB2-BD59-A6C34878D82A}">
                    <a16:rowId xmlns:a16="http://schemas.microsoft.com/office/drawing/2014/main" val="222415575"/>
                  </a:ext>
                </a:extLst>
              </a:tr>
              <a:tr h="31178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“ca75”</a:t>
                      </a:r>
                    </a:p>
                  </a:txBody>
                  <a:tcPr marL="76880" marR="76880" marT="38440" marB="38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N/A</a:t>
                      </a:r>
                    </a:p>
                  </a:txBody>
                  <a:tcPr marL="76880" marR="76880" marT="38440" marB="38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N/A</a:t>
                      </a:r>
                    </a:p>
                  </a:txBody>
                  <a:tcPr marL="76880" marR="76880" marT="38440" marB="38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76880" marR="76880" marT="38440" marB="38440" anchor="ctr"/>
                </a:tc>
                <a:extLst>
                  <a:ext uri="{0D108BD9-81ED-4DB2-BD59-A6C34878D82A}">
                    <a16:rowId xmlns:a16="http://schemas.microsoft.com/office/drawing/2014/main" val="3696321053"/>
                  </a:ext>
                </a:extLst>
              </a:tr>
              <a:tr h="31178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“1015”</a:t>
                      </a:r>
                    </a:p>
                  </a:txBody>
                  <a:tcPr marL="76880" marR="76880" marT="38440" marB="38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1015</a:t>
                      </a:r>
                    </a:p>
                  </a:txBody>
                  <a:tcPr marL="76880" marR="76880" marT="38440" marB="38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N/A</a:t>
                      </a:r>
                    </a:p>
                  </a:txBody>
                  <a:tcPr marL="76880" marR="76880" marT="38440" marB="38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76880" marR="76880" marT="38440" marB="38440" anchor="ctr"/>
                </a:tc>
                <a:extLst>
                  <a:ext uri="{0D108BD9-81ED-4DB2-BD59-A6C34878D82A}">
                    <a16:rowId xmlns:a16="http://schemas.microsoft.com/office/drawing/2014/main" val="4216114233"/>
                  </a:ext>
                </a:extLst>
              </a:tr>
              <a:tr h="31178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“5afe”</a:t>
                      </a:r>
                    </a:p>
                  </a:txBody>
                  <a:tcPr marL="76880" marR="76880" marT="38440" marB="38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 marL="76880" marR="76880" marT="38440" marB="38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“</a:t>
                      </a:r>
                      <a:r>
                        <a:rPr lang="en-US" sz="1500" dirty="0" err="1"/>
                        <a:t>afe</a:t>
                      </a:r>
                      <a:r>
                        <a:rPr lang="en-US" sz="1500" dirty="0"/>
                        <a:t>”</a:t>
                      </a:r>
                    </a:p>
                  </a:txBody>
                  <a:tcPr marL="76880" marR="76880" marT="38440" marB="38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L="76880" marR="76880" marT="38440" marB="38440" anchor="ctr"/>
                </a:tc>
                <a:extLst>
                  <a:ext uri="{0D108BD9-81ED-4DB2-BD59-A6C34878D82A}">
                    <a16:rowId xmlns:a16="http://schemas.microsoft.com/office/drawing/2014/main" val="3625987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28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AFFF-FB62-49DB-A8C5-28F6A98A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Lab4 – Rolling Dice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FD37E-036B-43C0-AFAF-25C05081A5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Complete the ‘</a:t>
                </a:r>
                <a:r>
                  <a:rPr lang="en-US" dirty="0" err="1"/>
                  <a:t>roll_three</a:t>
                </a:r>
                <a:r>
                  <a:rPr lang="en-US" dirty="0"/>
                  <a:t>’ function</a:t>
                </a:r>
              </a:p>
              <a:p>
                <a:pPr lvl="1"/>
                <a:r>
                  <a:rPr lang="en-US" dirty="0"/>
                  <a:t>Roll 3 dice, each generating a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1, 6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hlinkClick r:id="rId2"/>
                  </a:rPr>
                  <a:t>rand</a:t>
                </a:r>
                <a:r>
                  <a:rPr lang="en-US" dirty="0"/>
                  <a:t>() – returns an integer between 0 and INT_MAX</a:t>
                </a:r>
              </a:p>
              <a:p>
                <a:r>
                  <a:rPr lang="en-US" dirty="0"/>
                  <a:t>How to use rand() to output values in required range?</a:t>
                </a:r>
              </a:p>
              <a:p>
                <a:pPr lvl="1"/>
                <a:r>
                  <a:rPr lang="en-US" dirty="0"/>
                  <a:t>{d1, d2, d3} = rand() % 6 + 1;</a:t>
                </a:r>
              </a:p>
              <a:p>
                <a:r>
                  <a:rPr lang="en-US" dirty="0"/>
                  <a:t>Check to see if any duplicates exists. If so print if either a double or a triple.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FD37E-036B-43C0-AFAF-25C05081A5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54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4440</TotalTime>
  <Words>476</Words>
  <Application>Microsoft Office PowerPoint</Application>
  <PresentationFormat>Widescreen</PresentationFormat>
  <Paragraphs>110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Cambria Math</vt:lpstr>
      <vt:lpstr>Retrospect</vt:lpstr>
      <vt:lpstr>ECE220 Lab4</vt:lpstr>
      <vt:lpstr>Brain Teaser – Swapping Data</vt:lpstr>
      <vt:lpstr>Brain Teaser – Fun with Pointers</vt:lpstr>
      <vt:lpstr>Function Pointers</vt:lpstr>
      <vt:lpstr>MP4 - Codebreaker</vt:lpstr>
      <vt:lpstr>MP4 User input</vt:lpstr>
      <vt:lpstr>Lab4 – Rolling Dice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Potok, Matthew</dc:creator>
  <cp:lastModifiedBy>Potok, Matthew</cp:lastModifiedBy>
  <cp:revision>80</cp:revision>
  <dcterms:created xsi:type="dcterms:W3CDTF">2018-06-10T15:46:20Z</dcterms:created>
  <dcterms:modified xsi:type="dcterms:W3CDTF">2018-06-30T22:51:37Z</dcterms:modified>
</cp:coreProperties>
</file>