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308" r:id="rId3"/>
    <p:sldId id="309" r:id="rId4"/>
    <p:sldId id="310" r:id="rId5"/>
    <p:sldId id="317" r:id="rId6"/>
    <p:sldId id="318" r:id="rId7"/>
    <p:sldId id="313" r:id="rId8"/>
    <p:sldId id="319" r:id="rId9"/>
    <p:sldId id="320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7633E-DCF8-4AFA-8E50-E6E3C958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Lab7 – Lowest Common Ancestor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085D-1D16-471B-8574-FD0F798BA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Given a binary search tree (BST), find the lowest common ancestor of two nodes.</a:t>
            </a:r>
          </a:p>
          <a:p>
            <a:r>
              <a:rPr lang="en-US" dirty="0"/>
              <a:t>Hint: use the special property of a (BST) to figure out what the lowest common ancestor is. If this was a general tree, then you would have to do a recursive search to find the lowest common ancestor.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E2AAD7-6440-41AF-86BD-D7E05134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46" y="3168410"/>
            <a:ext cx="2653002" cy="2476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DA9BE-A1C0-4C11-80CD-8128C3DA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07" y="581098"/>
            <a:ext cx="2624879" cy="2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5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B97BA4-01AC-44DE-B8B8-0727D66FA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D87E7-36C2-442D-A23E-684B6182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MP8 – C++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79096-5CB4-4704-9003-D4944145A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  <a:noFill/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CA173B-611C-49B6-8604-5AD22FE3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E6B42-FD09-451D-81BE-501651BC0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Implement a simple calculator in C++</a:t>
                </a:r>
              </a:p>
              <a:p>
                <a:r>
                  <a:rPr lang="en-US" dirty="0"/>
                  <a:t>Supports</a:t>
                </a:r>
              </a:p>
              <a:p>
                <a:pPr lvl="1"/>
                <a:r>
                  <a:rPr lang="en-US" dirty="0"/>
                  <a:t>Real numbers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Complex numbers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Rational numbers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Implement each number type as a child of </a:t>
                </a:r>
                <a:r>
                  <a:rPr lang="en-US" i="1" dirty="0"/>
                  <a:t>Number</a:t>
                </a:r>
              </a:p>
              <a:p>
                <a:pPr lvl="1"/>
                <a:r>
                  <a:rPr lang="en-US" dirty="0"/>
                  <a:t>support four operators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+,  −,  ×,  /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functions</a:t>
                </a:r>
              </a:p>
              <a:p>
                <a:pPr lvl="2"/>
                <a:r>
                  <a:rPr lang="en-US" i="1" dirty="0"/>
                  <a:t>magnitude</a:t>
                </a:r>
              </a:p>
              <a:p>
                <a:pPr lvl="2"/>
                <a:r>
                  <a:rPr lang="en-US" i="1" dirty="0"/>
                  <a:t>print</a:t>
                </a:r>
              </a:p>
              <a:p>
                <a:pPr lvl="2"/>
                <a:r>
                  <a:rPr lang="en-US" i="1" dirty="0" err="1"/>
                  <a:t>set_value</a:t>
                </a:r>
                <a:endParaRPr lang="en-US" i="1" dirty="0"/>
              </a:p>
              <a:p>
                <a:r>
                  <a:rPr lang="en-US" dirty="0"/>
                  <a:t>Implement constructor and overloaded functions for </a:t>
                </a:r>
                <a:r>
                  <a:rPr lang="en-US" i="1" dirty="0" err="1"/>
                  <a:t>ComplexNumber</a:t>
                </a:r>
                <a:r>
                  <a:rPr lang="en-US" dirty="0"/>
                  <a:t> and </a:t>
                </a:r>
                <a:r>
                  <a:rPr lang="en-US" i="1" dirty="0" err="1"/>
                  <a:t>RationalNumber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9E6B42-FD09-451D-81BE-501651BC0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834" t="-2824" b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DAD47831-85D2-4275-A596-395F99B3E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3319A9-336E-4407-B4BE-FD32FF72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13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5621-FC80-4668-85CA-430A37E5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Lab8 – C++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F7A7-AC73-480E-9F22-422FADDC3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Familiarize with various C++ concepts and implement them</a:t>
            </a:r>
          </a:p>
          <a:p>
            <a:pPr lvl="1"/>
            <a:r>
              <a:rPr lang="en-US" dirty="0"/>
              <a:t>Constructor (and destructor)</a:t>
            </a:r>
          </a:p>
          <a:p>
            <a:pPr lvl="1"/>
            <a:r>
              <a:rPr lang="en-US" dirty="0"/>
              <a:t>Setter and getter functions</a:t>
            </a:r>
          </a:p>
          <a:p>
            <a:pPr lvl="1"/>
            <a:r>
              <a:rPr lang="en-US" dirty="0"/>
              <a:t>Operational overloads</a:t>
            </a:r>
          </a:p>
          <a:p>
            <a:r>
              <a:rPr lang="en-US" dirty="0"/>
              <a:t>Implement methods of Rectangle class</a:t>
            </a:r>
          </a:p>
          <a:p>
            <a:r>
              <a:rPr lang="en-US" dirty="0"/>
              <a:t>Utilize implementation previous implementation to perform computations on a list of Rectangles.</a:t>
            </a:r>
          </a:p>
        </p:txBody>
      </p:sp>
    </p:spTree>
    <p:extLst>
      <p:ext uri="{BB962C8B-B14F-4D97-AF65-F5344CB8AC3E}">
        <p14:creationId xmlns:p14="http://schemas.microsoft.com/office/powerpoint/2010/main" val="233966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FB3E6D-D5F5-4999-A4A0-8CC06045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3A043-2262-4940-962C-CB6104C3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– Linked List In-order insertion</a:t>
            </a:r>
          </a:p>
        </p:txBody>
      </p:sp>
      <p:pic>
        <p:nvPicPr>
          <p:cNvPr id="5" name="Picture 4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C81E5252-2ECB-46A6-BD3B-6D51609D6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0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23AC9B-FC09-42DE-AA53-88EF5709B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4FA99-864D-494B-904C-2E8D7BAA9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Design an algorithm to insert elements into a linked list in-order. For example, given the list and element 8, an in-order insertion would look like:</a:t>
                </a:r>
              </a:p>
              <a:p>
                <a:pPr algn="ctr"/>
                <a:r>
                  <a:rPr lang="en-US" b="0" dirty="0"/>
                  <a:t>Before: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→3→9</m:t>
                    </m:r>
                  </m:oMath>
                </a14:m>
                <a:endParaRPr lang="en-US" b="0" dirty="0"/>
              </a:p>
              <a:p>
                <a:pPr algn="ctr"/>
                <a:r>
                  <a:rPr lang="en-US" b="0" dirty="0"/>
                  <a:t>After: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3→8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Use two pointers, </a:t>
                </a:r>
                <a:r>
                  <a:rPr lang="en-US" i="1" dirty="0" err="1"/>
                  <a:t>prev</a:t>
                </a:r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:r>
                  <a:rPr lang="en-US" i="1" dirty="0"/>
                  <a:t>cur</a:t>
                </a:r>
                <a:r>
                  <a:rPr lang="en-US" dirty="0"/>
                  <a:t>, to keep track of the previous node and the current node.</a:t>
                </a:r>
              </a:p>
              <a:p>
                <a:pPr lvl="1"/>
                <a:r>
                  <a:rPr lang="en-US" dirty="0"/>
                  <a:t>Iterate </a:t>
                </a:r>
                <a:r>
                  <a:rPr lang="en-US" i="1" dirty="0"/>
                  <a:t>cur</a:t>
                </a:r>
                <a:r>
                  <a:rPr lang="en-US" dirty="0"/>
                  <a:t> until it reaches the end of the list or find place to insert</a:t>
                </a:r>
              </a:p>
              <a:p>
                <a:pPr lvl="1"/>
                <a:r>
                  <a:rPr lang="en-US" dirty="0"/>
                  <a:t>Insert element into the list but handle case where insertion happens at the very beginning.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C4FA99-864D-494B-904C-2E8D7BAA9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2492" r="-2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894C9C5-02CC-4871-BD62-21EC292B1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C73FB3-EFD2-4EDE-90E0-CCEFBD61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477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81DA-B0EF-464A-9177-976A0319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Single Pointer Insertion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A2A66-0BC4-4622-83C5-13C04BB50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Inserting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7EB306-3571-4F2C-9DD9-12BB6481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/>
          <a:lstStyle/>
          <a:p>
            <a:pPr algn="ctr"/>
            <a:r>
              <a:rPr lang="en-US" dirty="0"/>
              <a:t>Inserting 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4B10F3-24B2-46E4-A0E6-293F2FA8931D}"/>
              </a:ext>
            </a:extLst>
          </p:cNvPr>
          <p:cNvGrpSpPr/>
          <p:nvPr/>
        </p:nvGrpSpPr>
        <p:grpSpPr>
          <a:xfrm>
            <a:off x="2259708" y="3422790"/>
            <a:ext cx="2396389" cy="269534"/>
            <a:chOff x="1994379" y="2586569"/>
            <a:chExt cx="3222643" cy="36246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0B53B8-7148-4E65-9140-7814440D2539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8A29AE-7668-4B56-B8D5-1A9E7FF8DDC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CDC5513-3215-4D7F-A4E3-0714F5877AAC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EBD2A2-AF43-4336-938F-31146D6C7E9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2B89C1-A27C-4733-88CE-CB2BF7801892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3043A4-78D5-4DE2-A20A-0B3B0B8937D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80BFE1-A1E1-48D4-8983-5033F49574DE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66EED0F-7B93-4425-AFF6-C3B6683008E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0F83FFA-674A-44B7-80CC-5AEE964D7B97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5564BB-368E-43FE-8772-1BD71185EFBB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D0116EC-7E94-4185-B805-FF2A5361C3A6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2955FE-063A-4735-8437-0E7374829EC3}"/>
              </a:ext>
            </a:extLst>
          </p:cNvPr>
          <p:cNvGrpSpPr/>
          <p:nvPr/>
        </p:nvGrpSpPr>
        <p:grpSpPr>
          <a:xfrm>
            <a:off x="1500499" y="2871063"/>
            <a:ext cx="1333569" cy="515753"/>
            <a:chOff x="2164111" y="3159468"/>
            <a:chExt cx="1333569" cy="51575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3D50B6A-3A29-4DF7-8843-5E8F1D535D2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07A2DDA-E2D1-443F-B0A1-5B956BD413B3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C75BC57-A056-465C-90E6-A44541F2E339}"/>
                </a:ext>
              </a:extLst>
            </p:cNvPr>
            <p:cNvSpPr/>
            <p:nvPr/>
          </p:nvSpPr>
          <p:spPr>
            <a:xfrm>
              <a:off x="225901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F3087B1-DCCD-47A5-A08D-F3A7B125DA16}"/>
                </a:ext>
              </a:extLst>
            </p:cNvPr>
            <p:cNvSpPr txBox="1"/>
            <p:nvPr/>
          </p:nvSpPr>
          <p:spPr>
            <a:xfrm>
              <a:off x="2164111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3077EE5-602E-4DF7-91BB-8C10DE60C814}"/>
              </a:ext>
            </a:extLst>
          </p:cNvPr>
          <p:cNvGrpSpPr/>
          <p:nvPr/>
        </p:nvGrpSpPr>
        <p:grpSpPr>
          <a:xfrm>
            <a:off x="2252294" y="2447565"/>
            <a:ext cx="2396389" cy="269534"/>
            <a:chOff x="1994379" y="2586569"/>
            <a:chExt cx="3222643" cy="36246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40EBF6-D1D2-4B93-B87F-CF6964917246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7F742E4-05A7-4AEF-800E-F82284CD5F8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A1F995A-E209-4BB1-9CD7-8F3A4A5EEEFA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8EB1D06-0BC5-480A-88FE-72D312C2DE02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A5855BA2-6A89-4A87-A55A-CBCDA41C7726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79BB0CB-3857-4BC9-AB85-6C90D0E4984F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BA98A1A-96F6-42E4-8B8C-8FADF571E369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FDFABC0-B6E1-4542-85E4-93230F4025C9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5E3145C-FFC5-4DDA-BE0B-B19F8A6D6FF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A4C33B5-E556-4B9E-AC02-3D95F58DD8FF}"/>
                </a:ext>
              </a:extLst>
            </p:cNvPr>
            <p:cNvCxnSpPr>
              <a:endCxn id="104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3708739-DC04-4C09-B8B8-D35A0A6CD55A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F667CF-6AAF-4C64-AB87-E0347058CB7B}"/>
              </a:ext>
            </a:extLst>
          </p:cNvPr>
          <p:cNvGrpSpPr/>
          <p:nvPr/>
        </p:nvGrpSpPr>
        <p:grpSpPr>
          <a:xfrm>
            <a:off x="2252294" y="4398012"/>
            <a:ext cx="2396389" cy="269534"/>
            <a:chOff x="1994379" y="2586569"/>
            <a:chExt cx="3222643" cy="36246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D972CC0-1A7F-4B44-B19D-FBAE1599DE7D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DF8E8D0-1B5F-4CC7-979A-C28B6E1B6E8D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59DC05D-183E-40CB-89DB-724F28B5583B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7612000-FC2D-4FC2-80F8-84242A62DEE0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8CFEDE7-2091-486A-8AC5-E85436105060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1ED6C618-83E9-450C-AD89-60233E2C5AF1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D55EB20-1FE7-4997-9E0A-447462D52923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2429BBE-DFD2-4F81-B2ED-0FE7AEE8CD5F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4ED8FD1-A951-44FD-A635-1B56789AEB43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0A4287B-90BB-49AD-97F9-59F85973B6A3}"/>
                </a:ext>
              </a:extLst>
            </p:cNvPr>
            <p:cNvCxnSpPr>
              <a:endCxn id="121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079EBF8-ECA6-4B8B-8B0B-C94F03EA8108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92B6E02E-C222-490B-9223-2C8001E29F36}"/>
              </a:ext>
            </a:extLst>
          </p:cNvPr>
          <p:cNvGrpSpPr/>
          <p:nvPr/>
        </p:nvGrpSpPr>
        <p:grpSpPr>
          <a:xfrm>
            <a:off x="2252294" y="5373233"/>
            <a:ext cx="3335465" cy="269534"/>
            <a:chOff x="2130240" y="5791068"/>
            <a:chExt cx="3335465" cy="269534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17796F6-7D15-41D4-B126-938C558EA41A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7E6CA74-3868-43C4-8B06-509FBD3242F2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97B85AB-0622-4EF0-B236-0F89E1E74E75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F49791D-EDC6-42B2-B3CA-83E68A7008BD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F021932-C10A-4696-8968-99E71E0A0EF1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1F9CC9C-FFB3-4E1B-BCA4-AEB280FA5287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E9237F7-C0AD-4D37-A8AC-3B8E625F7418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E42CC88-4255-4A18-9338-DD6F605460D0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773590C-1133-4733-B812-56E18E59E3CF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FBD8A684-24B1-4BC1-B2DB-1A043A959A11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697F6FA-5600-4B03-BF38-4622A9AD28FC}"/>
                  </a:ext>
                </a:extLst>
              </p:cNvPr>
              <p:cNvCxnSpPr>
                <a:endCxn id="133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ECEDC528-6C0B-4E27-91D0-4D39BA2A7EA9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C0FE069-189B-4EB4-BC31-9CC22F1E7A05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01ECDFF-1717-48DE-B906-CB41F4B37807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6CE3917-5E25-4504-84A0-F48B0FD29376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29E9745-7239-44F8-979E-4E9AF05C4842}"/>
              </a:ext>
            </a:extLst>
          </p:cNvPr>
          <p:cNvSpPr/>
          <p:nvPr/>
        </p:nvSpPr>
        <p:spPr>
          <a:xfrm>
            <a:off x="5330478" y="5793722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02D3F6B-F3C8-4589-ACE8-9511AFCBEB3A}"/>
              </a:ext>
            </a:extLst>
          </p:cNvPr>
          <p:cNvSpPr txBox="1"/>
          <p:nvPr/>
        </p:nvSpPr>
        <p:spPr>
          <a:xfrm>
            <a:off x="5278029" y="6063254"/>
            <a:ext cx="362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1BC3C99-8738-46CE-A79D-9D6CF27F9B5A}"/>
              </a:ext>
            </a:extLst>
          </p:cNvPr>
          <p:cNvSpPr/>
          <p:nvPr/>
        </p:nvSpPr>
        <p:spPr>
          <a:xfrm>
            <a:off x="3467568" y="5793722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05682E-0B97-4DD5-B637-D893ED0E7AA5}"/>
              </a:ext>
            </a:extLst>
          </p:cNvPr>
          <p:cNvSpPr txBox="1"/>
          <p:nvPr/>
        </p:nvSpPr>
        <p:spPr>
          <a:xfrm>
            <a:off x="3372669" y="6063254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prev</a:t>
            </a:r>
            <a:endParaRPr lang="en-US" sz="10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5921D34-1A6D-4A55-8163-2EFF867246F7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2645565" y="2717098"/>
            <a:ext cx="1" cy="29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2CA8FC-7222-45F5-B3F6-EB750E17B918}"/>
              </a:ext>
            </a:extLst>
          </p:cNvPr>
          <p:cNvGrpSpPr/>
          <p:nvPr/>
        </p:nvGrpSpPr>
        <p:grpSpPr>
          <a:xfrm>
            <a:off x="2422705" y="3846283"/>
            <a:ext cx="1349994" cy="515753"/>
            <a:chOff x="2147686" y="3159468"/>
            <a:chExt cx="1349994" cy="515753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2D0AE50-F8C7-431B-8615-7112922C7BE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B3D1116-CB49-48C5-B8C4-AB0F6094F11C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B567815-8270-412B-A5DE-051C38536BAB}"/>
                </a:ext>
              </a:extLst>
            </p:cNvPr>
            <p:cNvSpPr/>
            <p:nvPr/>
          </p:nvSpPr>
          <p:spPr>
            <a:xfrm>
              <a:off x="224932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AC22D7-AC0E-4DF8-B8D5-27E0E477DE37}"/>
                </a:ext>
              </a:extLst>
            </p:cNvPr>
            <p:cNvSpPr txBox="1"/>
            <p:nvPr/>
          </p:nvSpPr>
          <p:spPr>
            <a:xfrm>
              <a:off x="2147686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4A1EF85-AC6A-4EE2-A3BD-538EADBE1D4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52980" y="3692323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057943C-7C31-4D2F-899D-9F41D59830A5}"/>
              </a:ext>
            </a:extLst>
          </p:cNvPr>
          <p:cNvGrpSpPr/>
          <p:nvPr/>
        </p:nvGrpSpPr>
        <p:grpSpPr>
          <a:xfrm>
            <a:off x="3345865" y="4821503"/>
            <a:ext cx="1349994" cy="515753"/>
            <a:chOff x="2147686" y="3159468"/>
            <a:chExt cx="1349994" cy="515753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2482641-A182-4C82-9525-99FE735D018B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121ED8F-2705-43A3-8561-0D1FB6355AA9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9B00162-AF2E-4200-98A5-DCF97A721C5C}"/>
                </a:ext>
              </a:extLst>
            </p:cNvPr>
            <p:cNvSpPr/>
            <p:nvPr/>
          </p:nvSpPr>
          <p:spPr>
            <a:xfrm>
              <a:off x="224932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3937195-AD6D-4282-99C8-B02D5E54B28A}"/>
                </a:ext>
              </a:extLst>
            </p:cNvPr>
            <p:cNvSpPr txBox="1"/>
            <p:nvPr/>
          </p:nvSpPr>
          <p:spPr>
            <a:xfrm>
              <a:off x="2147686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26577FF-3B6E-41AB-89F1-A12CD91D8146}"/>
              </a:ext>
            </a:extLst>
          </p:cNvPr>
          <p:cNvCxnSpPr>
            <a:cxnSpLocks/>
          </p:cNvCxnSpPr>
          <p:nvPr/>
        </p:nvCxnSpPr>
        <p:spPr>
          <a:xfrm flipV="1">
            <a:off x="3588380" y="3683931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C4CF80C-3BB7-4EA6-98FC-F61E6CA8E862}"/>
              </a:ext>
            </a:extLst>
          </p:cNvPr>
          <p:cNvCxnSpPr>
            <a:cxnSpLocks/>
          </p:cNvCxnSpPr>
          <p:nvPr/>
        </p:nvCxnSpPr>
        <p:spPr>
          <a:xfrm flipV="1">
            <a:off x="3588380" y="466754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01EF747-3AE0-4B7A-8984-B644CEBF7907}"/>
              </a:ext>
            </a:extLst>
          </p:cNvPr>
          <p:cNvCxnSpPr>
            <a:cxnSpLocks/>
          </p:cNvCxnSpPr>
          <p:nvPr/>
        </p:nvCxnSpPr>
        <p:spPr>
          <a:xfrm flipV="1">
            <a:off x="4527456" y="466754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3748CBC1-2200-4815-A0D0-B366D31A4150}"/>
              </a:ext>
            </a:extLst>
          </p:cNvPr>
          <p:cNvCxnSpPr>
            <a:cxnSpLocks/>
          </p:cNvCxnSpPr>
          <p:nvPr/>
        </p:nvCxnSpPr>
        <p:spPr>
          <a:xfrm flipV="1">
            <a:off x="3595529" y="566341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7E256F5-4A3B-4F55-A623-E2D892248076}"/>
              </a:ext>
            </a:extLst>
          </p:cNvPr>
          <p:cNvCxnSpPr>
            <a:cxnSpLocks/>
          </p:cNvCxnSpPr>
          <p:nvPr/>
        </p:nvCxnSpPr>
        <p:spPr>
          <a:xfrm flipV="1">
            <a:off x="5459118" y="5645163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79476DB-8CC1-4328-8ACC-556FCB1174DB}"/>
              </a:ext>
            </a:extLst>
          </p:cNvPr>
          <p:cNvGrpSpPr/>
          <p:nvPr/>
        </p:nvGrpSpPr>
        <p:grpSpPr>
          <a:xfrm>
            <a:off x="7523398" y="2871063"/>
            <a:ext cx="1333569" cy="515753"/>
            <a:chOff x="2164111" y="3159468"/>
            <a:chExt cx="1333569" cy="515753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42A0C5F-AAC7-465C-A8AB-618517B188B4}"/>
                </a:ext>
              </a:extLst>
            </p:cNvPr>
            <p:cNvSpPr/>
            <p:nvPr/>
          </p:nvSpPr>
          <p:spPr>
            <a:xfrm>
              <a:off x="3186632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B09DEFB-F69C-4413-886F-920E8A023E28}"/>
                </a:ext>
              </a:extLst>
            </p:cNvPr>
            <p:cNvSpPr txBox="1"/>
            <p:nvPr/>
          </p:nvSpPr>
          <p:spPr>
            <a:xfrm>
              <a:off x="3135502" y="3429000"/>
              <a:ext cx="3621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cur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12AC03C-4F21-475F-8A8D-73D2412033C0}"/>
                </a:ext>
              </a:extLst>
            </p:cNvPr>
            <p:cNvSpPr/>
            <p:nvPr/>
          </p:nvSpPr>
          <p:spPr>
            <a:xfrm>
              <a:off x="2259010" y="31594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07CA28C-6DF8-4F1A-837A-F607668B1CE0}"/>
                </a:ext>
              </a:extLst>
            </p:cNvPr>
            <p:cNvSpPr txBox="1"/>
            <p:nvPr/>
          </p:nvSpPr>
          <p:spPr>
            <a:xfrm>
              <a:off x="2164111" y="3429000"/>
              <a:ext cx="4457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prev</a:t>
              </a:r>
              <a:endParaRPr lang="en-US" sz="10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4C0F4E5-225E-4D96-A6BD-3DFD5AA7B1F8}"/>
              </a:ext>
            </a:extLst>
          </p:cNvPr>
          <p:cNvGrpSpPr/>
          <p:nvPr/>
        </p:nvGrpSpPr>
        <p:grpSpPr>
          <a:xfrm>
            <a:off x="8275193" y="2447565"/>
            <a:ext cx="2396389" cy="269534"/>
            <a:chOff x="1994379" y="2586569"/>
            <a:chExt cx="3222643" cy="362467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DB0EFAB-506E-4CB7-A4F6-86F4B5C22428}"/>
                </a:ext>
              </a:extLst>
            </p:cNvPr>
            <p:cNvGrpSpPr/>
            <p:nvPr/>
          </p:nvGrpSpPr>
          <p:grpSpPr>
            <a:xfrm>
              <a:off x="1994379" y="2586570"/>
              <a:ext cx="701863" cy="362466"/>
              <a:chOff x="1878227" y="3146853"/>
              <a:chExt cx="701863" cy="362466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0C9C09B-D0A1-4E0E-9D97-FEE6208CB471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39E83B4-17D1-4DDA-B240-B5DE0916928E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9EA69F5-0BE0-4E73-AA17-8A4681232526}"/>
                </a:ext>
              </a:extLst>
            </p:cNvPr>
            <p:cNvGrpSpPr/>
            <p:nvPr/>
          </p:nvGrpSpPr>
          <p:grpSpPr>
            <a:xfrm>
              <a:off x="3252298" y="2586569"/>
              <a:ext cx="701863" cy="362466"/>
              <a:chOff x="1878227" y="3146853"/>
              <a:chExt cx="701863" cy="362466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A7011BB-0C95-43BD-AA5E-42FCE698F808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13AC6DD-4D5B-4240-AACA-2DE4257EA6B5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FBA4D9E-85E9-4070-ABF5-41269BD121A2}"/>
                </a:ext>
              </a:extLst>
            </p:cNvPr>
            <p:cNvGrpSpPr/>
            <p:nvPr/>
          </p:nvGrpSpPr>
          <p:grpSpPr>
            <a:xfrm>
              <a:off x="4515159" y="2586569"/>
              <a:ext cx="701863" cy="362466"/>
              <a:chOff x="1878227" y="3146853"/>
              <a:chExt cx="701863" cy="36246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AE2A3553-6C65-489E-B0FB-61D3A3A8F48C}"/>
                  </a:ext>
                </a:extLst>
              </p:cNvPr>
              <p:cNvSpPr/>
              <p:nvPr/>
            </p:nvSpPr>
            <p:spPr>
              <a:xfrm>
                <a:off x="1878227" y="3146854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F5FEB8E-4B32-4E4A-BF65-E3B4AA2437B0}"/>
                  </a:ext>
                </a:extLst>
              </p:cNvPr>
              <p:cNvSpPr/>
              <p:nvPr/>
            </p:nvSpPr>
            <p:spPr>
              <a:xfrm>
                <a:off x="2234101" y="3146853"/>
                <a:ext cx="345989" cy="36246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55FCBC69-9E22-4B26-8350-1B97BFFC6393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2523247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B86A8262-3388-446E-98F0-9B5F1E12AC15}"/>
                </a:ext>
              </a:extLst>
            </p:cNvPr>
            <p:cNvCxnSpPr/>
            <p:nvPr/>
          </p:nvCxnSpPr>
          <p:spPr>
            <a:xfrm>
              <a:off x="3781165" y="2767801"/>
              <a:ext cx="7290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1876715-57DF-4D09-9CB8-5A6D0C6AB0C7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8668464" y="2717098"/>
            <a:ext cx="1" cy="29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AFA7C2F9-BD9A-4E5A-8FFC-3551A5175A59}"/>
              </a:ext>
            </a:extLst>
          </p:cNvPr>
          <p:cNvGrpSpPr/>
          <p:nvPr/>
        </p:nvGrpSpPr>
        <p:grpSpPr>
          <a:xfrm>
            <a:off x="7397956" y="3422790"/>
            <a:ext cx="3335465" cy="269534"/>
            <a:chOff x="2130240" y="5791068"/>
            <a:chExt cx="3335465" cy="269534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DB65F2A-E367-4D94-B338-4094E64BFA4E}"/>
                </a:ext>
              </a:extLst>
            </p:cNvPr>
            <p:cNvGrpSpPr/>
            <p:nvPr/>
          </p:nvGrpSpPr>
          <p:grpSpPr>
            <a:xfrm>
              <a:off x="2130240" y="5791068"/>
              <a:ext cx="2396389" cy="269534"/>
              <a:chOff x="1994379" y="2586569"/>
              <a:chExt cx="3222643" cy="362467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981FE0AE-521C-4527-9D2F-AFC4BDAA7FAA}"/>
                  </a:ext>
                </a:extLst>
              </p:cNvPr>
              <p:cNvGrpSpPr/>
              <p:nvPr/>
            </p:nvGrpSpPr>
            <p:grpSpPr>
              <a:xfrm>
                <a:off x="1994379" y="2586570"/>
                <a:ext cx="701863" cy="362466"/>
                <a:chOff x="1878227" y="3146853"/>
                <a:chExt cx="701863" cy="362466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6525E62D-9F24-4563-9FF8-2FA905D9D1C3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C65C2AD7-E420-422A-A6E1-44A20709E05F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B94F3594-C7C7-453D-AD0F-17D608ACF4AF}"/>
                  </a:ext>
                </a:extLst>
              </p:cNvPr>
              <p:cNvGrpSpPr/>
              <p:nvPr/>
            </p:nvGrpSpPr>
            <p:grpSpPr>
              <a:xfrm>
                <a:off x="3252298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A737EF3C-96E2-4F8D-BF7A-8CE71C1561A4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537234C7-092A-4731-AE49-F85360E66874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3045A788-6991-4C8E-B31A-3DB1626804BE}"/>
                  </a:ext>
                </a:extLst>
              </p:cNvPr>
              <p:cNvGrpSpPr/>
              <p:nvPr/>
            </p:nvGrpSpPr>
            <p:grpSpPr>
              <a:xfrm>
                <a:off x="4515159" y="2586569"/>
                <a:ext cx="701863" cy="362466"/>
                <a:chOff x="1878227" y="3146853"/>
                <a:chExt cx="701863" cy="362466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080C4584-EE07-449D-994B-9941EFBC4F8D}"/>
                    </a:ext>
                  </a:extLst>
                </p:cNvPr>
                <p:cNvSpPr/>
                <p:nvPr/>
              </p:nvSpPr>
              <p:spPr>
                <a:xfrm>
                  <a:off x="1878227" y="3146854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E1B1CEB6-7A5C-49DE-B8CA-E4BF98D4A6BB}"/>
                    </a:ext>
                  </a:extLst>
                </p:cNvPr>
                <p:cNvSpPr/>
                <p:nvPr/>
              </p:nvSpPr>
              <p:spPr>
                <a:xfrm>
                  <a:off x="2234101" y="3146853"/>
                  <a:ext cx="345989" cy="3624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7587DE1A-B7A5-47F9-8389-7C0DC3496A37}"/>
                  </a:ext>
                </a:extLst>
              </p:cNvPr>
              <p:cNvCxnSpPr>
                <a:endCxn id="227" idx="1"/>
              </p:cNvCxnSpPr>
              <p:nvPr/>
            </p:nvCxnSpPr>
            <p:spPr>
              <a:xfrm>
                <a:off x="2523247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700B57CC-38FA-479B-9F50-E53E69FD90EF}"/>
                  </a:ext>
                </a:extLst>
              </p:cNvPr>
              <p:cNvCxnSpPr/>
              <p:nvPr/>
            </p:nvCxnSpPr>
            <p:spPr>
              <a:xfrm>
                <a:off x="3781165" y="2767801"/>
                <a:ext cx="72905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6D9601F-077A-44A3-AED8-E9990A7B4200}"/>
                </a:ext>
              </a:extLst>
            </p:cNvPr>
            <p:cNvSpPr/>
            <p:nvPr/>
          </p:nvSpPr>
          <p:spPr>
            <a:xfrm>
              <a:off x="4943793" y="5791069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C09A50E-43F5-48B2-9D7E-A6389CBA43F5}"/>
                </a:ext>
              </a:extLst>
            </p:cNvPr>
            <p:cNvSpPr/>
            <p:nvPr/>
          </p:nvSpPr>
          <p:spPr>
            <a:xfrm>
              <a:off x="5208424" y="5791068"/>
              <a:ext cx="257281" cy="2695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B3033B24-FDB0-433C-89D6-9FEF95B93FBF}"/>
                </a:ext>
              </a:extLst>
            </p:cNvPr>
            <p:cNvCxnSpPr/>
            <p:nvPr/>
          </p:nvCxnSpPr>
          <p:spPr>
            <a:xfrm>
              <a:off x="4401664" y="5928782"/>
              <a:ext cx="54212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A227327-78C9-4B53-A9A9-EA82FB302C50}"/>
              </a:ext>
            </a:extLst>
          </p:cNvPr>
          <p:cNvSpPr/>
          <p:nvPr/>
        </p:nvSpPr>
        <p:spPr>
          <a:xfrm>
            <a:off x="8597988" y="3846283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AE563BA-DB8B-4C97-86F6-8CEF093F5FFC}"/>
              </a:ext>
            </a:extLst>
          </p:cNvPr>
          <p:cNvSpPr txBox="1"/>
          <p:nvPr/>
        </p:nvSpPr>
        <p:spPr>
          <a:xfrm>
            <a:off x="8545539" y="4115815"/>
            <a:ext cx="3621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cur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DA2C91-8726-4FCD-8967-A6430D324B81}"/>
              </a:ext>
            </a:extLst>
          </p:cNvPr>
          <p:cNvSpPr/>
          <p:nvPr/>
        </p:nvSpPr>
        <p:spPr>
          <a:xfrm>
            <a:off x="6735078" y="3846283"/>
            <a:ext cx="257281" cy="269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34BF94A1-C63B-4725-95B2-4791FBBEC524}"/>
              </a:ext>
            </a:extLst>
          </p:cNvPr>
          <p:cNvSpPr txBox="1"/>
          <p:nvPr/>
        </p:nvSpPr>
        <p:spPr>
          <a:xfrm>
            <a:off x="6640179" y="4115815"/>
            <a:ext cx="4457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prev</a:t>
            </a:r>
            <a:endParaRPr lang="en-US" sz="1000" dirty="0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0E2290B-8EC5-4B23-B25E-73570DBEAB72}"/>
              </a:ext>
            </a:extLst>
          </p:cNvPr>
          <p:cNvCxnSpPr>
            <a:cxnSpLocks/>
          </p:cNvCxnSpPr>
          <p:nvPr/>
        </p:nvCxnSpPr>
        <p:spPr>
          <a:xfrm flipV="1">
            <a:off x="8728178" y="3697724"/>
            <a:ext cx="0" cy="2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47" grpId="0" animBg="1"/>
      <p:bldP spid="148" grpId="0"/>
      <p:bldP spid="149" grpId="0" animBg="1"/>
      <p:bldP spid="150" grpId="0"/>
      <p:bldP spid="238" grpId="0" animBg="1"/>
      <p:bldP spid="239" grpId="0"/>
      <p:bldP spid="240" grpId="0" animBg="1"/>
      <p:bldP spid="2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C28A13D-3CDD-40C9-B891-57F4F88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/>
              <a:t>Brain Teaser – Linked List In-Order Insertion with Double Pointers</a:t>
            </a:r>
          </a:p>
        </p:txBody>
      </p:sp>
      <p:pic>
        <p:nvPicPr>
          <p:cNvPr id="3" name="Picture 2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A32FE2F1-9C6B-4CA6-AFE4-40CAFA7C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495037"/>
            <a:ext cx="5451627" cy="3547884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1B3997-E2F8-4FAE-9AA2-15585F5B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Use a double pointer to do insertion rather than single pointer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Only needs a single ‘pointer’</a:t>
            </a:r>
          </a:p>
          <a:p>
            <a:pPr lvl="1"/>
            <a:r>
              <a:rPr lang="en-US" dirty="0"/>
              <a:t>Less logic and can handle any insertion point in the list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Traversing and accessing list requires more thought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3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0673-53A5-44BE-8D9E-DDE3366D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insertion – Side by Side Comparison</a:t>
            </a:r>
          </a:p>
        </p:txBody>
      </p:sp>
      <p:pic>
        <p:nvPicPr>
          <p:cNvPr id="7" name="Content Placeholder 6" descr="A screen shot of a smart phone&#10;&#10;Description generated with very high confidence">
            <a:extLst>
              <a:ext uri="{FF2B5EF4-FFF2-40B4-BE49-F238E27FC236}">
                <a16:creationId xmlns:a16="http://schemas.microsoft.com/office/drawing/2014/main" id="{4342C393-1E2B-4310-BACA-AD35186B4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958" y="1846263"/>
            <a:ext cx="3148722" cy="4022725"/>
          </a:xfrm>
        </p:spPr>
      </p:pic>
      <p:pic>
        <p:nvPicPr>
          <p:cNvPr id="9" name="Content Placeholder 8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29A1B23B-1529-4F1B-A17D-7251CB4843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65" y="2295307"/>
            <a:ext cx="4801270" cy="3124636"/>
          </a:xfrm>
        </p:spPr>
      </p:pic>
    </p:spTree>
    <p:extLst>
      <p:ext uri="{BB962C8B-B14F-4D97-AF65-F5344CB8AC3E}">
        <p14:creationId xmlns:p14="http://schemas.microsoft.com/office/powerpoint/2010/main" val="196310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A36748E2-1414-45C6-81ED-B2E62DD7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2921D7-6B1E-4229-87A5-618883B7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Brain Teaser – Freeing a list</a:t>
            </a:r>
          </a:p>
        </p:txBody>
      </p:sp>
      <p:pic>
        <p:nvPicPr>
          <p:cNvPr id="25" name="Content Placeholder 7">
            <a:extLst>
              <a:ext uri="{FF2B5EF4-FFF2-40B4-BE49-F238E27FC236}">
                <a16:creationId xmlns:a16="http://schemas.microsoft.com/office/drawing/2014/main" id="{62EEDA6F-5F07-405F-9E53-7D24ED61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869418"/>
            <a:ext cx="5451627" cy="2799123"/>
          </a:xfrm>
          <a:prstGeom prst="rect">
            <a:avLst/>
          </a:prstGeom>
        </p:spPr>
      </p:pic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2D7E4852-2A91-42C1-8C75-34DF3751E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70960885-9D96-441B-B772-FEDA7A299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How to completely free a list?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Iterate through each node in list</a:t>
            </a:r>
          </a:p>
          <a:p>
            <a:pPr lvl="1"/>
            <a:r>
              <a:rPr lang="en-US" dirty="0"/>
              <a:t>Free each node individually but need to watch out when freeing so that can still access later elements</a:t>
            </a:r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4308465-3CAC-4219-A8D5-368A1CFC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281532E4-FF18-4707-B987-B543B1B7F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103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F431F-592A-4605-A99F-A5788EED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sz="3700"/>
              <a:t>MP7 – Optimizing Floorplans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6251885-B094-4627-9A25-A0F272C2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7" y="640081"/>
            <a:ext cx="6441704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3D128F-6D48-4922-B9A5-15B9A129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 err="1"/>
              <a:t>Floorplanning</a:t>
            </a:r>
            <a:r>
              <a:rPr lang="en-US" dirty="0"/>
              <a:t> is the process of assembling partitioned circuit modules in an optimal fashion to maximize some metric.</a:t>
            </a:r>
          </a:p>
          <a:p>
            <a:r>
              <a:rPr lang="en-US" dirty="0"/>
              <a:t>Implement a </a:t>
            </a:r>
            <a:r>
              <a:rPr lang="en-US" dirty="0" err="1"/>
              <a:t>floorplanner</a:t>
            </a:r>
            <a:r>
              <a:rPr lang="en-US" dirty="0"/>
              <a:t> to layout module and optimize packing area.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950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8A438-2154-45DB-826B-294C1449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029" y="634946"/>
            <a:ext cx="5170713" cy="1450757"/>
          </a:xfrm>
        </p:spPr>
        <p:txBody>
          <a:bodyPr>
            <a:normAutofit/>
          </a:bodyPr>
          <a:lstStyle/>
          <a:p>
            <a:r>
              <a:rPr lang="en-US" dirty="0"/>
              <a:t>MP7 – Floorplan Models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 descr="A picture containing sky, photo, different&#10;&#10;Description generated with high confidence">
            <a:extLst>
              <a:ext uri="{FF2B5EF4-FFF2-40B4-BE49-F238E27FC236}">
                <a16:creationId xmlns:a16="http://schemas.microsoft.com/office/drawing/2014/main" id="{0A35FEDB-1AA3-4447-913F-BD7E93AB6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96" y="3030282"/>
            <a:ext cx="3355637" cy="24761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11">
                <a:extLst>
                  <a:ext uri="{FF2B5EF4-FFF2-40B4-BE49-F238E27FC236}">
                    <a16:creationId xmlns:a16="http://schemas.microsoft.com/office/drawing/2014/main" id="{31A6C367-9AAE-4D72-9347-24445334E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029" y="2198914"/>
                <a:ext cx="5170713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Modules in a floor plan can be cut horizontally or vertically.</a:t>
                </a:r>
              </a:p>
              <a:p>
                <a:r>
                  <a:rPr lang="en-US" dirty="0"/>
                  <a:t>Floorplans can be represented as trees and have a corresponding postfix expression</a:t>
                </a:r>
              </a:p>
              <a:p>
                <a:r>
                  <a:rPr lang="en-US" dirty="0"/>
                  <a:t>Postfix expression for lower image is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𝐻𝐻𝑉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11">
                <a:extLst>
                  <a:ext uri="{FF2B5EF4-FFF2-40B4-BE49-F238E27FC236}">
                    <a16:creationId xmlns:a16="http://schemas.microsoft.com/office/drawing/2014/main" id="{31A6C367-9AAE-4D72-9347-24445334E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029" y="2198914"/>
                <a:ext cx="5170713" cy="3670180"/>
              </a:xfrm>
              <a:blipFill>
                <a:blip r:embed="rId3"/>
                <a:stretch>
                  <a:fillRect l="-1178" t="-1827" r="-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clock&#10;&#10;Description generated with high confidence">
            <a:extLst>
              <a:ext uri="{FF2B5EF4-FFF2-40B4-BE49-F238E27FC236}">
                <a16:creationId xmlns:a16="http://schemas.microsoft.com/office/drawing/2014/main" id="{2DC8DB14-5794-4B8F-9CEB-9513D79D6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1" y="1089729"/>
            <a:ext cx="5956788" cy="138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5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E3324-ACF1-4165-B6E2-29D08601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MP7 – Floorplan Functions </a:t>
            </a:r>
          </a:p>
        </p:txBody>
      </p:sp>
      <p:pic>
        <p:nvPicPr>
          <p:cNvPr id="5" name="Picture 4" descr="A close up of a watch&#10;&#10;Description generated with high confidence">
            <a:extLst>
              <a:ext uri="{FF2B5EF4-FFF2-40B4-BE49-F238E27FC236}">
                <a16:creationId xmlns:a16="http://schemas.microsoft.com/office/drawing/2014/main" id="{0EA8B5F4-86B0-4FB5-B099-E217674CC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040234"/>
            <a:ext cx="4020297" cy="15578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hanging, object&#10;&#10;Description generated with high confidence">
            <a:extLst>
              <a:ext uri="{FF2B5EF4-FFF2-40B4-BE49-F238E27FC236}">
                <a16:creationId xmlns:a16="http://schemas.microsoft.com/office/drawing/2014/main" id="{1DF67FC2-1F4B-41C2-83B7-51DA61CCE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3451095"/>
            <a:ext cx="4020296" cy="20101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8859-738D-4391-B074-1073ABAC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r>
              <a:rPr lang="en-US" dirty="0"/>
              <a:t>Functions to implement</a:t>
            </a:r>
          </a:p>
          <a:p>
            <a:pPr lvl="1"/>
            <a:r>
              <a:rPr lang="en-US" i="1" dirty="0" err="1"/>
              <a:t>init_slicing_tree</a:t>
            </a:r>
            <a:r>
              <a:rPr lang="en-US" dirty="0"/>
              <a:t> – generate an initial slicing tree</a:t>
            </a:r>
          </a:p>
          <a:p>
            <a:pPr lvl="1"/>
            <a:r>
              <a:rPr lang="en-US" i="1" dirty="0" err="1"/>
              <a:t>get_expression</a:t>
            </a:r>
            <a:r>
              <a:rPr lang="en-US" dirty="0"/>
              <a:t> – perform a postfix traversal on the slicing tree and extract expression</a:t>
            </a:r>
          </a:p>
          <a:p>
            <a:pPr lvl="1"/>
            <a:r>
              <a:rPr lang="en-US" i="1" dirty="0"/>
              <a:t>recut</a:t>
            </a:r>
            <a:r>
              <a:rPr lang="en-US" dirty="0"/>
              <a:t> – change the cutline of an internal node</a:t>
            </a:r>
          </a:p>
          <a:p>
            <a:pPr lvl="1"/>
            <a:r>
              <a:rPr lang="en-US" i="1" dirty="0"/>
              <a:t>rotate</a:t>
            </a:r>
            <a:r>
              <a:rPr lang="en-US" dirty="0"/>
              <a:t> – swap the height and width of a module</a:t>
            </a:r>
          </a:p>
          <a:p>
            <a:pPr lvl="1"/>
            <a:r>
              <a:rPr lang="en-US" i="1" dirty="0" err="1"/>
              <a:t>swap_module</a:t>
            </a:r>
            <a:r>
              <a:rPr lang="en-US" dirty="0"/>
              <a:t> – swap two modules from two leave nodes (do this by swapping pointer values rather than actual pointers)</a:t>
            </a:r>
          </a:p>
          <a:p>
            <a:pPr lvl="1"/>
            <a:r>
              <a:rPr lang="en-US" i="1" dirty="0" err="1"/>
              <a:t>swap_topology</a:t>
            </a:r>
            <a:r>
              <a:rPr lang="en-US" dirty="0"/>
              <a:t> – swap two subtrees rooted at two given node pointers by modifying the node links appropriately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8351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579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Cambria Math</vt:lpstr>
      <vt:lpstr>Retrospect</vt:lpstr>
      <vt:lpstr>ECE220 Lab7</vt:lpstr>
      <vt:lpstr>Brain Teaser – Linked List In-order insertion</vt:lpstr>
      <vt:lpstr>Brain Teaser – Single Pointer Insertion</vt:lpstr>
      <vt:lpstr>Brain Teaser – Linked List In-Order Insertion with Double Pointers</vt:lpstr>
      <vt:lpstr>List insertion – Side by Side Comparison</vt:lpstr>
      <vt:lpstr>Brain Teaser – Freeing a list</vt:lpstr>
      <vt:lpstr>MP7 – Optimizing Floorplans</vt:lpstr>
      <vt:lpstr>MP7 – Floorplan Models</vt:lpstr>
      <vt:lpstr>MP7 – Floorplan Functions </vt:lpstr>
      <vt:lpstr>Lab7 – Lowest Common Ancestor </vt:lpstr>
      <vt:lpstr>MP8 – C++ Calculator</vt:lpstr>
      <vt:lpstr>Lab8 – C++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ECE220 Lab5</dc:title>
  <dc:creator>Potok, Matthew</dc:creator>
  <cp:lastModifiedBy>Potok, Matthew</cp:lastModifiedBy>
  <cp:revision>30</cp:revision>
  <dcterms:created xsi:type="dcterms:W3CDTF">2018-07-14T19:58:33Z</dcterms:created>
  <dcterms:modified xsi:type="dcterms:W3CDTF">2018-07-17T02:50:19Z</dcterms:modified>
</cp:coreProperties>
</file>