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9" r:id="rId3"/>
    <p:sldId id="290" r:id="rId4"/>
    <p:sldId id="292" r:id="rId5"/>
    <p:sldId id="294" r:id="rId6"/>
    <p:sldId id="295" r:id="rId7"/>
    <p:sldId id="296" r:id="rId8"/>
    <p:sldId id="298" r:id="rId9"/>
    <p:sldId id="291" r:id="rId10"/>
    <p:sldId id="297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ospers_glider_gu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287-F1AD-4C86-8507-2295D57F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MP5 – Game Board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board</a:t>
                </a:r>
              </a:p>
              <a:p>
                <a:pPr lvl="1"/>
                <a:r>
                  <a:rPr lang="en-US" dirty="0"/>
                  <a:t>2D array represented as a 1D array</a:t>
                </a:r>
              </a:p>
              <a:p>
                <a:r>
                  <a:rPr lang="en-US" dirty="0"/>
                  <a:t>Array access of green element</a:t>
                </a:r>
              </a:p>
              <a:p>
                <a:pPr lvl="1"/>
                <a:r>
                  <a:rPr lang="en-US" dirty="0"/>
                  <a:t>2D – array[1][2]</a:t>
                </a:r>
              </a:p>
              <a:p>
                <a:pPr lvl="1"/>
                <a:r>
                  <a:rPr lang="en-US" dirty="0"/>
                  <a:t>1D – array[6]</a:t>
                </a:r>
              </a:p>
              <a:p>
                <a:r>
                  <a:rPr lang="en-US" dirty="0"/>
                  <a:t>How to translate between 2D and 1D arrays?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Updating board game</a:t>
                </a:r>
              </a:p>
              <a:p>
                <a:pPr lvl="1"/>
                <a:r>
                  <a:rPr lang="en-US" dirty="0"/>
                  <a:t>Iterate through every cell in the game board</a:t>
                </a:r>
              </a:p>
              <a:p>
                <a:pPr lvl="1"/>
                <a:r>
                  <a:rPr lang="en-US" dirty="0"/>
                  <a:t>Given a central cell, access eight neighbors around it</a:t>
                </a:r>
              </a:p>
              <a:p>
                <a:pPr lvl="2"/>
                <a:r>
                  <a:rPr lang="en-US" dirty="0"/>
                  <a:t>Count how many are alive/dead</a:t>
                </a:r>
              </a:p>
              <a:p>
                <a:pPr lvl="1"/>
                <a:r>
                  <a:rPr lang="en-US" dirty="0"/>
                  <a:t>Determine if central cell should live/die according to the Game of Life rules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ctr"/>
                <a:r>
                  <a:rPr lang="en-US" dirty="0"/>
                  <a:t>2D array</a:t>
                </a:r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1D array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Neighborhood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4B21-3481-4BD1-884B-8797615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Lab5 – Matrix Multiplication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two matrices together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Computing every cell in the output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All matrices represented as 1D arrays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dirty="0"/>
                  <a:t> equation to access correct elements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14C8-CF7B-4D6B-A969-2066D515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- Array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do these initialize to?</a:t>
                </a:r>
              </a:p>
              <a:p>
                <a:pPr lvl="1"/>
                <a:r>
                  <a:rPr lang="en-US" dirty="0"/>
                  <a:t>int arr1[10];</a:t>
                </a:r>
              </a:p>
              <a:p>
                <a:pPr lvl="1"/>
                <a:r>
                  <a:rPr lang="en-US" dirty="0"/>
                  <a:t>int arr2[10] = { 0 };</a:t>
                </a:r>
              </a:p>
              <a:p>
                <a:pPr lvl="1"/>
                <a:r>
                  <a:rPr lang="en-US" dirty="0"/>
                  <a:t>int arr3[10] = { 1, 2, 3 };</a:t>
                </a:r>
              </a:p>
              <a:p>
                <a:pPr lvl="1"/>
                <a:r>
                  <a:rPr lang="en-US" dirty="0"/>
                  <a:t>int arr4[10] = { 1, 2, 3, 4, 5, 6, 7, 8, 9, 10 };</a:t>
                </a:r>
              </a:p>
              <a:p>
                <a:r>
                  <a:rPr lang="en-US" dirty="0"/>
                  <a:t>Initialization: </a:t>
                </a:r>
                <a:r>
                  <a:rPr lang="en-US" i="1" dirty="0"/>
                  <a:t>type</a:t>
                </a:r>
                <a:r>
                  <a:rPr lang="en-US" dirty="0"/>
                  <a:t> name[</a:t>
                </a:r>
                <a:r>
                  <a:rPr lang="en-US" dirty="0" err="1"/>
                  <a:t>len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int </a:t>
                </a:r>
                <a:r>
                  <a:rPr lang="en-US" dirty="0" err="1"/>
                  <a:t>arr</a:t>
                </a:r>
                <a:r>
                  <a:rPr lang="en-US" dirty="0"/>
                  <a:t>[3], which of these are valid?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[-1];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[3];	</a:t>
                </a:r>
              </a:p>
              <a:p>
                <a:pPr lvl="1"/>
                <a:r>
                  <a:rPr lang="en-US" dirty="0"/>
                  <a:t>int x = 1[</a:t>
                </a:r>
                <a:r>
                  <a:rPr lang="en-US" dirty="0" err="1"/>
                  <a:t>arr</a:t>
                </a:r>
                <a:r>
                  <a:rPr lang="en-US" dirty="0"/>
                  <a:t>];	</a:t>
                </a:r>
              </a:p>
              <a:p>
                <a:pPr lvl="1"/>
                <a:r>
                  <a:rPr lang="en-US" dirty="0"/>
                  <a:t>int x = *(</a:t>
                </a:r>
                <a:r>
                  <a:rPr lang="en-US" dirty="0" err="1"/>
                  <a:t>arr</a:t>
                </a:r>
                <a:r>
                  <a:rPr lang="en-US" dirty="0"/>
                  <a:t> + 1);	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729-4949-496E-B147-522DDE3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sizeof()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CB85-341B-4E11-A802-FA77D5D9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sizeof() – </a:t>
            </a:r>
            <a:r>
              <a:rPr lang="en-US" dirty="0"/>
              <a:t>returns the size of a variables in bytes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sizeof(char) = 1</a:t>
            </a:r>
          </a:p>
          <a:p>
            <a:pPr lvl="1"/>
            <a:r>
              <a:rPr lang="en-US" dirty="0"/>
              <a:t>sizeof(int) = 2 or 4 depending on system</a:t>
            </a:r>
          </a:p>
          <a:p>
            <a:pPr lvl="1"/>
            <a:r>
              <a:rPr lang="en-US" dirty="0"/>
              <a:t>sizeof(long) = 4</a:t>
            </a:r>
          </a:p>
          <a:p>
            <a:pPr lvl="1"/>
            <a:r>
              <a:rPr lang="en-US" dirty="0"/>
              <a:t>sizeof(float) = 4</a:t>
            </a:r>
          </a:p>
          <a:p>
            <a:pPr lvl="1"/>
            <a:r>
              <a:rPr lang="en-US" dirty="0"/>
              <a:t>sizeof(double) = 8</a:t>
            </a:r>
          </a:p>
          <a:p>
            <a:pPr lvl="1"/>
            <a:r>
              <a:rPr lang="en-US" dirty="0"/>
              <a:t>sizeof(char[10]) = 10</a:t>
            </a:r>
          </a:p>
          <a:p>
            <a:r>
              <a:rPr lang="en-US" dirty="0"/>
              <a:t>Computing size of an array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 = {1, 2, 3, … }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n = sizeof(</a:t>
            </a:r>
            <a:r>
              <a:rPr lang="en-US" dirty="0" err="1"/>
              <a:t>arr</a:t>
            </a:r>
            <a:r>
              <a:rPr lang="en-US" dirty="0"/>
              <a:t>) / sizeof(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578-D3C3-4114-A98A-CAF99A3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9A65-20C2-4109-897A-22D69358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types:</a:t>
            </a:r>
          </a:p>
          <a:p>
            <a:pPr lvl="1"/>
            <a:r>
              <a:rPr lang="en-US" dirty="0"/>
              <a:t>header file (*.h) – contains function declarations to be shared between source files</a:t>
            </a:r>
          </a:p>
          <a:p>
            <a:pPr lvl="1"/>
            <a:r>
              <a:rPr lang="en-US" dirty="0"/>
              <a:t>source files (*.c) – defines functions declared in header files and uses them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97AF9-F975-4EE3-8866-2A26ABE7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14" y="3613666"/>
            <a:ext cx="1848108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7D919-EBB4-4455-B772-1B7E535F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86" y="3613666"/>
            <a:ext cx="4315427" cy="160042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694565-B42F-4956-9344-26D27E4A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79" y="3613666"/>
            <a:ext cx="1676634" cy="123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1DCD0-01CC-4E2C-91A0-8FF085DB11A1}"/>
              </a:ext>
            </a:extLst>
          </p:cNvPr>
          <p:cNvSpPr txBox="1"/>
          <p:nvPr/>
        </p:nvSpPr>
        <p:spPr>
          <a:xfrm>
            <a:off x="2100235" y="32443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CE71F-408D-4381-AF5C-B41E8207833C}"/>
              </a:ext>
            </a:extLst>
          </p:cNvPr>
          <p:cNvSpPr txBox="1"/>
          <p:nvPr/>
        </p:nvSpPr>
        <p:spPr>
          <a:xfrm>
            <a:off x="5748788" y="32443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591DC-DE3D-4620-84A3-339EB06C3533}"/>
              </a:ext>
            </a:extLst>
          </p:cNvPr>
          <p:cNvSpPr txBox="1"/>
          <p:nvPr/>
        </p:nvSpPr>
        <p:spPr>
          <a:xfrm>
            <a:off x="9299778" y="32443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1583-6B84-4742-8948-F4C033D2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Header and Source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F75D8-8388-4A41-9B74-3CBB1894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2" y="3785266"/>
            <a:ext cx="4736369" cy="17565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551A4D-7869-4408-B2ED-845EB22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Header guards</a:t>
            </a:r>
          </a:p>
          <a:p>
            <a:pPr lvl="2"/>
            <a:r>
              <a:rPr lang="en-US" dirty="0"/>
              <a:t>If constant ADD_H not defined, then define it</a:t>
            </a:r>
          </a:p>
          <a:p>
            <a:pPr lvl="2"/>
            <a:r>
              <a:rPr lang="en-US" dirty="0"/>
              <a:t>Prevents a header file from being included multiple times</a:t>
            </a:r>
          </a:p>
          <a:p>
            <a:pPr lvl="1"/>
            <a:r>
              <a:rPr lang="en-US" dirty="0"/>
              <a:t>Function declarations</a:t>
            </a:r>
          </a:p>
          <a:p>
            <a:pPr lvl="2"/>
            <a:r>
              <a:rPr lang="en-US" dirty="0"/>
              <a:t>Start of a function but ends in with a semicolon</a:t>
            </a:r>
          </a:p>
          <a:p>
            <a:pPr lvl="2"/>
            <a:r>
              <a:rPr lang="en-US" dirty="0"/>
              <a:t>Tells source files that functions exist, in this case the ‘add’ function</a:t>
            </a:r>
          </a:p>
          <a:p>
            <a:r>
              <a:rPr lang="en-US" dirty="0"/>
              <a:t>Source files</a:t>
            </a:r>
          </a:p>
          <a:p>
            <a:pPr lvl="1"/>
            <a:r>
              <a:rPr lang="en-US" dirty="0"/>
              <a:t>Includes the header file</a:t>
            </a:r>
          </a:p>
          <a:p>
            <a:pPr lvl="1"/>
            <a:r>
              <a:rPr lang="en-US" dirty="0"/>
              <a:t>Defines function included in the header file with actual code</a:t>
            </a:r>
          </a:p>
          <a:p>
            <a:r>
              <a:rPr lang="en-US" dirty="0"/>
              <a:t>Corresponding names</a:t>
            </a:r>
          </a:p>
          <a:p>
            <a:pPr lvl="1"/>
            <a:r>
              <a:rPr lang="en-US" dirty="0"/>
              <a:t>&lt;filename&gt;.c and &lt;filename&gt;.h convention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9654B7-46C6-4096-A6FC-C88DA866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72" y="1849300"/>
            <a:ext cx="2494613" cy="14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E85-C2CD-4CEC-9A0A-40ADC67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Compiling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02C5-AF1A-4EF4-89BD-C8CDF84E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#include &lt;filename&gt; - searches for system wide header files</a:t>
            </a:r>
          </a:p>
          <a:p>
            <a:pPr lvl="1"/>
            <a:r>
              <a:rPr lang="en-US" dirty="0"/>
              <a:t>#include “” – searches for local (same directory) header files</a:t>
            </a:r>
          </a:p>
          <a:p>
            <a:pPr lvl="1"/>
            <a:r>
              <a:rPr lang="en-US" dirty="0"/>
              <a:t>#include literally copies contents of </a:t>
            </a:r>
            <a:r>
              <a:rPr lang="en-US" dirty="0" err="1"/>
              <a:t>filename.h</a:t>
            </a:r>
            <a:r>
              <a:rPr lang="en-US" dirty="0"/>
              <a:t> into location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Object compilation</a:t>
            </a:r>
          </a:p>
          <a:p>
            <a:pPr lvl="2"/>
            <a:r>
              <a:rPr lang="en-US" dirty="0"/>
              <a:t>Every *.c file is individually compiled into a separate object files *.o</a:t>
            </a:r>
          </a:p>
          <a:p>
            <a:pPr lvl="2"/>
            <a:r>
              <a:rPr lang="en-US" dirty="0"/>
              <a:t>Source files know included functions exist but don’t know where</a:t>
            </a:r>
          </a:p>
          <a:p>
            <a:pPr lvl="1"/>
            <a:r>
              <a:rPr lang="en-US" dirty="0"/>
              <a:t>Linking</a:t>
            </a:r>
          </a:p>
          <a:p>
            <a:pPr lvl="2"/>
            <a:r>
              <a:rPr lang="en-US" dirty="0"/>
              <a:t>Looks at indexes of object files and tries to solve dependencies between them</a:t>
            </a:r>
          </a:p>
          <a:p>
            <a:pPr lvl="2"/>
            <a:r>
              <a:rPr lang="en-US" dirty="0"/>
              <a:t>Generates a single executable program</a:t>
            </a:r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16E10A-E934-410F-A571-10F3DB2D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9" y="2912262"/>
            <a:ext cx="2299711" cy="1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C3C6-F5BA-45B2-BBA6-DE3432EE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Makefile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96F41DB-FF80-42FD-BC9C-C28E9508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Compilation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Object compilation at $(OBJECTS)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Linking at $(TARGET)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 commands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all</a:t>
            </a:r>
            <a:r>
              <a:rPr lang="en-US" sz="1600" dirty="0">
                <a:solidFill>
                  <a:srgbClr val="FFFFFF"/>
                </a:solidFill>
              </a:rPr>
              <a:t> (Default) – creates required directories and compiles code</a:t>
            </a:r>
          </a:p>
          <a:p>
            <a:pPr lvl="1"/>
            <a:r>
              <a:rPr lang="en-US" sz="1600" i="1" dirty="0" err="1">
                <a:solidFill>
                  <a:srgbClr val="FFFFFF"/>
                </a:solidFill>
              </a:rPr>
              <a:t>dirs</a:t>
            </a:r>
            <a:r>
              <a:rPr lang="en-US" sz="1600" dirty="0">
                <a:solidFill>
                  <a:srgbClr val="FFFFFF"/>
                </a:solidFill>
              </a:rPr>
              <a:t> – creates </a:t>
            </a:r>
            <a:r>
              <a:rPr lang="en-US" sz="1600" i="1" dirty="0">
                <a:solidFill>
                  <a:srgbClr val="FFFFFF"/>
                </a:solidFill>
              </a:rPr>
              <a:t>obj</a:t>
            </a:r>
            <a:r>
              <a:rPr lang="en-US" sz="1600" dirty="0">
                <a:solidFill>
                  <a:srgbClr val="FFFFFF"/>
                </a:solidFill>
              </a:rPr>
              <a:t> and </a:t>
            </a:r>
            <a:r>
              <a:rPr lang="en-US" sz="1600" i="1" dirty="0">
                <a:solidFill>
                  <a:srgbClr val="FFFFFF"/>
                </a:solidFill>
              </a:rPr>
              <a:t>bin</a:t>
            </a:r>
            <a:r>
              <a:rPr lang="en-US" sz="1600" dirty="0">
                <a:solidFill>
                  <a:srgbClr val="FFFFFF"/>
                </a:solidFill>
              </a:rPr>
              <a:t> directories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test</a:t>
            </a:r>
            <a:r>
              <a:rPr lang="en-US" sz="1600" dirty="0">
                <a:solidFill>
                  <a:srgbClr val="FFFFFF"/>
                </a:solidFill>
              </a:rPr>
              <a:t> – runs tests to test your program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clean</a:t>
            </a:r>
            <a:r>
              <a:rPr lang="en-US" sz="1600" dirty="0">
                <a:solidFill>
                  <a:srgbClr val="FFFFFF"/>
                </a:solidFill>
              </a:rPr>
              <a:t> – removes files generated by </a:t>
            </a:r>
            <a:r>
              <a:rPr lang="en-US" sz="1600" i="1" dirty="0">
                <a:solidFill>
                  <a:srgbClr val="FFFFFF"/>
                </a:solidFill>
              </a:rPr>
              <a:t>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CCA39C-420D-41F8-AC5A-60FBEDA0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2" y="199547"/>
            <a:ext cx="3727612" cy="64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2AD-D834-42EE-AC66-8874D8F1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6B7A36-FF4E-45F9-9AB4-E46ED97E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Lab 4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D9E255-EC45-4418-AD3C-02116D2F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5" y="2909922"/>
            <a:ext cx="3272228" cy="273147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05410-B482-4F86-A218-07CED550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Lab 5</a:t>
            </a:r>
          </a:p>
        </p:txBody>
      </p:sp>
      <p:pic>
        <p:nvPicPr>
          <p:cNvPr id="15" name="Content Placeholder 1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9F913A07-C011-4C4E-B275-1A6EF79373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20" y="2632604"/>
            <a:ext cx="3771900" cy="32861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C8EAA6-1CBF-4F95-A697-5C963CEB0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7" y="3259624"/>
            <a:ext cx="3469039" cy="20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22A0-1E7B-4604-8D38-7D99DF2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MP5 – Conway’s Game of Life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5EA9CC-5269-4E09-A2DA-58CE8AF6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Conway’s Game of Life</a:t>
            </a:r>
          </a:p>
          <a:p>
            <a:pPr lvl="1"/>
            <a:r>
              <a:rPr lang="en-US" dirty="0"/>
              <a:t>Cellular automaton whose evolution is determined by its initial state</a:t>
            </a:r>
          </a:p>
          <a:p>
            <a:r>
              <a:rPr lang="en-US" dirty="0"/>
              <a:t>Cell states</a:t>
            </a:r>
          </a:p>
          <a:p>
            <a:pPr lvl="1"/>
            <a:r>
              <a:rPr lang="en-US" dirty="0"/>
              <a:t>Alive – black</a:t>
            </a:r>
          </a:p>
          <a:p>
            <a:pPr lvl="1"/>
            <a:r>
              <a:rPr lang="en-US" dirty="0"/>
              <a:t>Dead – white</a:t>
            </a:r>
          </a:p>
          <a:p>
            <a:r>
              <a:rPr lang="en-US" dirty="0"/>
              <a:t>Neighborhood</a:t>
            </a:r>
          </a:p>
          <a:p>
            <a:pPr lvl="1"/>
            <a:r>
              <a:rPr lang="en-US" dirty="0"/>
              <a:t>Adjacent 8 cells around the central cell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Any live cell with 2 or less neighbors dies (under population)</a:t>
            </a:r>
          </a:p>
          <a:p>
            <a:pPr lvl="1"/>
            <a:r>
              <a:rPr lang="en-US" dirty="0"/>
              <a:t>Any live cell with 2 or 3 neighbors lives</a:t>
            </a:r>
          </a:p>
          <a:p>
            <a:pPr lvl="1"/>
            <a:r>
              <a:rPr lang="en-US" dirty="0"/>
              <a:t>Any live cell with 3 or more neighbors dies (over population)</a:t>
            </a:r>
          </a:p>
          <a:p>
            <a:pPr lvl="1"/>
            <a:r>
              <a:rPr lang="en-US" dirty="0"/>
              <a:t>Any dead cell with 3 live neighbors is reborn (reproduction)</a:t>
            </a:r>
          </a:p>
        </p:txBody>
      </p:sp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39C8C0E-6C5E-4429-9594-031EC91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0570" y="2728775"/>
            <a:ext cx="3135109" cy="2257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F4A29-FCF7-43A4-9CF7-31618A67E15C}"/>
              </a:ext>
            </a:extLst>
          </p:cNvPr>
          <p:cNvSpPr txBox="1"/>
          <p:nvPr/>
        </p:nvSpPr>
        <p:spPr>
          <a:xfrm>
            <a:off x="8848637" y="458040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Gospers_glider_gun.gi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66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4669</TotalTime>
  <Words>691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ECE220 Lab5</vt:lpstr>
      <vt:lpstr>Brain Teaser - Array Initialization</vt:lpstr>
      <vt:lpstr>sizeof() Operator</vt:lpstr>
      <vt:lpstr>Structure of C Files</vt:lpstr>
      <vt:lpstr>Header and Source Files</vt:lpstr>
      <vt:lpstr>Compiling C Programs</vt:lpstr>
      <vt:lpstr>Lab Makefile</vt:lpstr>
      <vt:lpstr>Lab Testing</vt:lpstr>
      <vt:lpstr>MP5 – Conway’s Game of Life</vt:lpstr>
      <vt:lpstr>MP5 – Game Board </vt:lpstr>
      <vt:lpstr>Lab5 – Matrix Multiplication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99</cp:revision>
  <dcterms:created xsi:type="dcterms:W3CDTF">2018-06-10T15:46:20Z</dcterms:created>
  <dcterms:modified xsi:type="dcterms:W3CDTF">2018-07-09T15:00:38Z</dcterms:modified>
</cp:coreProperties>
</file>