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13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4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7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49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9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3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9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2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6787DF-63A8-4FFC-8155-79ED132149F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6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6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6787DF-63A8-4FFC-8155-79ED132149FF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80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stdio/printf/?kw=printf" TargetMode="External"/><Relationship Id="rId2" Type="http://schemas.openxmlformats.org/officeDocument/2006/relationships/hyperlink" Target="http://www.cplusplus.com/reference/cstdio/scanf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www.cplusplus.com/reference/cmath/sin/?kw=s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5691-6CAE-49B6-88DF-6E2D6BC82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ECE220 Lab3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7BB13-FF09-4D92-AC2C-3DAFA1B93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8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0EE-2C5A-43A8-91D6-2D53ADC8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Teaser – Printing Decimal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2C6308-48C3-4B7C-BD99-D51C53F035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Printing in hexadecimal</a:t>
                </a:r>
              </a:p>
              <a:p>
                <a:pPr lvl="1"/>
                <a:r>
                  <a:rPr lang="en-US" dirty="0"/>
                  <a:t>Shift 4 bits from MSB into the LSB</a:t>
                </a:r>
              </a:p>
              <a:p>
                <a:pPr lvl="1"/>
                <a:r>
                  <a:rPr lang="en-US" dirty="0"/>
                  <a:t>Convert into ASCII</a:t>
                </a:r>
              </a:p>
              <a:p>
                <a:pPr lvl="1"/>
                <a:r>
                  <a:rPr lang="en-US" dirty="0"/>
                  <a:t>Repeat 4 times</a:t>
                </a:r>
              </a:p>
              <a:p>
                <a:r>
                  <a:rPr lang="en-US" dirty="0"/>
                  <a:t>Printing in decimal</a:t>
                </a:r>
              </a:p>
              <a:p>
                <a:pPr lvl="1"/>
                <a:r>
                  <a:rPr lang="en-US" dirty="0"/>
                  <a:t>x24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36</a:t>
                </a:r>
              </a:p>
              <a:p>
                <a:pPr lvl="1"/>
                <a:r>
                  <a:rPr lang="en-US" dirty="0"/>
                  <a:t>?!?!</a:t>
                </a:r>
              </a:p>
              <a:p>
                <a:r>
                  <a:rPr lang="en-US" dirty="0"/>
                  <a:t>Two Solutions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2C6308-48C3-4B7C-BD99-D51C53F03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32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0EE-2C5A-43A8-91D6-2D53ADC8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Brain Teaser – Printing Decimal Solution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2C6308-48C3-4B7C-BD99-D51C53F035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Printing in decimal</a:t>
                </a:r>
              </a:p>
              <a:p>
                <a:pPr lvl="1"/>
                <a:r>
                  <a:rPr lang="en-US" dirty="0"/>
                  <a:t>x24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36</a:t>
                </a:r>
              </a:p>
              <a:p>
                <a:r>
                  <a:rPr lang="en-US" dirty="0"/>
                  <a:t>Hint: how to extract digits from a string?</a:t>
                </a:r>
              </a:p>
              <a:p>
                <a:r>
                  <a:rPr lang="en-US" dirty="0"/>
                  <a:t>Solution</a:t>
                </a:r>
              </a:p>
              <a:p>
                <a:pPr lvl="1"/>
                <a:r>
                  <a:rPr lang="en-US" dirty="0"/>
                  <a:t>Divide hex number by 10</a:t>
                </a:r>
              </a:p>
              <a:p>
                <a:pPr lvl="2"/>
                <a:r>
                  <a:rPr lang="en-US" dirty="0"/>
                  <a:t>x0024 / x000A = x0003 R x0006</a:t>
                </a:r>
              </a:p>
              <a:p>
                <a:pPr lvl="2"/>
                <a:r>
                  <a:rPr lang="en-US" dirty="0"/>
                  <a:t>x0003 / x000A = x0000 R x0003</a:t>
                </a:r>
              </a:p>
              <a:p>
                <a:pPr lvl="1"/>
                <a:r>
                  <a:rPr lang="en-US" dirty="0"/>
                  <a:t>Store computed results: 6 3 </a:t>
                </a:r>
              </a:p>
              <a:p>
                <a:pPr lvl="1"/>
                <a:r>
                  <a:rPr lang="en-US" dirty="0"/>
                  <a:t>Print in reverse order</a:t>
                </a:r>
              </a:p>
              <a:p>
                <a:r>
                  <a:rPr lang="en-US" dirty="0"/>
                  <a:t>How is division implemented in LC3?</a:t>
                </a:r>
              </a:p>
              <a:p>
                <a:pPr lvl="1"/>
                <a:r>
                  <a:rPr lang="en-US" dirty="0"/>
                  <a:t>Subtract dividend by divisor</a:t>
                </a:r>
              </a:p>
              <a:p>
                <a:pPr lvl="1"/>
                <a:r>
                  <a:rPr lang="en-US" dirty="0"/>
                  <a:t>Increment subtraction count</a:t>
                </a:r>
              </a:p>
              <a:p>
                <a:pPr lvl="1"/>
                <a:r>
                  <a:rPr lang="en-US" dirty="0"/>
                  <a:t>Loop while dividend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0</a:t>
                </a:r>
              </a:p>
              <a:p>
                <a:r>
                  <a:rPr lang="en-US" dirty="0"/>
                  <a:t>Is there another method of converting?</a:t>
                </a:r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2C6308-48C3-4B7C-BD99-D51C53F03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4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70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0EE-2C5A-43A8-91D6-2D53ADC8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Brain Teaser – Printing Decimal Solution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2C6308-48C3-4B7C-BD99-D51C53F035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Printing in decimal</a:t>
                </a:r>
              </a:p>
              <a:p>
                <a:pPr lvl="1"/>
                <a:r>
                  <a:rPr lang="en-US" dirty="0"/>
                  <a:t>x24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36</a:t>
                </a:r>
              </a:p>
              <a:p>
                <a:r>
                  <a:rPr lang="en-US" dirty="0"/>
                  <a:t>Solution</a:t>
                </a:r>
              </a:p>
              <a:p>
                <a:pPr lvl="1"/>
                <a:r>
                  <a:rPr lang="en-US" dirty="0"/>
                  <a:t>Store powers of 10</a:t>
                </a:r>
              </a:p>
              <a:p>
                <a:pPr lvl="2"/>
                <a:r>
                  <a:rPr lang="en-US" dirty="0"/>
                  <a:t>Powers of 10 in hex …, x03E8, x0064, x000A, x0001</a:t>
                </a:r>
              </a:p>
              <a:p>
                <a:pPr lvl="1"/>
                <a:r>
                  <a:rPr lang="en-US" dirty="0"/>
                  <a:t>Subtract each power of 10 from hex number</a:t>
                </a:r>
              </a:p>
              <a:p>
                <a:pPr lvl="2"/>
                <a:r>
                  <a:rPr lang="en-US" dirty="0"/>
                  <a:t>100:</a:t>
                </a:r>
              </a:p>
              <a:p>
                <a:pPr lvl="3"/>
                <a:r>
                  <a:rPr lang="en-US" dirty="0"/>
                  <a:t>x0024 – x0064 = x0000 R x0024; count = 0</a:t>
                </a:r>
              </a:p>
              <a:p>
                <a:pPr lvl="2"/>
                <a:r>
                  <a:rPr lang="en-US" dirty="0"/>
                  <a:t>10</a:t>
                </a:r>
              </a:p>
              <a:p>
                <a:pPr lvl="3"/>
                <a:r>
                  <a:rPr lang="en-US" dirty="0"/>
                  <a:t>x0024 – x000A = x001A R x0000; count = 0</a:t>
                </a:r>
              </a:p>
              <a:p>
                <a:pPr lvl="3"/>
                <a:r>
                  <a:rPr lang="en-US" dirty="0"/>
                  <a:t>x001A – x000A = x0010 R x0000; count = 1</a:t>
                </a:r>
              </a:p>
              <a:p>
                <a:pPr lvl="3"/>
                <a:r>
                  <a:rPr lang="en-US" dirty="0"/>
                  <a:t>x0010 – x000A = x0006 R x0000; count = 2</a:t>
                </a:r>
              </a:p>
              <a:p>
                <a:pPr lvl="3"/>
                <a:r>
                  <a:rPr lang="en-US" dirty="0"/>
                  <a:t>x0006 – x000A = x0000 R x0006; count = 3</a:t>
                </a:r>
              </a:p>
              <a:p>
                <a:pPr lvl="2"/>
                <a:r>
                  <a:rPr lang="en-US" dirty="0"/>
                  <a:t>1</a:t>
                </a:r>
              </a:p>
              <a:p>
                <a:pPr lvl="3"/>
                <a:r>
                  <a:rPr lang="en-US" dirty="0"/>
                  <a:t>x0006 – x0001 = …; count = 6</a:t>
                </a:r>
              </a:p>
              <a:p>
                <a:pPr lvl="1"/>
                <a:r>
                  <a:rPr lang="en-US" dirty="0"/>
                  <a:t>Print numbers an compute: 0, 3, 6</a:t>
                </a:r>
              </a:p>
              <a:p>
                <a:r>
                  <a:rPr lang="en-US" dirty="0"/>
                  <a:t>Which solution is faster, 1 or 2?</a:t>
                </a:r>
              </a:p>
              <a:p>
                <a:pPr lvl="1"/>
                <a:r>
                  <a:rPr lang="en-US" dirty="0"/>
                  <a:t>Both use similar amounts of memory</a:t>
                </a:r>
              </a:p>
              <a:p>
                <a:pPr lvl="1"/>
                <a:r>
                  <a:rPr lang="en-US" dirty="0"/>
                  <a:t>Solution 2 performs less subtractions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2C6308-48C3-4B7C-BD99-D51C53F035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667" b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53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72CD-A55B-4046-B700-7953E9FA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Endianness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86CF1-9BF3-4185-B5A5-99E6630E7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endianness?</a:t>
            </a:r>
          </a:p>
          <a:p>
            <a:pPr lvl="1"/>
            <a:r>
              <a:rPr lang="en-US" dirty="0"/>
              <a:t>Sequential order in which byes are stored in memory</a:t>
            </a:r>
          </a:p>
          <a:p>
            <a:pPr lvl="1"/>
            <a:r>
              <a:rPr lang="en-US" dirty="0"/>
              <a:t>Given a value of xS010</a:t>
            </a:r>
          </a:p>
          <a:p>
            <a:pPr lvl="1"/>
            <a:r>
              <a:rPr lang="en-US" dirty="0"/>
              <a:t>Big Endian</a:t>
            </a:r>
          </a:p>
          <a:p>
            <a:pPr lvl="2"/>
            <a:r>
              <a:rPr lang="en-US" dirty="0"/>
              <a:t>Least significant bits stored in highest memory address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Examples: Internet protocols</a:t>
            </a:r>
          </a:p>
          <a:p>
            <a:pPr lvl="1"/>
            <a:r>
              <a:rPr lang="en-US" dirty="0"/>
              <a:t>Little Endian</a:t>
            </a:r>
          </a:p>
          <a:p>
            <a:pPr lvl="2"/>
            <a:r>
              <a:rPr lang="en-US" dirty="0"/>
              <a:t>Least significant bits stored in lowest memory address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384048" lvl="2" indent="0">
              <a:buNone/>
            </a:pPr>
            <a:endParaRPr lang="en-US" dirty="0"/>
          </a:p>
          <a:p>
            <a:pPr lvl="2"/>
            <a:r>
              <a:rPr lang="en-US" dirty="0"/>
              <a:t>Examples: LC3, x64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CE49E2-F3A8-46E5-B070-3A1B9EA81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298897"/>
              </p:ext>
            </p:extLst>
          </p:nvPr>
        </p:nvGraphicFramePr>
        <p:xfrm>
          <a:off x="1658776" y="3326364"/>
          <a:ext cx="2390712" cy="60960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597678">
                  <a:extLst>
                    <a:ext uri="{9D8B030D-6E8A-4147-A177-3AD203B41FA5}">
                      <a16:colId xmlns:a16="http://schemas.microsoft.com/office/drawing/2014/main" val="3566382943"/>
                    </a:ext>
                  </a:extLst>
                </a:gridCol>
                <a:gridCol w="597678">
                  <a:extLst>
                    <a:ext uri="{9D8B030D-6E8A-4147-A177-3AD203B41FA5}">
                      <a16:colId xmlns:a16="http://schemas.microsoft.com/office/drawing/2014/main" val="1651663086"/>
                    </a:ext>
                  </a:extLst>
                </a:gridCol>
                <a:gridCol w="597678">
                  <a:extLst>
                    <a:ext uri="{9D8B030D-6E8A-4147-A177-3AD203B41FA5}">
                      <a16:colId xmlns:a16="http://schemas.microsoft.com/office/drawing/2014/main" val="3652996322"/>
                    </a:ext>
                  </a:extLst>
                </a:gridCol>
                <a:gridCol w="597678">
                  <a:extLst>
                    <a:ext uri="{9D8B030D-6E8A-4147-A177-3AD203B41FA5}">
                      <a16:colId xmlns:a16="http://schemas.microsoft.com/office/drawing/2014/main" val="3225707459"/>
                    </a:ext>
                  </a:extLst>
                </a:gridCol>
              </a:tblGrid>
              <a:tr h="2499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5679705"/>
                  </a:ext>
                </a:extLst>
              </a:tr>
              <a:tr h="2499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46158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6ECA7E-B0A7-4D33-BCFD-1A1D8E0D5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606866"/>
              </p:ext>
            </p:extLst>
          </p:nvPr>
        </p:nvGraphicFramePr>
        <p:xfrm>
          <a:off x="1658776" y="4776439"/>
          <a:ext cx="2390712" cy="60960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597678">
                  <a:extLst>
                    <a:ext uri="{9D8B030D-6E8A-4147-A177-3AD203B41FA5}">
                      <a16:colId xmlns:a16="http://schemas.microsoft.com/office/drawing/2014/main" val="3566382943"/>
                    </a:ext>
                  </a:extLst>
                </a:gridCol>
                <a:gridCol w="597678">
                  <a:extLst>
                    <a:ext uri="{9D8B030D-6E8A-4147-A177-3AD203B41FA5}">
                      <a16:colId xmlns:a16="http://schemas.microsoft.com/office/drawing/2014/main" val="1651663086"/>
                    </a:ext>
                  </a:extLst>
                </a:gridCol>
                <a:gridCol w="597678">
                  <a:extLst>
                    <a:ext uri="{9D8B030D-6E8A-4147-A177-3AD203B41FA5}">
                      <a16:colId xmlns:a16="http://schemas.microsoft.com/office/drawing/2014/main" val="3652996322"/>
                    </a:ext>
                  </a:extLst>
                </a:gridCol>
                <a:gridCol w="597678">
                  <a:extLst>
                    <a:ext uri="{9D8B030D-6E8A-4147-A177-3AD203B41FA5}">
                      <a16:colId xmlns:a16="http://schemas.microsoft.com/office/drawing/2014/main" val="3225707459"/>
                    </a:ext>
                  </a:extLst>
                </a:gridCol>
              </a:tblGrid>
              <a:tr h="2499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5679705"/>
                  </a:ext>
                </a:extLst>
              </a:tr>
              <a:tr h="2499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3461582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E64A64-7BED-4E7E-9E38-43DB0A21AAB2}"/>
              </a:ext>
            </a:extLst>
          </p:cNvPr>
          <p:cNvCxnSpPr>
            <a:cxnSpLocks/>
          </p:cNvCxnSpPr>
          <p:nvPr/>
        </p:nvCxnSpPr>
        <p:spPr>
          <a:xfrm>
            <a:off x="1658776" y="3217989"/>
            <a:ext cx="23907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0B1017-78BE-4F7B-9A4D-C4ECB1CF23EE}"/>
              </a:ext>
            </a:extLst>
          </p:cNvPr>
          <p:cNvCxnSpPr>
            <a:cxnSpLocks/>
          </p:cNvCxnSpPr>
          <p:nvPr/>
        </p:nvCxnSpPr>
        <p:spPr>
          <a:xfrm>
            <a:off x="1658776" y="4667685"/>
            <a:ext cx="23907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25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07797F6-F5D3-449C-90E2-A5D52004F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0F76D-F947-4BFF-8616-AFC4DEB58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MP3 – Pascal’s Triangle</a:t>
            </a:r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F6B50514-F0E3-46B4-BA99-4642DD9E8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207069"/>
            <a:ext cx="6909801" cy="418042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873FEE-16EB-4335-A3A6-46F406128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750D596B-BCA3-44E6-9189-70DA31A38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59485" y="2198914"/>
                <a:ext cx="3690257" cy="367018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Pascal’s triangle</a:t>
                </a:r>
              </a:p>
              <a:p>
                <a:pPr lvl="1"/>
                <a:r>
                  <a:rPr lang="en-US" dirty="0"/>
                  <a:t>Array of binomial coefficients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Combinations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Problem</a:t>
                </a:r>
              </a:p>
              <a:p>
                <a:pPr lvl="2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row of the triangle</a:t>
                </a:r>
              </a:p>
              <a:p>
                <a:pPr lvl="1"/>
                <a:r>
                  <a:rPr lang="en-US" dirty="0"/>
                  <a:t>Algorithm</a:t>
                </a:r>
              </a:p>
              <a:p>
                <a:pPr lvl="2"/>
                <a:r>
                  <a:rPr lang="en-US" dirty="0"/>
                  <a:t>For a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compute each of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terms </a:t>
                </a:r>
              </a:p>
            </p:txBody>
          </p:sp>
        </mc:Choice>
        <mc:Fallback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750D596B-BCA3-44E6-9189-70DA31A38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59485" y="2198914"/>
                <a:ext cx="3690257" cy="3670180"/>
              </a:xfrm>
              <a:blipFill>
                <a:blip r:embed="rId3"/>
                <a:stretch>
                  <a:fillRect l="-1650" t="-1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D0CA782A-36D6-4787-A123-E4D45979C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A20DA4-4D14-4AC3-8742-13C3A7499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922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3596-693F-4AF8-B343-C3B70B92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3 – Computing a math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139EB7-94A4-425C-AB20-7D532B8A42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Problem</a:t>
                </a:r>
              </a:p>
              <a:p>
                <a:pPr lvl="1"/>
                <a:r>
                  <a:rPr lang="en-US" dirty="0"/>
                  <a:t>Implement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/>
                  <a:t> on the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from user</a:t>
                </a:r>
              </a:p>
              <a:p>
                <a:r>
                  <a:rPr lang="en-US" dirty="0"/>
                  <a:t>Standard streams:</a:t>
                </a:r>
              </a:p>
              <a:p>
                <a:pPr lvl="1"/>
                <a:r>
                  <a:rPr lang="en-US" dirty="0"/>
                  <a:t>stdin – standard input stream, </a:t>
                </a:r>
                <a:r>
                  <a:rPr lang="en-US" dirty="0" err="1"/>
                  <a:t>stdout</a:t>
                </a:r>
                <a:r>
                  <a:rPr lang="en-US" dirty="0"/>
                  <a:t> – standard output stream, stderr – standard error stream</a:t>
                </a:r>
              </a:p>
              <a:p>
                <a:r>
                  <a:rPr lang="en-US" dirty="0"/>
                  <a:t>Useful functions:</a:t>
                </a:r>
              </a:p>
              <a:p>
                <a:pPr lvl="1"/>
                <a:r>
                  <a:rPr lang="en-US" dirty="0" err="1">
                    <a:hlinkClick r:id="rId2"/>
                  </a:rPr>
                  <a:t>s</a:t>
                </a:r>
                <a:r>
                  <a:rPr lang="en-US" dirty="0" err="1">
                    <a:hlinkClick r:id="rId2"/>
                  </a:rPr>
                  <a:t>canf</a:t>
                </a:r>
                <a:r>
                  <a:rPr lang="en-US" dirty="0"/>
                  <a:t> – reads data from STDIN and stores them into locations pointed by additional arguments</a:t>
                </a:r>
              </a:p>
              <a:p>
                <a:pPr lvl="2"/>
                <a:r>
                  <a:rPr lang="en-US" dirty="0"/>
                  <a:t>int x;</a:t>
                </a:r>
              </a:p>
              <a:p>
                <a:pPr lvl="2"/>
                <a:r>
                  <a:rPr lang="en-US" dirty="0" err="1"/>
                  <a:t>scanf</a:t>
                </a:r>
                <a:r>
                  <a:rPr lang="en-US" dirty="0"/>
                  <a:t>(“%d”, &amp;x);</a:t>
                </a:r>
              </a:p>
              <a:p>
                <a:pPr lvl="1"/>
                <a:r>
                  <a:rPr lang="en-US" dirty="0" err="1">
                    <a:hlinkClick r:id="rId3"/>
                  </a:rPr>
                  <a:t>p</a:t>
                </a:r>
                <a:r>
                  <a:rPr lang="en-US" dirty="0" err="1">
                    <a:hlinkClick r:id="rId3"/>
                  </a:rPr>
                  <a:t>rintf</a:t>
                </a:r>
                <a:r>
                  <a:rPr lang="en-US" dirty="0"/>
                  <a:t> – writes a string to STDOUT</a:t>
                </a:r>
              </a:p>
              <a:p>
                <a:pPr lvl="2"/>
                <a:r>
                  <a:rPr lang="en-US" dirty="0"/>
                  <a:t>int x = 5;</a:t>
                </a:r>
              </a:p>
              <a:p>
                <a:pPr lvl="2"/>
                <a:r>
                  <a:rPr lang="en-US" dirty="0" err="1"/>
                  <a:t>printf</a:t>
                </a:r>
                <a:r>
                  <a:rPr lang="en-US" dirty="0"/>
                  <a:t>(“%d\n”, x);</a:t>
                </a:r>
              </a:p>
              <a:p>
                <a:pPr lvl="1"/>
                <a:r>
                  <a:rPr lang="en-US" dirty="0">
                    <a:hlinkClick r:id="rId4"/>
                  </a:rPr>
                  <a:t>s</a:t>
                </a:r>
                <a:r>
                  <a:rPr lang="en-US" dirty="0">
                    <a:hlinkClick r:id="rId4"/>
                  </a:rPr>
                  <a:t>in</a:t>
                </a:r>
                <a:r>
                  <a:rPr lang="en-US" dirty="0"/>
                  <a:t> – returns sine of angle of x radians</a:t>
                </a:r>
              </a:p>
              <a:p>
                <a:pPr lvl="2"/>
                <a:r>
                  <a:rPr lang="en-US" dirty="0"/>
                  <a:t>double rad = sin(x);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139EB7-94A4-425C-AB20-7D532B8A42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545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82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4323</TotalTime>
  <Words>485</Words>
  <Application>Microsoft Office PowerPoint</Application>
  <PresentationFormat>Widescreen</PresentationFormat>
  <Paragraphs>102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Cambria Math</vt:lpstr>
      <vt:lpstr>Retrospect</vt:lpstr>
      <vt:lpstr>ECE220 Lab3</vt:lpstr>
      <vt:lpstr>Brain Teaser – Printing Decimal</vt:lpstr>
      <vt:lpstr>Brain Teaser – Printing Decimal Solution 1</vt:lpstr>
      <vt:lpstr>Brain Teaser – Printing Decimal Solution 2</vt:lpstr>
      <vt:lpstr>Endianness</vt:lpstr>
      <vt:lpstr>MP3 – Pascal’s Triangle</vt:lpstr>
      <vt:lpstr>Lab 3 – Computing a math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Potok, Matthew</dc:creator>
  <cp:lastModifiedBy>Potok, Matthew</cp:lastModifiedBy>
  <cp:revision>65</cp:revision>
  <dcterms:created xsi:type="dcterms:W3CDTF">2018-06-10T15:46:20Z</dcterms:created>
  <dcterms:modified xsi:type="dcterms:W3CDTF">2018-06-24T03:59:54Z</dcterms:modified>
</cp:coreProperties>
</file>