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68" r:id="rId10"/>
    <p:sldId id="276" r:id="rId11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4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6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9089-1FF5-4015-B03A-ECBB1812D0EB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22845-5CDE-47B8-9FE0-6FAA46F77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48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32E9-0021-418F-BE02-7AE560A5B90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E06A4-A5BF-4CB5-8996-39204AF4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5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68031" y="5991225"/>
            <a:ext cx="2133600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A4E4B3CA-1285-41AF-ACB5-1E5EA4CF015C}" type="datetimeFigureOut">
              <a:rPr lang="en-US" smtClean="0"/>
              <a:pPr>
                <a:defRPr/>
              </a:pPr>
              <a:t>3/18/2019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5385" y="5991225"/>
            <a:ext cx="2833077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5991225"/>
            <a:ext cx="1232876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28B7062F-BCBA-49E9-83FE-52C3B1E6CA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A9043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557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68031" y="5991225"/>
            <a:ext cx="2133600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A4E4B3CA-1285-41AF-ACB5-1E5EA4CF015C}" type="datetimeFigureOut">
              <a:rPr lang="en-US" smtClean="0"/>
              <a:pPr>
                <a:defRPr/>
              </a:pPr>
              <a:t>3/18/2019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5385" y="5991225"/>
            <a:ext cx="2833077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5991225"/>
            <a:ext cx="1232876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28B7062F-BCBA-49E9-83FE-52C3B1E6CA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A9043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68031" y="5991225"/>
            <a:ext cx="2133600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A4E4B3CA-1285-41AF-ACB5-1E5EA4CF015C}" type="datetimeFigureOut">
              <a:rPr lang="en-US" smtClean="0"/>
              <a:pPr>
                <a:defRPr/>
              </a:pPr>
              <a:t>3/18/2019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5385" y="5991225"/>
            <a:ext cx="2833077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5991225"/>
            <a:ext cx="1232876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28B7062F-BCBA-49E9-83FE-52C3B1E6CA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Perpetua"/>
                <a:ea typeface="+mj-ea"/>
                <a:cs typeface="Perpetu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6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312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312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68031" y="5991225"/>
            <a:ext cx="2133600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A4E4B3CA-1285-41AF-ACB5-1E5EA4CF015C}" type="datetimeFigureOut">
              <a:rPr lang="en-US" smtClean="0"/>
              <a:pPr>
                <a:defRPr/>
              </a:pPr>
              <a:t>3/18/2019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5385" y="5991225"/>
            <a:ext cx="2833077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5991225"/>
            <a:ext cx="1232876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28B7062F-BCBA-49E9-83FE-52C3B1E6CA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6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970" y="106869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969" y="170845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4564" y="107003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4563" y="170979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68031" y="5991225"/>
            <a:ext cx="2133600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A4E4B3CA-1285-41AF-ACB5-1E5EA4CF015C}" type="datetimeFigureOut">
              <a:rPr lang="en-US" smtClean="0"/>
              <a:pPr>
                <a:defRPr/>
              </a:pPr>
              <a:t>3/18/2019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5385" y="5991225"/>
            <a:ext cx="2833077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5991225"/>
            <a:ext cx="1232876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28B7062F-BCBA-49E9-83FE-52C3B1E6CA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8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68031" y="5991225"/>
            <a:ext cx="2133600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A4E4B3CA-1285-41AF-ACB5-1E5EA4CF015C}" type="datetimeFigureOut">
              <a:rPr lang="en-US" smtClean="0"/>
              <a:pPr>
                <a:defRPr/>
              </a:pPr>
              <a:t>3/18/2019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5385" y="5991225"/>
            <a:ext cx="2833077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5991225"/>
            <a:ext cx="1232876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28B7062F-BCBA-49E9-83FE-52C3B1E6CA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0384"/>
            <a:ext cx="3008313" cy="1053979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0385"/>
            <a:ext cx="5111750" cy="51386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84364"/>
            <a:ext cx="3008313" cy="40846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68031" y="5991225"/>
            <a:ext cx="2133600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A4E4B3CA-1285-41AF-ACB5-1E5EA4CF015C}" type="datetimeFigureOut">
              <a:rPr lang="en-US" smtClean="0"/>
              <a:pPr>
                <a:defRPr/>
              </a:pPr>
              <a:t>3/18/2019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5385" y="5991225"/>
            <a:ext cx="2833077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5991225"/>
            <a:ext cx="1232876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28B7062F-BCBA-49E9-83FE-52C3B1E6CA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Perpetua"/>
                <a:ea typeface="+mj-ea"/>
                <a:cs typeface="Perpetu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28306"/>
            <a:ext cx="5486400" cy="4827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1346"/>
            <a:ext cx="5486400" cy="3906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1034"/>
            <a:ext cx="5486400" cy="699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68031" y="5991225"/>
            <a:ext cx="2133600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A4E4B3CA-1285-41AF-ACB5-1E5EA4CF015C}" type="datetimeFigureOut">
              <a:rPr lang="en-US" smtClean="0"/>
              <a:pPr>
                <a:defRPr/>
              </a:pPr>
              <a:t>3/18/2019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5385" y="5991225"/>
            <a:ext cx="2833077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5991225"/>
            <a:ext cx="1232876" cy="365125"/>
          </a:xfrm>
        </p:spPr>
        <p:txBody>
          <a:bodyPr/>
          <a:lstStyle>
            <a:lvl1pPr>
              <a:defRPr>
                <a:solidFill>
                  <a:srgbClr val="737472"/>
                </a:solidFill>
              </a:defRPr>
            </a:lvl1pPr>
          </a:lstStyle>
          <a:p>
            <a:pPr>
              <a:defRPr/>
            </a:pPr>
            <a:fld id="{28B7062F-BCBA-49E9-83FE-52C3B1E6CA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Perpetua"/>
                <a:ea typeface="+mj-ea"/>
                <a:cs typeface="Perpetu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497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44772-92EE-714E-AC98-2F9C4AE7DF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29E4-8FD0-FA40-BEE4-96F1BA74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0" r:id="rId7"/>
    <p:sldLayoutId id="2147483671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Perpetua"/>
          <a:ea typeface="+mj-ea"/>
          <a:cs typeface="Perpetu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8282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A9043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8282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A9043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8282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Sports Analytics Group</a:t>
            </a:r>
            <a:br>
              <a:rPr lang="en-US" dirty="0"/>
            </a:br>
            <a:r>
              <a:rPr lang="en-US" dirty="0"/>
              <a:t>Name TBD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2D4E3A-C867-49C3-B828-8620E69C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Meeting 1</a:t>
            </a:r>
          </a:p>
        </p:txBody>
      </p:sp>
    </p:spTree>
    <p:extLst>
      <p:ext uri="{BB962C8B-B14F-4D97-AF65-F5344CB8AC3E}">
        <p14:creationId xmlns:p14="http://schemas.microsoft.com/office/powerpoint/2010/main" val="374452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383E-9EB4-4713-AD96-83884E0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I’ve been up to: Power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FB5F-6F94-4A47-963C-1940A651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1758"/>
            <a:ext cx="8229600" cy="4314483"/>
          </a:xfrm>
        </p:spPr>
        <p:txBody>
          <a:bodyPr/>
          <a:lstStyle/>
          <a:p>
            <a:r>
              <a:rPr lang="en-US" dirty="0"/>
              <a:t>Other functionality</a:t>
            </a:r>
          </a:p>
          <a:p>
            <a:pPr lvl="1"/>
            <a:r>
              <a:rPr lang="en-US" dirty="0"/>
              <a:t>We can weight wins higher than losses</a:t>
            </a:r>
          </a:p>
          <a:p>
            <a:pPr lvl="1"/>
            <a:r>
              <a:rPr lang="en-US" dirty="0"/>
              <a:t>Momentum factor</a:t>
            </a:r>
          </a:p>
          <a:p>
            <a:pPr lvl="2"/>
            <a:r>
              <a:rPr lang="en-US" dirty="0"/>
              <a:t>Games farther out have less weight</a:t>
            </a:r>
          </a:p>
          <a:p>
            <a:pPr lvl="2"/>
            <a:endParaRPr lang="en-US" dirty="0"/>
          </a:p>
          <a:p>
            <a:r>
              <a:rPr lang="en-US" dirty="0"/>
              <a:t>Desired improvements</a:t>
            </a:r>
          </a:p>
          <a:p>
            <a:pPr lvl="1"/>
            <a:r>
              <a:rPr lang="en-US" dirty="0"/>
              <a:t>Figure out how to weight previous season into early season rankings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CC03-3EC9-4267-8D59-68FD2192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2260599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Primary Goal: </a:t>
            </a:r>
            <a:r>
              <a:rPr lang="en-US" dirty="0"/>
              <a:t>Provide us with a creative outlet to get better at statistics through applying statistics to topics we love (sports)…and possibly make some money while we do it</a:t>
            </a:r>
          </a:p>
        </p:txBody>
      </p:sp>
    </p:spTree>
    <p:extLst>
      <p:ext uri="{BB962C8B-B14F-4D97-AF65-F5344CB8AC3E}">
        <p14:creationId xmlns:p14="http://schemas.microsoft.com/office/powerpoint/2010/main" val="295151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CC03-3EC9-4267-8D59-68FD2192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641557"/>
          </a:xfrm>
        </p:spPr>
        <p:txBody>
          <a:bodyPr>
            <a:normAutofit/>
          </a:bodyPr>
          <a:lstStyle/>
          <a:p>
            <a:r>
              <a:rPr lang="en-US" dirty="0"/>
              <a:t>Possible Outlets: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Website/blog devoted to sports analytics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Predictive modeling for sports wagers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Publishing in academic journals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5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383E-9EB4-4713-AD96-83884E0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Sports Website – The </a:t>
            </a:r>
            <a:r>
              <a:rPr lang="en-US" dirty="0" err="1"/>
              <a:t>Mathletic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FB5F-6F94-4A47-963C-1940A651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902"/>
            <a:ext cx="8229600" cy="5046002"/>
          </a:xfrm>
        </p:spPr>
        <p:txBody>
          <a:bodyPr/>
          <a:lstStyle/>
          <a:p>
            <a:r>
              <a:rPr lang="en-US" dirty="0"/>
              <a:t>Main Ideas</a:t>
            </a:r>
          </a:p>
          <a:p>
            <a:pPr lvl="1"/>
            <a:r>
              <a:rPr lang="en-US" dirty="0"/>
              <a:t>Leverage methods in academic papers to create sports content. Two types of content: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General content: Once a basic model is in place, it should be easy to run the model and talk about the results.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Specialty content: Ideally, general content should not take long to produce. Specialty content is spare time work dedicated to a project of your interest.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383E-9EB4-4713-AD96-83884E0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Sports Website – The </a:t>
            </a:r>
            <a:r>
              <a:rPr lang="en-US" dirty="0" err="1"/>
              <a:t>Mathletic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FB5F-6F94-4A47-963C-1940A651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902"/>
            <a:ext cx="8229600" cy="5046002"/>
          </a:xfrm>
        </p:spPr>
        <p:txBody>
          <a:bodyPr/>
          <a:lstStyle/>
          <a:p>
            <a:r>
              <a:rPr lang="en-US" dirty="0"/>
              <a:t>General Content:</a:t>
            </a:r>
          </a:p>
          <a:p>
            <a:pPr lvl="1"/>
            <a:r>
              <a:rPr lang="en-US" dirty="0"/>
              <a:t>Power Rankings</a:t>
            </a:r>
          </a:p>
          <a:p>
            <a:pPr lvl="1"/>
            <a:r>
              <a:rPr lang="en-US" dirty="0"/>
              <a:t>Game Predictions</a:t>
            </a:r>
          </a:p>
          <a:p>
            <a:pPr lvl="1"/>
            <a:r>
              <a:rPr lang="en-US" dirty="0"/>
              <a:t>Playoff/Championship Likelihood</a:t>
            </a:r>
          </a:p>
          <a:p>
            <a:pPr lvl="1"/>
            <a:r>
              <a:rPr lang="en-US" dirty="0"/>
              <a:t>Ranking player’s value</a:t>
            </a:r>
          </a:p>
          <a:p>
            <a:pPr lvl="1"/>
            <a:r>
              <a:rPr lang="en-US" dirty="0"/>
              <a:t>Fantasy projections/rankings</a:t>
            </a:r>
          </a:p>
          <a:p>
            <a:pPr lvl="1"/>
            <a:r>
              <a:rPr lang="en-US" dirty="0"/>
              <a:t>Win probability during game</a:t>
            </a:r>
          </a:p>
          <a:p>
            <a:r>
              <a:rPr lang="en-US" dirty="0"/>
              <a:t>Also General but probably farther out:</a:t>
            </a:r>
          </a:p>
          <a:p>
            <a:pPr lvl="1"/>
            <a:r>
              <a:rPr lang="en-US" dirty="0"/>
              <a:t>Historical rankings of teams and players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3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383E-9EB4-4713-AD96-83884E0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Sports Website – The </a:t>
            </a:r>
            <a:r>
              <a:rPr lang="en-US" dirty="0" err="1"/>
              <a:t>Mathletic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FB5F-6F94-4A47-963C-1940A651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902"/>
            <a:ext cx="3453618" cy="5046002"/>
          </a:xfrm>
        </p:spPr>
        <p:txBody>
          <a:bodyPr>
            <a:normAutofit/>
          </a:bodyPr>
          <a:lstStyle/>
          <a:p>
            <a:r>
              <a:rPr lang="en-US" sz="2400" b="1" dirty="0"/>
              <a:t>Title Inspiration: The Athletic</a:t>
            </a:r>
          </a:p>
          <a:p>
            <a:endParaRPr lang="en-US" sz="2400" dirty="0"/>
          </a:p>
          <a:p>
            <a:r>
              <a:rPr lang="en-US" sz="2400" dirty="0"/>
              <a:t>Subscription based sports site</a:t>
            </a:r>
          </a:p>
          <a:p>
            <a:r>
              <a:rPr lang="en-US" sz="2400" dirty="0"/>
              <a:t>Focused on bringing a local sports section feel to a non-local audience</a:t>
            </a:r>
          </a:p>
          <a:p>
            <a:r>
              <a:rPr lang="en-US" sz="2400" dirty="0"/>
              <a:t>Multi-million dollar operation with some big name writers.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DDF3C-F536-40D1-BFD6-82931EB0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19" y="2417102"/>
            <a:ext cx="3819381" cy="273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2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383E-9EB4-4713-AD96-83884E0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I’ve been up to: Power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FB5F-6F94-4A47-963C-1940A651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902"/>
            <a:ext cx="8229600" cy="2570089"/>
          </a:xfrm>
        </p:spPr>
        <p:txBody>
          <a:bodyPr/>
          <a:lstStyle/>
          <a:p>
            <a:r>
              <a:rPr lang="en-US" dirty="0"/>
              <a:t>Loosely based on “A network-driven methodology for Sports Ranking and Prediction” Xia et al (2018)</a:t>
            </a:r>
          </a:p>
          <a:p>
            <a:pPr lvl="1"/>
            <a:r>
              <a:rPr lang="en-US" dirty="0"/>
              <a:t>Uses the basic form of Google’s PageRank algorithm to rank teams.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00D7E-5755-4B8A-AC52-5DDA0F94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67" y="4234375"/>
            <a:ext cx="3660869" cy="1662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E281E-CBFF-49A8-A544-B631F6F6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" y="3885417"/>
            <a:ext cx="5393198" cy="23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383E-9EB4-4713-AD96-83884E0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I’ve been up to: Power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FB5F-6F94-4A47-963C-1940A651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1758"/>
            <a:ext cx="8229600" cy="4314483"/>
          </a:xfrm>
        </p:spPr>
        <p:txBody>
          <a:bodyPr/>
          <a:lstStyle/>
          <a:p>
            <a:r>
              <a:rPr lang="en-US" dirty="0"/>
              <a:t>Big issues with Xia et al</a:t>
            </a:r>
          </a:p>
          <a:p>
            <a:pPr lvl="1"/>
            <a:r>
              <a:rPr lang="en-US" dirty="0"/>
              <a:t>Dumb way of handling dangling nodes</a:t>
            </a:r>
          </a:p>
          <a:p>
            <a:pPr lvl="1"/>
            <a:r>
              <a:rPr lang="en-US" dirty="0"/>
              <a:t>Only considers a team’s wins</a:t>
            </a:r>
          </a:p>
          <a:p>
            <a:pPr lvl="1"/>
            <a:endParaRPr lang="en-US" dirty="0"/>
          </a:p>
          <a:p>
            <a:r>
              <a:rPr lang="en-US" dirty="0"/>
              <a:t>Fixes</a:t>
            </a:r>
          </a:p>
          <a:p>
            <a:pPr lvl="1"/>
            <a:r>
              <a:rPr lang="en-US" dirty="0"/>
              <a:t>Fixed dangling node issue</a:t>
            </a:r>
          </a:p>
          <a:p>
            <a:pPr lvl="1"/>
            <a:r>
              <a:rPr lang="en-US" dirty="0"/>
              <a:t>Create a network model for wins and one or losses and weight them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2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0B6B-E9FA-4BFD-8FCD-6DAEE168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2017 Power Rankings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0FFB7D-C222-46EC-A0EC-E40D8D6A5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94192"/>
              </p:ext>
            </p:extLst>
          </p:nvPr>
        </p:nvGraphicFramePr>
        <p:xfrm>
          <a:off x="681133" y="973937"/>
          <a:ext cx="3650566" cy="53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75">
                  <a:extLst>
                    <a:ext uri="{9D8B030D-6E8A-4147-A177-3AD203B41FA5}">
                      <a16:colId xmlns:a16="http://schemas.microsoft.com/office/drawing/2014/main" val="31587227"/>
                    </a:ext>
                  </a:extLst>
                </a:gridCol>
                <a:gridCol w="717453">
                  <a:extLst>
                    <a:ext uri="{9D8B030D-6E8A-4147-A177-3AD203B41FA5}">
                      <a16:colId xmlns:a16="http://schemas.microsoft.com/office/drawing/2014/main" val="2021621151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3780002079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4004940840"/>
                    </a:ext>
                  </a:extLst>
                </a:gridCol>
              </a:tblGrid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2841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1894641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15887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8530886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301809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64401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9489176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915522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651216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3800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7287493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144442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48902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181300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142217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299593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60484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D553B3-D4E5-4BA6-AB84-3652866B5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84553"/>
              </p:ext>
            </p:extLst>
          </p:nvPr>
        </p:nvGraphicFramePr>
        <p:xfrm>
          <a:off x="4812301" y="973937"/>
          <a:ext cx="3650566" cy="53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75">
                  <a:extLst>
                    <a:ext uri="{9D8B030D-6E8A-4147-A177-3AD203B41FA5}">
                      <a16:colId xmlns:a16="http://schemas.microsoft.com/office/drawing/2014/main" val="31587227"/>
                    </a:ext>
                  </a:extLst>
                </a:gridCol>
                <a:gridCol w="717453">
                  <a:extLst>
                    <a:ext uri="{9D8B030D-6E8A-4147-A177-3AD203B41FA5}">
                      <a16:colId xmlns:a16="http://schemas.microsoft.com/office/drawing/2014/main" val="2021621151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3780002079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4004940840"/>
                    </a:ext>
                  </a:extLst>
                </a:gridCol>
              </a:tblGrid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2841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1894641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15887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8530886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301809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64401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9489176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915522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NYJ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651216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3800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7287493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144442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48902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181300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NYG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142217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2995938"/>
                  </a:ext>
                </a:extLst>
              </a:tr>
              <a:tr h="309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604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84643"/>
      </p:ext>
    </p:extLst>
  </p:cSld>
  <p:clrMapOvr>
    <a:masterClrMapping/>
  </p:clrMapOvr>
</p:sld>
</file>

<file path=ppt/theme/theme1.xml><?xml version="1.0" encoding="utf-8"?>
<a:theme xmlns:a="http://schemas.openxmlformats.org/drawingml/2006/main" name="Variable Title">
  <a:themeElements>
    <a:clrScheme name="UNM 1">
      <a:dk1>
        <a:srgbClr val="AA0530"/>
      </a:dk1>
      <a:lt1>
        <a:srgbClr val="FFFFFF"/>
      </a:lt1>
      <a:dk2>
        <a:srgbClr val="505150"/>
      </a:dk2>
      <a:lt2>
        <a:srgbClr val="999A98"/>
      </a:lt2>
      <a:accent1>
        <a:srgbClr val="AA0530"/>
      </a:accent1>
      <a:accent2>
        <a:srgbClr val="505150"/>
      </a:accent2>
      <a:accent3>
        <a:srgbClr val="E47623"/>
      </a:accent3>
      <a:accent4>
        <a:srgbClr val="EFA33C"/>
      </a:accent4>
      <a:accent5>
        <a:srgbClr val="530058"/>
      </a:accent5>
      <a:accent6>
        <a:srgbClr val="92B600"/>
      </a:accent6>
      <a:hlink>
        <a:srgbClr val="007384"/>
      </a:hlink>
      <a:folHlink>
        <a:srgbClr val="7C8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466</Words>
  <Application>Microsoft Office PowerPoint</Application>
  <PresentationFormat>On-screen Show (4:3)</PresentationFormat>
  <Paragraphs>187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Perpetua</vt:lpstr>
      <vt:lpstr>Variable Title</vt:lpstr>
      <vt:lpstr>Sports Analytics Group Name TBD</vt:lpstr>
      <vt:lpstr>PowerPoint Presentation</vt:lpstr>
      <vt:lpstr>PowerPoint Presentation</vt:lpstr>
      <vt:lpstr>Sports Website – The Mathletic</vt:lpstr>
      <vt:lpstr>Sports Website – The Mathletic</vt:lpstr>
      <vt:lpstr>Sports Website – The Mathletic</vt:lpstr>
      <vt:lpstr>What I’ve been up to: Power Rankings</vt:lpstr>
      <vt:lpstr>What I’ve been up to: Power Rankings</vt:lpstr>
      <vt:lpstr>2017 Power Rankings</vt:lpstr>
      <vt:lpstr>What I’ve been up to: Power Rankings</vt:lpstr>
    </vt:vector>
  </TitlesOfParts>
  <Company>University of New Mexico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I. Alex Paramo</dc:creator>
  <cp:lastModifiedBy>Zach</cp:lastModifiedBy>
  <cp:revision>85</cp:revision>
  <dcterms:created xsi:type="dcterms:W3CDTF">2011-08-04T15:22:44Z</dcterms:created>
  <dcterms:modified xsi:type="dcterms:W3CDTF">2019-03-19T01:14:17Z</dcterms:modified>
</cp:coreProperties>
</file>