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6" r:id="rId3"/>
    <p:sldId id="277" r:id="rId4"/>
    <p:sldId id="257" r:id="rId5"/>
    <p:sldId id="258" r:id="rId6"/>
    <p:sldId id="259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482" y="1206597"/>
            <a:ext cx="8865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1D23BC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600" b="1" dirty="0">
                <a:solidFill>
                  <a:srgbClr val="1D23BC"/>
                </a:solidFill>
                <a:latin typeface="Arial" charset="0"/>
                <a:ea typeface="Arial" charset="0"/>
                <a:cs typeface="Arial" charset="0"/>
              </a:rPr>
              <a:t>On the systematic improvement in electronic structure theories</a:t>
            </a:r>
          </a:p>
          <a:p>
            <a:pPr algn="ctr"/>
            <a:endParaRPr lang="en-US" sz="2800" b="1" dirty="0">
              <a:solidFill>
                <a:srgbClr val="1D23B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2482" y="4269522"/>
            <a:ext cx="8617648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90"/>
                </a:solidFill>
                <a:latin typeface="Arial"/>
                <a:cs typeface="Arial"/>
              </a:rPr>
              <a:t>Dissertation Defense</a:t>
            </a:r>
            <a:endParaRPr lang="en-US" sz="2000" b="1" u="sng" dirty="0">
              <a:solidFill>
                <a:srgbClr val="000090"/>
              </a:solidFill>
              <a:latin typeface="Arial"/>
              <a:cs typeface="Arial"/>
            </a:endParaRPr>
          </a:p>
          <a:p>
            <a:pPr algn="ctr"/>
            <a:r>
              <a:rPr lang="en-US" sz="2000" b="1" u="sng" dirty="0">
                <a:solidFill>
                  <a:srgbClr val="000090"/>
                </a:solidFill>
                <a:latin typeface="Arial"/>
                <a:cs typeface="Arial"/>
              </a:rPr>
              <a:t>Zachary W. Windom</a:t>
            </a:r>
          </a:p>
          <a:p>
            <a:pPr algn="ctr"/>
            <a:endParaRPr lang="en-US" sz="2000" b="1" u="sng" dirty="0">
              <a:solidFill>
                <a:srgbClr val="000090"/>
              </a:solidFill>
              <a:latin typeface="Arial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Advisor: Rodney Bartlett</a:t>
            </a:r>
            <a:endParaRPr lang="en-US" sz="1600" b="1" u="sng" dirty="0">
              <a:solidFill>
                <a:srgbClr val="000090"/>
              </a:solidFill>
              <a:latin typeface="Arial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Department of Chemistry</a:t>
            </a:r>
          </a:p>
          <a:p>
            <a:pPr algn="ctr"/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Quantum Theory Project</a:t>
            </a:r>
          </a:p>
          <a:p>
            <a:pPr algn="ctr"/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University of Florida</a:t>
            </a:r>
          </a:p>
          <a:p>
            <a:pPr algn="ctr"/>
            <a:endParaRPr lang="en-US" sz="2000" b="1" dirty="0">
              <a:solidFill>
                <a:srgbClr val="000090"/>
              </a:solidFill>
              <a:latin typeface="Arial"/>
              <a:cs typeface="Arial"/>
            </a:endParaRPr>
          </a:p>
          <a:p>
            <a:pPr algn="ctr"/>
            <a:endParaRPr lang="en-US" sz="2000" b="1" baseline="30000" dirty="0">
              <a:solidFill>
                <a:srgbClr val="000090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2775" y="6233037"/>
            <a:ext cx="83664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3/09/2020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883749"/>
            <a:ext cx="9144000" cy="0"/>
          </a:xfrm>
          <a:prstGeom prst="line">
            <a:avLst/>
          </a:prstGeom>
          <a:ln w="31750">
            <a:solidFill>
              <a:srgbClr val="1D23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AF20-80DB-204D-89C6-0C6A712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55C-A72D-4F53-92F6-4A9D2192E535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1DEE4-1DB3-8C45-9CF1-0B098A0AE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81" y="148329"/>
            <a:ext cx="3321242" cy="6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2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DBA1-8DBB-A5E2-E19E-7C7396C6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More accurate result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b="1" u="sng" dirty="0">
                <a:sym typeface="Wingdings" pitchFamily="2" charset="2"/>
              </a:rPr>
              <a:t>Part 1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Significantly reduce calculation cost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b="1" u="sng" dirty="0">
                <a:sym typeface="Wingdings" pitchFamily="2" charset="2"/>
              </a:rPr>
              <a:t>Part 2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BC0D828F-86AF-ECDB-8EA2-B65E220C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What does “improvement” mean?</a:t>
            </a:r>
          </a:p>
        </p:txBody>
      </p:sp>
    </p:spTree>
    <p:extLst>
      <p:ext uri="{BB962C8B-B14F-4D97-AF65-F5344CB8AC3E}">
        <p14:creationId xmlns:p14="http://schemas.microsoft.com/office/powerpoint/2010/main" val="11434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DBA1-8DBB-A5E2-E19E-7C7396C6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More accurate result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b="1" u="sng" dirty="0">
                <a:sym typeface="Wingdings" pitchFamily="2" charset="2"/>
              </a:rPr>
              <a:t>Part 1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Significantly reduce calculation cost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b="1" u="sng" dirty="0">
                <a:sym typeface="Wingdings" pitchFamily="2" charset="2"/>
              </a:rPr>
              <a:t>Part 2</a:t>
            </a: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BC0D828F-86AF-ECDB-8EA2-B65E220C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Mean-field approximation</a:t>
            </a:r>
          </a:p>
        </p:txBody>
      </p:sp>
    </p:spTree>
    <p:extLst>
      <p:ext uri="{BB962C8B-B14F-4D97-AF65-F5344CB8AC3E}">
        <p14:creationId xmlns:p14="http://schemas.microsoft.com/office/powerpoint/2010/main" val="9137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93C7-9E8F-45B6-347E-B77E6B13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DBA1-8DBB-A5E2-E19E-7C7396C6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BC0D828F-86AF-ECDB-8EA2-B65E220C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Electron correlation definition and “types”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FED7E-7EA9-8C9A-DC53-983257354E25}"/>
              </a:ext>
            </a:extLst>
          </p:cNvPr>
          <p:cNvSpPr txBox="1"/>
          <p:nvPr/>
        </p:nvSpPr>
        <p:spPr>
          <a:xfrm>
            <a:off x="1310640" y="6169709"/>
            <a:ext cx="1004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Measuring electron correlation: The impact of symmetry and orbital transformations</a:t>
            </a:r>
            <a:r>
              <a:rPr lang="en-US" dirty="0"/>
              <a:t>. JCTC 2023 10.1021. Robert Izsak, et al. </a:t>
            </a:r>
          </a:p>
        </p:txBody>
      </p:sp>
    </p:spTree>
    <p:extLst>
      <p:ext uri="{BB962C8B-B14F-4D97-AF65-F5344CB8AC3E}">
        <p14:creationId xmlns:p14="http://schemas.microsoft.com/office/powerpoint/2010/main" val="40588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BCA-C65A-C15A-2A94-088691E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508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What we want: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56E-15BE-9BF7-B3B4-7F7B2A25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992"/>
            <a:ext cx="10927080" cy="47748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Systematically improvable toward “exact”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Algorithmically tractable, and applicable to systems of varying size/dimension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computational “black-box”, largely independent of user-defined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Amenable to emerging compute paradigms, such as quantum or </a:t>
            </a:r>
            <a:r>
              <a:rPr lang="en-US" dirty="0" err="1"/>
              <a:t>exascale</a:t>
            </a:r>
            <a:r>
              <a:rPr lang="en-US" dirty="0"/>
              <a:t>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Variational, to accommodate near-degeneracies</a:t>
            </a:r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915D38EA-6CC3-7D9C-E863-63BC7066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“Ideal” electronic structure method</a:t>
            </a:r>
          </a:p>
        </p:txBody>
      </p:sp>
    </p:spTree>
    <p:extLst>
      <p:ext uri="{BB962C8B-B14F-4D97-AF65-F5344CB8AC3E}">
        <p14:creationId xmlns:p14="http://schemas.microsoft.com/office/powerpoint/2010/main" val="19580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21018B-D802-60E1-BEC9-FB1A97EF7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64"/>
          <a:stretch/>
        </p:blipFill>
        <p:spPr>
          <a:xfrm>
            <a:off x="5806440" y="738072"/>
            <a:ext cx="6096000" cy="5963438"/>
          </a:xfrm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EBC5A202-7934-5050-19BB-8A439A29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Brief overview of coupled cluster theory</a:t>
            </a:r>
          </a:p>
        </p:txBody>
      </p:sp>
    </p:spTree>
    <p:extLst>
      <p:ext uri="{BB962C8B-B14F-4D97-AF65-F5344CB8AC3E}">
        <p14:creationId xmlns:p14="http://schemas.microsoft.com/office/powerpoint/2010/main" val="40549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7">
            <a:extLst>
              <a:ext uri="{FF2B5EF4-FFF2-40B4-BE49-F238E27FC236}">
                <a16:creationId xmlns:a16="http://schemas.microsoft.com/office/drawing/2014/main" id="{EBC5A202-7934-5050-19BB-8A439A29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A </a:t>
            </a:r>
            <a:r>
              <a:rPr lang="en-US" altLang="en-US" sz="3465" b="1" u="sng">
                <a:solidFill>
                  <a:schemeClr val="bg1"/>
                </a:solidFill>
                <a:cs typeface="Tahoma" panose="020B0604030504040204" pitchFamily="34" charset="0"/>
              </a:rPr>
              <a:t>problem? Dissociation </a:t>
            </a: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of N</a:t>
            </a:r>
            <a:r>
              <a:rPr lang="en-US" altLang="en-US" sz="3465" b="1" baseline="-25000" dirty="0">
                <a:solidFill>
                  <a:schemeClr val="bg1"/>
                </a:solidFill>
                <a:cs typeface="Tahoma" panose="020B0604030504040204" pitchFamily="34" charset="0"/>
              </a:rPr>
              <a:t>2</a:t>
            </a:r>
            <a:endParaRPr lang="en-US" altLang="en-US" sz="3465" b="1" u="sng" dirty="0">
              <a:solidFill>
                <a:schemeClr val="bg1"/>
              </a:solidFill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0344C-510D-3704-E638-E00BF746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BCA-C65A-C15A-2A94-088691E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508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Standard coupled cluster theory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56E-15BE-9BF7-B3B4-7F7B2A25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9240"/>
            <a:ext cx="10927080" cy="56083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Systematically improvable toward “exact” answer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Algorithmically tractable, and applicable to systems of varying size/dimension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computational “black-box”, largely independent of user-defined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Amenable to emerging compute paradigms, such as quantum or </a:t>
            </a:r>
            <a:r>
              <a:rPr lang="en-US" dirty="0" err="1"/>
              <a:t>exascale</a:t>
            </a:r>
            <a:r>
              <a:rPr lang="en-US" dirty="0"/>
              <a:t> computing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Variational, to accommodate near-degeneracies</a:t>
            </a:r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915D38EA-6CC3-7D9C-E863-63BC7066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255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465" b="1" u="sng" dirty="0">
                <a:solidFill>
                  <a:schemeClr val="bg1"/>
                </a:solidFill>
                <a:cs typeface="Tahoma" panose="020B0604030504040204" pitchFamily="34" charset="0"/>
              </a:rPr>
              <a:t>“Ideal” electronic structure method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4961E9-5672-B8A1-3464-CBB7D18EB022}"/>
              </a:ext>
            </a:extLst>
          </p:cNvPr>
          <p:cNvCxnSpPr>
            <a:cxnSpLocks/>
          </p:cNvCxnSpPr>
          <p:nvPr/>
        </p:nvCxnSpPr>
        <p:spPr>
          <a:xfrm>
            <a:off x="723900" y="6349007"/>
            <a:ext cx="342900" cy="40386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437E5-A284-FD72-59D4-04757919E2B4}"/>
              </a:ext>
            </a:extLst>
          </p:cNvPr>
          <p:cNvCxnSpPr>
            <a:cxnSpLocks/>
          </p:cNvCxnSpPr>
          <p:nvPr/>
        </p:nvCxnSpPr>
        <p:spPr>
          <a:xfrm flipV="1">
            <a:off x="723900" y="6349007"/>
            <a:ext cx="342900" cy="40386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C6072C-8449-9620-0C79-CDD3E0465604}"/>
              </a:ext>
            </a:extLst>
          </p:cNvPr>
          <p:cNvCxnSpPr>
            <a:cxnSpLocks/>
          </p:cNvCxnSpPr>
          <p:nvPr/>
        </p:nvCxnSpPr>
        <p:spPr>
          <a:xfrm flipV="1">
            <a:off x="723900" y="5140007"/>
            <a:ext cx="342900" cy="40386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003119-6102-5D3B-91FE-972836E1379F}"/>
              </a:ext>
            </a:extLst>
          </p:cNvPr>
          <p:cNvCxnSpPr>
            <a:cxnSpLocks/>
          </p:cNvCxnSpPr>
          <p:nvPr/>
        </p:nvCxnSpPr>
        <p:spPr>
          <a:xfrm flipH="1" flipV="1">
            <a:off x="501015" y="5341937"/>
            <a:ext cx="222885" cy="20193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4C129B-0F4B-B8FE-12AC-CBE8C8F8DFFC}"/>
              </a:ext>
            </a:extLst>
          </p:cNvPr>
          <p:cNvCxnSpPr>
            <a:cxnSpLocks/>
          </p:cNvCxnSpPr>
          <p:nvPr/>
        </p:nvCxnSpPr>
        <p:spPr>
          <a:xfrm flipV="1">
            <a:off x="723900" y="3729077"/>
            <a:ext cx="342900" cy="40386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359BD2-239B-08F6-894B-F2FA09FADCC8}"/>
              </a:ext>
            </a:extLst>
          </p:cNvPr>
          <p:cNvCxnSpPr>
            <a:cxnSpLocks/>
          </p:cNvCxnSpPr>
          <p:nvPr/>
        </p:nvCxnSpPr>
        <p:spPr>
          <a:xfrm flipH="1" flipV="1">
            <a:off x="501015" y="3931007"/>
            <a:ext cx="222885" cy="20193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710299-4A74-ED03-1E49-556B0A0A14A7}"/>
              </a:ext>
            </a:extLst>
          </p:cNvPr>
          <p:cNvCxnSpPr>
            <a:cxnSpLocks/>
          </p:cNvCxnSpPr>
          <p:nvPr/>
        </p:nvCxnSpPr>
        <p:spPr>
          <a:xfrm flipV="1">
            <a:off x="723900" y="1547426"/>
            <a:ext cx="342900" cy="40386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84F9D4-0ED4-4024-5954-3291171C466E}"/>
              </a:ext>
            </a:extLst>
          </p:cNvPr>
          <p:cNvCxnSpPr>
            <a:cxnSpLocks/>
          </p:cNvCxnSpPr>
          <p:nvPr/>
        </p:nvCxnSpPr>
        <p:spPr>
          <a:xfrm flipH="1" flipV="1">
            <a:off x="501015" y="1749356"/>
            <a:ext cx="222885" cy="20193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EDCF09-5879-B5EC-51C1-726A997E09AB}"/>
              </a:ext>
            </a:extLst>
          </p:cNvPr>
          <p:cNvSpPr txBox="1"/>
          <p:nvPr/>
        </p:nvSpPr>
        <p:spPr>
          <a:xfrm>
            <a:off x="470535" y="2397225"/>
            <a:ext cx="7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60089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221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What we want:</vt:lpstr>
      <vt:lpstr>PowerPoint Presentation</vt:lpstr>
      <vt:lpstr>PowerPoint Presentation</vt:lpstr>
      <vt:lpstr>Standard coupled cluster theory 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Zachary Windom</cp:lastModifiedBy>
  <cp:revision>31</cp:revision>
  <dcterms:created xsi:type="dcterms:W3CDTF">2024-03-04T13:25:01Z</dcterms:created>
  <dcterms:modified xsi:type="dcterms:W3CDTF">2024-03-04T15:31:31Z</dcterms:modified>
</cp:coreProperties>
</file>