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7" r:id="rId4"/>
    <p:sldId id="258" r:id="rId5"/>
    <p:sldId id="260" r:id="rId6"/>
    <p:sldId id="291" r:id="rId7"/>
    <p:sldId id="292" r:id="rId8"/>
    <p:sldId id="289" r:id="rId9"/>
    <p:sldId id="303" r:id="rId10"/>
    <p:sldId id="290" r:id="rId11"/>
    <p:sldId id="264" r:id="rId12"/>
    <p:sldId id="296" r:id="rId13"/>
    <p:sldId id="297" r:id="rId14"/>
    <p:sldId id="298" r:id="rId15"/>
    <p:sldId id="293" r:id="rId16"/>
    <p:sldId id="299" r:id="rId17"/>
    <p:sldId id="295" r:id="rId18"/>
    <p:sldId id="284" r:id="rId19"/>
    <p:sldId id="300" r:id="rId20"/>
    <p:sldId id="301" r:id="rId21"/>
    <p:sldId id="30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1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CFA1F69-E0AF-4B8D-BB59-6BFE67ECCBF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F6DDFD-D93D-4440-8EB3-BE449743773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F6DDFD-D93D-4440-8EB3-BE449743773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 org.action;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org.springframework.stereotype.Controller;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org.springframework.ui.Model;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org.springframework.web.bind.annotation.RequestMapping;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@Controller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MainAction {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// 映射请求的URL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@RequestMapping("/main")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public String sayHi(Model model){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/*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*  向view视图发送一个model，访问名为"data" ,内容为"hello World"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*  在前端view中可以直接通过 ${data }进行访问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*/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model.addAttribute("data", "Hello World");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return "success";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}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AF1EEA7-E63D-4BCA-B61A-988FE301EAD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 org.action;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org.springframework.stereotype.Controller;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org.springframework.ui.Model;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org.springframework.web.bind.annotation.RequestMapping;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@Controller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MainAction {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// 映射请求的URL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@RequestMapping("/main")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public String sayHi(Model model){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/*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*  向view视图发送一个model，访问名为"data" ,内容为"hello World"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*  在前端view中可以直接通过 ${data }进行访问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*/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model.addAttribute("data", "Hello World");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return "success";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}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AF1EEA7-E63D-4BCA-B61A-988FE301EAD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 org.action;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org.springframework.stereotype.Controller;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org.springframework.ui.Model;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org.springframework.web.bind.annotation.RequestMapping;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@Controller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MainAction {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// 映射请求的URL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@RequestMapping("/main")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public String sayHi(Model model){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/*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*  向view视图发送一个model，访问名为"data" ,内容为"hello World"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*  在前端view中可以直接通过 ${data }进行访问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*/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model.addAttribute("data", "Hello World");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return "success";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}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AF1EEA7-E63D-4BCA-B61A-988FE301EAD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pic>
        <p:nvPicPr>
          <p:cNvPr id="40" name="图片 3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图片 4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986200" y="2204640"/>
            <a:ext cx="2829240" cy="1266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pic>
        <p:nvPicPr>
          <p:cNvPr id="81" name="图片 8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图片 8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986200" y="2204640"/>
            <a:ext cx="2829240" cy="1266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pic>
        <p:nvPicPr>
          <p:cNvPr id="126" name="图片 125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7" name="图片 126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986200" y="2204640"/>
            <a:ext cx="2829240" cy="1266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/>
          <p:nvPr/>
        </p:nvPicPr>
        <p:blipFill>
          <a:blip r:embed="rId15" cstate="print"/>
          <a:stretch/>
        </p:blipFill>
        <p:spPr>
          <a:xfrm>
            <a:off x="7642080" y="5140440"/>
            <a:ext cx="1172880" cy="125208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2985120" y="2211480"/>
            <a:ext cx="2829960" cy="2730600"/>
          </a:xfrm>
          <a:prstGeom prst="ellipse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2986200" y="2204640"/>
            <a:ext cx="2829240" cy="2732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编辑标题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784600" y="2211480"/>
            <a:ext cx="1001880" cy="1002240"/>
          </a:xfrm>
          <a:prstGeom prst="ellipse">
            <a:avLst/>
          </a:prstGeom>
          <a:solidFill>
            <a:srgbClr val="CC9900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457200" y="6392880"/>
            <a:ext cx="2133360" cy="328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6/12/18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124080" y="6392880"/>
            <a:ext cx="2895120" cy="32832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6553080" y="6392880"/>
            <a:ext cx="2133360" cy="3283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1B4B98B0-9DA7-4936-8769-4A937C06CA8C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/>
          <p:cNvPicPr/>
          <p:nvPr/>
        </p:nvPicPr>
        <p:blipFill>
          <a:blip r:embed="rId15" cstate="print"/>
          <a:stretch/>
        </p:blipFill>
        <p:spPr>
          <a:xfrm>
            <a:off x="7642080" y="5140440"/>
            <a:ext cx="1172880" cy="12520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79400" y="933120"/>
            <a:ext cx="7575840" cy="780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79400" y="1881000"/>
            <a:ext cx="7584840" cy="35096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单击鼠标编辑大纲文字格式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第二个大纲级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第三大纲级别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第四大纲级别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第五大纲级别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第六大纲级别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第七大纲级别单击此处编辑母版文本样式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zh-C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第二级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第三级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1160640" lvl="3" indent="-1440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第四级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  <a:p>
            <a:pPr marL="1611720" lvl="4" indent="-14256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第五级</a:t>
            </a:r>
            <a:endParaRPr lang="zh-C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黑体"/>
            </a:endParaRPr>
          </a:p>
        </p:txBody>
      </p:sp>
      <p:pic>
        <p:nvPicPr>
          <p:cNvPr id="45" name="Picture 4"/>
          <p:cNvPicPr/>
          <p:nvPr/>
        </p:nvPicPr>
        <p:blipFill>
          <a:blip r:embed="rId16" cstate="print"/>
          <a:stretch/>
        </p:blipFill>
        <p:spPr>
          <a:xfrm>
            <a:off x="6594480" y="5051880"/>
            <a:ext cx="2371320" cy="1407600"/>
          </a:xfrm>
          <a:prstGeom prst="rect">
            <a:avLst/>
          </a:prstGeom>
          <a:ln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457200" y="6392880"/>
            <a:ext cx="2133360" cy="328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6/12/18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124080" y="6392880"/>
            <a:ext cx="2895120" cy="32832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6553080" y="6392880"/>
            <a:ext cx="2133360" cy="3283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8035E339-D219-44AD-A2C2-CF79C4DD5A9D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/>
          <p:cNvPicPr/>
          <p:nvPr/>
        </p:nvPicPr>
        <p:blipFill>
          <a:blip r:embed="rId15" cstate="print"/>
          <a:stretch/>
        </p:blipFill>
        <p:spPr>
          <a:xfrm>
            <a:off x="7642080" y="5140440"/>
            <a:ext cx="1172880" cy="125208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73800" y="1278000"/>
            <a:ext cx="7541280" cy="848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081920" y="4975200"/>
            <a:ext cx="433080" cy="433080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84200" y="541440"/>
            <a:ext cx="434520" cy="433080"/>
          </a:xfrm>
          <a:prstGeom prst="ellipse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487520" y="720720"/>
            <a:ext cx="867960" cy="866520"/>
          </a:xfrm>
          <a:prstGeom prst="ellipse">
            <a:avLst/>
          </a:prstGeom>
          <a:solidFill>
            <a:srgbClr val="6699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7251840" y="5118120"/>
            <a:ext cx="866520" cy="867960"/>
          </a:xfrm>
          <a:prstGeom prst="ellipse">
            <a:avLst/>
          </a:prstGeom>
          <a:solidFill>
            <a:srgbClr val="9933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2"/>
          <p:cNvPicPr/>
          <p:nvPr/>
        </p:nvPicPr>
        <p:blipFill>
          <a:blip r:embed="rId16" cstate="print"/>
          <a:stretch/>
        </p:blipFill>
        <p:spPr>
          <a:xfrm>
            <a:off x="1384200" y="2241720"/>
            <a:ext cx="5986080" cy="2663640"/>
          </a:xfrm>
          <a:prstGeom prst="rect">
            <a:avLst/>
          </a:prstGeom>
          <a:ln>
            <a:noFill/>
          </a:ln>
        </p:spPr>
      </p:pic>
      <p:sp>
        <p:nvSpPr>
          <p:cNvPr id="90" name="PlaceHolder 6"/>
          <p:cNvSpPr>
            <a:spLocks noGrp="1"/>
          </p:cNvSpPr>
          <p:nvPr>
            <p:ph type="dt"/>
          </p:nvPr>
        </p:nvSpPr>
        <p:spPr>
          <a:xfrm>
            <a:off x="457200" y="6392880"/>
            <a:ext cx="2133360" cy="328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6/12/18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ftr"/>
          </p:nvPr>
        </p:nvSpPr>
        <p:spPr>
          <a:xfrm>
            <a:off x="3124080" y="6392880"/>
            <a:ext cx="2895120" cy="32832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sldNum"/>
          </p:nvPr>
        </p:nvSpPr>
        <p:spPr>
          <a:xfrm>
            <a:off x="6553080" y="6392880"/>
            <a:ext cx="2133360" cy="3283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11757C0F-A2DB-48BC-8E06-767BE9AF0A02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40120" y="1794600"/>
            <a:ext cx="8664120" cy="172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8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Spring </a:t>
            </a:r>
            <a:r>
              <a:rPr lang="zh-CN" sz="80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MVC</a:t>
            </a:r>
            <a:r>
              <a:rPr lang="zh-CN" altLang="en-US" sz="80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介绍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54452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周伟武</a:t>
            </a:r>
            <a:r>
              <a:rPr lang="en-US" altLang="zh-CN" smtClean="0">
                <a:solidFill>
                  <a:schemeClr val="bg1"/>
                </a:solidFill>
              </a:rPr>
              <a:t>	   2018.6.13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2"/>
          <p:cNvSpPr/>
          <p:nvPr/>
        </p:nvSpPr>
        <p:spPr>
          <a:xfrm>
            <a:off x="611560" y="1196752"/>
            <a:ext cx="7992888" cy="4248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467544" y="332656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原理</a:t>
            </a:r>
            <a:r>
              <a:rPr lang="en-US" altLang="zh-CN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—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探索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467544" y="1340768"/>
            <a:ext cx="8136904" cy="4672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一、</a:t>
            </a:r>
            <a:r>
              <a:rPr lang="en-US" altLang="zh-CN" sz="2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mvc</a:t>
            </a:r>
            <a:r>
              <a:rPr lang="zh-CN" altLang="en-US" sz="2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部署</a:t>
            </a:r>
            <a:r>
              <a:rPr lang="en-US" altLang="zh-CN" sz="2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web.xml</a:t>
            </a:r>
            <a:endParaRPr lang="en-US" sz="2400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1.DispatcherServlet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和</a:t>
            </a:r>
            <a:r>
              <a:rPr lang="en-US" spc="-1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ContextLoaderListener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共存</a:t>
            </a: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推荐默认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配置文件</a:t>
            </a:r>
          </a:p>
          <a:p>
            <a:pPr>
              <a:lnSpc>
                <a:spcPct val="100000"/>
              </a:lnSpc>
            </a:pPr>
            <a:r>
              <a:rPr lang="zh-CN" altLang="en-US" sz="20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二</a:t>
            </a:r>
            <a:r>
              <a:rPr lang="zh-CN" altLang="en-US" sz="20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、 </a:t>
            </a:r>
            <a:r>
              <a:rPr lang="en-US" altLang="zh-CN" sz="20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MVC</a:t>
            </a:r>
            <a:r>
              <a:rPr lang="zh-CN" altLang="en-US" sz="20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核心</a:t>
            </a:r>
            <a:r>
              <a:rPr lang="en-US" sz="20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DispatcherServlet</a:t>
            </a:r>
            <a:endParaRPr lang="en-US" sz="2000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zh-CN" sz="2000" err="1" smtClean="0">
                <a:solidFill>
                  <a:schemeClr val="bg1"/>
                </a:solidFill>
              </a:rPr>
              <a:t>DispatcherServlet.doService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1.Request</a:t>
            </a:r>
            <a:r>
              <a:rPr lang="zh-CN" altLang="en-US" sz="2000" smtClean="0">
                <a:solidFill>
                  <a:schemeClr val="bg1"/>
                </a:solidFill>
              </a:rPr>
              <a:t>引用容器对象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2. Request</a:t>
            </a:r>
            <a:r>
              <a:rPr lang="zh-CN" altLang="en-US" sz="2000" smtClean="0">
                <a:solidFill>
                  <a:schemeClr val="bg1"/>
                </a:solidFill>
              </a:rPr>
              <a:t>设置</a:t>
            </a:r>
            <a:r>
              <a:rPr lang="en-US" altLang="zh-CN" sz="2000" err="1" smtClean="0">
                <a:solidFill>
                  <a:schemeClr val="bg1"/>
                </a:solidFill>
              </a:rPr>
              <a:t>FlashMap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4.</a:t>
            </a:r>
            <a:r>
              <a:rPr lang="zh-CN" altLang="en-US" sz="2000" smtClean="0">
                <a:solidFill>
                  <a:schemeClr val="bg1"/>
                </a:solidFill>
              </a:rPr>
              <a:t>调用</a:t>
            </a:r>
            <a:r>
              <a:rPr lang="en-US" altLang="zh-CN" sz="2000" err="1" smtClean="0">
                <a:solidFill>
                  <a:schemeClr val="bg1"/>
                </a:solidFill>
              </a:rPr>
              <a:t>DispatcherServlet.doDispatch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err="1" smtClean="0">
                <a:solidFill>
                  <a:schemeClr val="bg1"/>
                </a:solidFill>
              </a:rPr>
              <a:t>DispatcherServlet.doDispatch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1.</a:t>
            </a:r>
            <a:r>
              <a:rPr lang="zh-CN" altLang="en-US" sz="2000" smtClean="0">
                <a:solidFill>
                  <a:schemeClr val="bg1"/>
                </a:solidFill>
              </a:rPr>
              <a:t>获取</a:t>
            </a:r>
            <a:r>
              <a:rPr lang="en-US" altLang="zh-CN" sz="2000" err="1" smtClean="0">
                <a:solidFill>
                  <a:schemeClr val="bg1"/>
                </a:solidFill>
              </a:rPr>
              <a:t>mappedHandler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2.</a:t>
            </a:r>
            <a:r>
              <a:rPr lang="zh-CN" altLang="en-US" sz="2000" smtClean="0">
                <a:solidFill>
                  <a:schemeClr val="bg1"/>
                </a:solidFill>
              </a:rPr>
              <a:t>获取</a:t>
            </a:r>
            <a:r>
              <a:rPr lang="en-US" altLang="zh-CN" sz="2000" err="1" smtClean="0">
                <a:solidFill>
                  <a:schemeClr val="bg1"/>
                </a:solidFill>
              </a:rPr>
              <a:t>HandlerAdapter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3.mappedHandler</a:t>
            </a:r>
            <a:r>
              <a:rPr lang="zh-CN" altLang="en-US" sz="2000" smtClean="0">
                <a:solidFill>
                  <a:schemeClr val="bg1"/>
                </a:solidFill>
              </a:rPr>
              <a:t>预处理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4.HandlerAdapter</a:t>
            </a:r>
            <a:r>
              <a:rPr lang="zh-CN" altLang="en-US" sz="2000" smtClean="0">
                <a:solidFill>
                  <a:schemeClr val="bg1"/>
                </a:solidFill>
              </a:rPr>
              <a:t>处理</a:t>
            </a:r>
            <a:r>
              <a:rPr lang="en-US" altLang="zh-CN" sz="2000" smtClean="0">
                <a:solidFill>
                  <a:schemeClr val="bg1"/>
                </a:solidFill>
              </a:rPr>
              <a:t>(</a:t>
            </a:r>
            <a:r>
              <a:rPr lang="zh-CN" altLang="en-US" sz="2000" smtClean="0">
                <a:solidFill>
                  <a:schemeClr val="bg1"/>
                </a:solidFill>
              </a:rPr>
              <a:t>生成</a:t>
            </a:r>
            <a:r>
              <a:rPr lang="en-US" altLang="zh-CN" sz="2000" err="1" smtClean="0">
                <a:solidFill>
                  <a:schemeClr val="bg1"/>
                </a:solidFill>
              </a:rPr>
              <a:t>ModelAndView</a:t>
            </a:r>
            <a:r>
              <a:rPr lang="en-US" altLang="zh-CN" sz="200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5. </a:t>
            </a:r>
            <a:r>
              <a:rPr lang="en-US" altLang="zh-CN" sz="2000" err="1" smtClean="0">
                <a:solidFill>
                  <a:schemeClr val="bg1"/>
                </a:solidFill>
              </a:rPr>
              <a:t>mappedHandler</a:t>
            </a:r>
            <a:r>
              <a:rPr lang="zh-CN" altLang="en-US" sz="2000" smtClean="0">
                <a:solidFill>
                  <a:schemeClr val="bg1"/>
                </a:solidFill>
              </a:rPr>
              <a:t>后置处理</a:t>
            </a:r>
            <a:endParaRPr lang="en-US" altLang="zh-CN" sz="200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2000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2"/>
          <p:cNvSpPr/>
          <p:nvPr/>
        </p:nvSpPr>
        <p:spPr>
          <a:xfrm>
            <a:off x="611560" y="1196752"/>
            <a:ext cx="7992888" cy="4248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467544" y="332656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原理</a:t>
            </a:r>
            <a:r>
              <a:rPr lang="en-US" altLang="zh-CN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—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版本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763960" y="1349152"/>
            <a:ext cx="7992888" cy="4672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protected void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initStrategies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ApplicationContext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context) {  </a:t>
            </a: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initMultipartResolver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(context);//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初始化多媒体解析器</a:t>
            </a:r>
          </a:p>
          <a:p>
            <a:pPr>
              <a:lnSpc>
                <a:spcPct val="100000"/>
              </a:lnSpc>
            </a:pP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initLocaleResolver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(context);//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初始化本地化解析器</a:t>
            </a:r>
          </a:p>
          <a:p>
            <a:pPr>
              <a:lnSpc>
                <a:spcPct val="100000"/>
              </a:lnSpc>
            </a:pP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initThemeResolver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(context);//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初始化主题解析器</a:t>
            </a:r>
          </a:p>
          <a:p>
            <a:pPr>
              <a:lnSpc>
                <a:spcPct val="100000"/>
              </a:lnSpc>
            </a:pP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initHandlerMappings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(context);//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初始化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HandlerMappings</a:t>
            </a:r>
            <a:endParaRPr lang="en-US" altLang="zh-CN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initHandlerAdapters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(context);//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初始化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HandlerAdapters</a:t>
            </a:r>
            <a:endParaRPr lang="en-US" altLang="zh-CN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initHandlerExceptionResolvers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(context);//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初始化异常解析器</a:t>
            </a:r>
          </a:p>
          <a:p>
            <a:pPr>
              <a:lnSpc>
                <a:spcPct val="100000"/>
              </a:lnSpc>
            </a:pP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initRequestToViewNameTranslator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(context);//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初始化请求到视图名转换器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默认视图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zh-CN" altLang="en-US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initViewResolvers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(context);//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初始化视图解析器</a:t>
            </a:r>
          </a:p>
          <a:p>
            <a:pPr>
              <a:lnSpc>
                <a:spcPct val="100000"/>
              </a:lnSpc>
            </a:pP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initFlashMapManager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(context);//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初始化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FlashMapManager</a:t>
            </a:r>
            <a:endParaRPr lang="en-US" altLang="zh-CN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altLang="zh-CN" spc="-1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2"/>
          <p:cNvSpPr/>
          <p:nvPr/>
        </p:nvSpPr>
        <p:spPr>
          <a:xfrm>
            <a:off x="611560" y="1196752"/>
            <a:ext cx="7992888" cy="4248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467544" y="332656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原理</a:t>
            </a:r>
            <a:r>
              <a:rPr lang="en-US" altLang="zh-CN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—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版本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763960" y="1349152"/>
            <a:ext cx="7992888" cy="4672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三</a:t>
            </a:r>
            <a:r>
              <a:rPr lang="zh-CN" altLang="en-US" sz="2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zh-CN" sz="2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mvc4.0</a:t>
            </a:r>
            <a:r>
              <a:rPr lang="zh-CN" altLang="en-US" sz="2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版本与</a:t>
            </a:r>
            <a:r>
              <a:rPr lang="en-US" altLang="zh-CN" sz="2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servlet3.0</a:t>
            </a:r>
            <a:r>
              <a:rPr lang="zh-CN" altLang="en-US" sz="2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版本</a:t>
            </a:r>
            <a:endParaRPr lang="en-US" altLang="zh-CN" sz="2400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en-US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mvc:annotation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-driven /&gt; 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是一种简写形式，</a:t>
            </a:r>
            <a:endParaRPr lang="en-US" altLang="zh-CN" spc="-1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 marL="800100" lvl="1" indent="-342900"/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会自动注册</a:t>
            </a:r>
            <a:r>
              <a:rPr lang="en-US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DefaultAnnotationHandlerMapping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与</a:t>
            </a:r>
            <a:endParaRPr lang="en-US" altLang="zh-CN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 marL="800100" lvl="1" indent="-342900"/>
            <a:r>
              <a:rPr lang="en-US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AnnotationMethodHandlerAdapter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两个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bean,</a:t>
            </a:r>
          </a:p>
          <a:p>
            <a:pPr marL="800100" lvl="1" indent="-342900"/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是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spring MVC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为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Controllers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分发请求所必须的。</a:t>
            </a:r>
            <a:endParaRPr lang="en-US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2.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WebApplicationInitializer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实现零配置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web.xml</a:t>
            </a:r>
            <a:endParaRPr lang="zh-CN" altLang="en-US" spc="-1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79400" y="933120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36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主要</a:t>
            </a:r>
            <a:r>
              <a:rPr lang="en-US" sz="3600" b="0" strike="noStrike" spc="-1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内容</a:t>
            </a: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：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79400" y="1881000"/>
            <a:ext cx="7584840" cy="35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28600" indent="-228240" algn="just">
              <a:buClr>
                <a:srgbClr val="FFFFFF"/>
              </a:buClr>
              <a:buFont typeface="Arial"/>
              <a:buChar char="•"/>
            </a:pPr>
            <a:r>
              <a:rPr lang="en-US" altLang="zh-CN" sz="2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 MVC</a:t>
            </a:r>
            <a:r>
              <a:rPr lang="zh-CN" altLang="en-US" sz="24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优点</a:t>
            </a:r>
            <a:endParaRPr lang="en-US" altLang="zh-CN" sz="2400" spc="-1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 algn="just">
              <a:buClr>
                <a:srgbClr val="FFFFFF"/>
              </a:buClr>
              <a:buFont typeface="Arial"/>
              <a:buChar char="•"/>
            </a:pPr>
            <a:r>
              <a:rPr lang="en-US" altLang="zh-CN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 </a:t>
            </a:r>
            <a:r>
              <a:rPr lang="en-US" altLang="zh-CN" sz="2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MVC</a:t>
            </a:r>
            <a:r>
              <a:rPr lang="zh-CN" altLang="en-US" sz="2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原理</a:t>
            </a:r>
            <a:endParaRPr lang="en-US" altLang="zh-CN" sz="2400" spc="-1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ea typeface="黑体"/>
            </a:endParaRPr>
          </a:p>
          <a:p>
            <a:pPr marL="228600" indent="-228240" algn="just"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MVC</a:t>
            </a:r>
            <a:r>
              <a:rPr lang="zh-CN" altLang="en-US" sz="2400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使</a:t>
            </a:r>
            <a:r>
              <a:rPr lang="zh-CN" altLang="en-US" sz="2400" b="0" strike="noStrike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用</a:t>
            </a:r>
            <a:endParaRPr lang="en-US" sz="24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556792"/>
            <a:ext cx="7200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 </a:t>
            </a:r>
            <a:r>
              <a:rPr lang="en-US" altLang="zh-CN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mvc框架进行开发，需要依赖一下的spring</a:t>
            </a: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 </a:t>
            </a:r>
            <a:r>
              <a:rPr lang="en-US" altLang="zh-CN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jar包</a:t>
            </a: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：</a:t>
            </a:r>
            <a:endParaRPr lang="en-US" altLang="zh-C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altLang="zh-C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spring-aop-4.0.4.RELEASE.jar</a:t>
            </a:r>
            <a:endParaRPr lang="en-US" altLang="zh-C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spring-beans-4.0.4.RELEASE.jar</a:t>
            </a:r>
            <a:endParaRPr lang="en-US" altLang="zh-C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spring-context-4.0.4.RELEASE.jar</a:t>
            </a:r>
            <a:endParaRPr lang="en-US" altLang="zh-C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spring-core-4.0.4.RELEASE.jar</a:t>
            </a:r>
            <a:endParaRPr lang="en-US" altLang="zh-C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spring-expression-4.0.4.RELEASE.jar</a:t>
            </a:r>
            <a:endParaRPr lang="en-US" altLang="zh-C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spring-web-4.0.4.RELEASE.jar</a:t>
            </a:r>
            <a:endParaRPr lang="en-US" altLang="zh-C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spring-webmvc-4.0.4.RELEASE.jar</a:t>
            </a:r>
            <a:endParaRPr lang="en-US" altLang="zh-CN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67544" y="548680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使用</a:t>
            </a:r>
            <a:r>
              <a:rPr lang="en-US" altLang="zh-CN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—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依赖包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556792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@</a:t>
            </a:r>
            <a:r>
              <a:rPr lang="en-US" altLang="zh-CN" err="1" smtClean="0">
                <a:solidFill>
                  <a:schemeClr val="bg1"/>
                </a:solidFill>
              </a:rPr>
              <a:t>RequestParam</a:t>
            </a:r>
            <a:r>
              <a:rPr lang="zh-CN" altLang="en-US" smtClean="0">
                <a:solidFill>
                  <a:schemeClr val="bg1"/>
                </a:solidFill>
              </a:rPr>
              <a:t>绑定单个请求参数值。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@</a:t>
            </a:r>
            <a:r>
              <a:rPr lang="en-US" altLang="zh-CN" err="1" smtClean="0">
                <a:solidFill>
                  <a:schemeClr val="bg1"/>
                </a:solidFill>
              </a:rPr>
              <a:t>PathVariable</a:t>
            </a:r>
            <a:r>
              <a:rPr lang="zh-CN" altLang="en-US" smtClean="0">
                <a:solidFill>
                  <a:schemeClr val="bg1"/>
                </a:solidFill>
              </a:rPr>
              <a:t>绑定</a:t>
            </a:r>
            <a:r>
              <a:rPr lang="en-US" altLang="zh-CN" smtClean="0">
                <a:solidFill>
                  <a:schemeClr val="bg1"/>
                </a:solidFill>
              </a:rPr>
              <a:t>URI</a:t>
            </a:r>
            <a:r>
              <a:rPr lang="zh-CN" altLang="en-US" smtClean="0">
                <a:solidFill>
                  <a:schemeClr val="bg1"/>
                </a:solidFill>
              </a:rPr>
              <a:t>模板变量值。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@</a:t>
            </a:r>
            <a:r>
              <a:rPr lang="en-US" altLang="zh-CN" err="1" smtClean="0">
                <a:solidFill>
                  <a:schemeClr val="bg1"/>
                </a:solidFill>
              </a:rPr>
              <a:t>CookieValue</a:t>
            </a:r>
            <a:r>
              <a:rPr lang="zh-CN" altLang="en-US" smtClean="0">
                <a:solidFill>
                  <a:schemeClr val="bg1"/>
                </a:solidFill>
              </a:rPr>
              <a:t>绑定</a:t>
            </a:r>
            <a:r>
              <a:rPr lang="en-US" altLang="zh-CN" smtClean="0">
                <a:solidFill>
                  <a:schemeClr val="bg1"/>
                </a:solidFill>
              </a:rPr>
              <a:t>Cookie</a:t>
            </a:r>
            <a:r>
              <a:rPr lang="zh-CN" altLang="en-US" smtClean="0">
                <a:solidFill>
                  <a:schemeClr val="bg1"/>
                </a:solidFill>
              </a:rPr>
              <a:t>数据值。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4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@</a:t>
            </a:r>
            <a:r>
              <a:rPr lang="en-US" altLang="zh-CN" err="1" smtClean="0">
                <a:solidFill>
                  <a:schemeClr val="bg1"/>
                </a:solidFill>
              </a:rPr>
              <a:t>RequestHeader</a:t>
            </a:r>
            <a:r>
              <a:rPr lang="zh-CN" altLang="en-US" smtClean="0">
                <a:solidFill>
                  <a:schemeClr val="bg1"/>
                </a:solidFill>
              </a:rPr>
              <a:t>绑定请求头数据。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5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@</a:t>
            </a:r>
            <a:r>
              <a:rPr lang="en-US" altLang="zh-CN" err="1" smtClean="0">
                <a:solidFill>
                  <a:schemeClr val="bg1"/>
                </a:solidFill>
              </a:rPr>
              <a:t>ModelValue</a:t>
            </a:r>
            <a:r>
              <a:rPr lang="zh-CN" altLang="en-US" smtClean="0">
                <a:solidFill>
                  <a:schemeClr val="bg1"/>
                </a:solidFill>
              </a:rPr>
              <a:t>绑定参数到命令对象。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6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@</a:t>
            </a:r>
            <a:r>
              <a:rPr lang="en-US" altLang="zh-CN" err="1" smtClean="0">
                <a:solidFill>
                  <a:schemeClr val="bg1"/>
                </a:solidFill>
              </a:rPr>
              <a:t>SessionAttributes</a:t>
            </a:r>
            <a:r>
              <a:rPr lang="zh-CN" altLang="en-US" smtClean="0">
                <a:solidFill>
                  <a:schemeClr val="bg1"/>
                </a:solidFill>
              </a:rPr>
              <a:t>绑定命令对象到</a:t>
            </a:r>
            <a:r>
              <a:rPr lang="en-US" altLang="zh-CN" smtClean="0">
                <a:solidFill>
                  <a:schemeClr val="bg1"/>
                </a:solidFill>
              </a:rPr>
              <a:t>session</a:t>
            </a:r>
            <a:r>
              <a:rPr lang="zh-CN" altLang="en-US" smtClean="0">
                <a:solidFill>
                  <a:schemeClr val="bg1"/>
                </a:solidFill>
              </a:rPr>
              <a:t>。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7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@</a:t>
            </a:r>
            <a:r>
              <a:rPr lang="en-US" altLang="zh-CN" err="1" smtClean="0">
                <a:solidFill>
                  <a:schemeClr val="bg1"/>
                </a:solidFill>
              </a:rPr>
              <a:t>RequestBody</a:t>
            </a:r>
            <a:r>
              <a:rPr lang="zh-CN" altLang="en-US" smtClean="0">
                <a:solidFill>
                  <a:schemeClr val="bg1"/>
                </a:solidFill>
              </a:rPr>
              <a:t>绑定请求的内容区数据并能进行自动类型转换等。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8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@</a:t>
            </a:r>
            <a:r>
              <a:rPr lang="en-US" altLang="zh-CN" err="1" smtClean="0">
                <a:solidFill>
                  <a:schemeClr val="bg1"/>
                </a:solidFill>
              </a:rPr>
              <a:t>RequestPart</a:t>
            </a:r>
            <a:r>
              <a:rPr lang="zh-CN" altLang="en-US" smtClean="0">
                <a:solidFill>
                  <a:schemeClr val="bg1"/>
                </a:solidFill>
              </a:rPr>
              <a:t>绑定“</a:t>
            </a:r>
            <a:r>
              <a:rPr lang="en-US" altLang="zh-CN" smtClean="0">
                <a:solidFill>
                  <a:schemeClr val="bg1"/>
                </a:solidFill>
              </a:rPr>
              <a:t>multipart/data”</a:t>
            </a:r>
            <a:r>
              <a:rPr lang="zh-CN" altLang="en-US" smtClean="0">
                <a:solidFill>
                  <a:schemeClr val="bg1"/>
                </a:solidFill>
              </a:rPr>
              <a:t>数据，除了能绑定。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9</a:t>
            </a:r>
            <a:r>
              <a:rPr lang="zh-CN" altLang="en-US" smtClean="0">
                <a:solidFill>
                  <a:schemeClr val="bg1"/>
                </a:solidFill>
              </a:rPr>
              <a:t> 、</a:t>
            </a:r>
            <a:r>
              <a:rPr lang="en-US" altLang="zh-CN" smtClean="0">
                <a:solidFill>
                  <a:schemeClr val="bg1"/>
                </a:solidFill>
              </a:rPr>
              <a:t>@RequestParam</a:t>
            </a:r>
            <a:r>
              <a:rPr lang="zh-CN" altLang="en-US" smtClean="0">
                <a:solidFill>
                  <a:schemeClr val="bg1"/>
                </a:solidFill>
              </a:rPr>
              <a:t>能做到的请求参数外，还能绑定上传的文件等。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67544" y="548680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使用</a:t>
            </a:r>
            <a:r>
              <a:rPr lang="en-US" altLang="zh-CN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—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参数绑定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2"/>
          <p:cNvSpPr/>
          <p:nvPr/>
        </p:nvSpPr>
        <p:spPr>
          <a:xfrm>
            <a:off x="971600" y="1412776"/>
            <a:ext cx="698112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1.在spring-mvc.xml中启用默认Servlet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mvc:default-servlet-handler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/&gt;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</a:t>
            </a:r>
            <a:r>
              <a:rPr lang="en-US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. &lt;</a:t>
            </a:r>
            <a:r>
              <a:rPr lang="en-US" b="1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mvc:resources</a:t>
            </a:r>
            <a:r>
              <a:rPr lang="en-US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 location="/static/" mapping="/static/**" /&gt;</a:t>
            </a:r>
            <a:endParaRPr lang="en-US" b="1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黑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</a:t>
            </a:r>
            <a:r>
              <a:rPr lang="en-US" sz="1800" b="1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</a:t>
            </a: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在web.xml中增加对静态资源的处理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servlet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-mapping&gt;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&lt;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servlet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-name&gt;default&lt;/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servlet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-name&gt;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&lt;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url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-pattern&gt;*.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js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url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-pattern&gt;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&lt;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url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-pattern&gt;*.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css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url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-pattern&gt;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&lt;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url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-pattern&gt;/assets/*"&lt;/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url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-pattern&gt;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&lt;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url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-pattern&gt;/images/*&lt;/</a:t>
            </a:r>
            <a:r>
              <a:rPr lang="en-US" sz="1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url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-pattern&gt;   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&lt;/</a:t>
            </a:r>
            <a:r>
              <a:rPr lang="en-US" sz="1800" b="0" strike="noStrike" spc="-1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servlet</a:t>
            </a:r>
            <a:r>
              <a:rPr lang="en-US" sz="1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-mapping&gt;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467544" y="332656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使用</a:t>
            </a:r>
            <a:r>
              <a:rPr lang="en-US" altLang="zh-CN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—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静态资源拦截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2"/>
          <p:cNvSpPr/>
          <p:nvPr/>
        </p:nvSpPr>
        <p:spPr>
          <a:xfrm>
            <a:off x="683568" y="1412776"/>
            <a:ext cx="792088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hibernate-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validator.jar</a:t>
            </a:r>
            <a:endParaRPr lang="en-US" altLang="zh-CN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altLang="zh-CN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RequestMapping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("/save")</a:t>
            </a: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public String save(Model model, @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ModelAttribute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("customer") @Validated User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user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BindingResult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result) {</a:t>
            </a: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US" altLang="zh-CN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result.hasErrors</a:t>
            </a: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1.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方法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参数加上</a:t>
            </a:r>
            <a:r>
              <a:rPr lang="en-US" altLang="zh-CN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注解后，后面必须紧跟着一个</a:t>
            </a:r>
            <a:r>
              <a:rPr lang="en-US" spc="-1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BindingResult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或</a:t>
            </a:r>
            <a:r>
              <a:rPr 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Error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参数，有多少个验证参数就得加几个</a:t>
            </a:r>
            <a:r>
              <a:rPr lang="en-US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BindingResult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zh-CN" altLang="en-US" spc="-1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如果在方法中不加</a:t>
            </a:r>
            <a:r>
              <a:rPr lang="en-US" spc="-1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BindingResult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参数，则验证失败后会抛出异常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。可以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用一个统一的拦截器统一处理验证异常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。将</a:t>
            </a:r>
            <a:r>
              <a:rPr lang="zh-CN" alt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验证失败处理交给框架去</a:t>
            </a:r>
            <a:r>
              <a:rPr lang="zh-CN" alt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做。</a:t>
            </a:r>
            <a:endParaRPr lang="en-US" altLang="zh-CN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2. @</a:t>
            </a:r>
            <a:r>
              <a:rPr lang="en-US" spc="-1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ModelAttribute</a:t>
            </a:r>
            <a:r>
              <a:rPr 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("customer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")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3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.&lt;</a:t>
            </a:r>
            <a:r>
              <a:rPr lang="en-US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form:errors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path="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name“/&gt;  &lt;</a:t>
            </a:r>
            <a:r>
              <a:rPr lang="en-US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form:errors</a:t>
            </a:r>
            <a:r>
              <a:rPr lang="en-US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path=“*“/&gt;</a:t>
            </a:r>
            <a:endParaRPr lang="en-US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467544" y="332656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使用</a:t>
            </a:r>
            <a:r>
              <a:rPr lang="en-US" altLang="zh-CN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—</a:t>
            </a:r>
            <a:r>
              <a:rPr lang="zh-CN" alt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校验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5661248"/>
            <a:ext cx="4455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https://www.jianshu.com/p/10172512bd48</a:t>
            </a:r>
            <a:endParaRPr lang="zh-CN" alt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2"/>
          <p:cNvSpPr/>
          <p:nvPr/>
        </p:nvSpPr>
        <p:spPr>
          <a:xfrm>
            <a:off x="827584" y="1268760"/>
            <a:ext cx="7560840" cy="4896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JSR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提供的校验注解：     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@Null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被注释的元素必须为 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null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altLang="zh-CN" sz="1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NotNull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被注释的元素必须不为 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null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altLang="zh-CN" sz="1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AssertTrue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被注释的元素必须为 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true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altLang="zh-CN" sz="1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AssertFalse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被注释的元素必须为 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false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@Min(value)  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被注释的元素必须是一个数字，其值必须大于等于指定的最小值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@Max(value)  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被注释的元素必须是一个数字，其值必须小于等于指定的最大值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altLang="zh-CN" sz="1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DecimalMin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(value)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被注释的元素必须是一个数字，其值必须大于等于指定的最小值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altLang="zh-CN" sz="1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DecimalMax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(value)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被注释的元素必须是一个数字，其值必须小于等于指定的最大值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@Size(max=, min=)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被注释的元素的大小必须在指定的范围内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@Digits (integer, fraction)  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被注释的元素必须是一个数字，其值必须在可接受的范围内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@Past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被注释的元素必须是一个过去的日期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@Future  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被注释的元素必须是一个将来的日期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@Pattern(</a:t>
            </a:r>
            <a:r>
              <a:rPr lang="en-US" altLang="zh-CN" sz="1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regex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=,flag=)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被注释的元素必须符合指定的正则表达式    </a:t>
            </a:r>
          </a:p>
          <a:p>
            <a:pPr>
              <a:lnSpc>
                <a:spcPct val="100000"/>
              </a:lnSpc>
            </a:pPr>
            <a:endParaRPr lang="zh-CN" altLang="en-US" sz="1400" spc="-1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Hibernate </a:t>
            </a:r>
            <a:r>
              <a:rPr lang="en-US" altLang="zh-CN" sz="1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Validator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提供的校验注解：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altLang="zh-CN" sz="1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NotBlank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(message =)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验证字符串非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null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，且长度必须大于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0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@Email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被注释的元素必须是电子邮箱地址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@Length(min=,max=)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被注释的字符串的大小必须在指定的范围内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</a:t>
            </a:r>
            <a:r>
              <a:rPr lang="en-US" altLang="zh-CN" sz="1400" spc="-1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NotEmpty</a:t>
            </a: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被注释的字符串的必须非空    </a:t>
            </a:r>
          </a:p>
          <a:p>
            <a:pPr>
              <a:lnSpc>
                <a:spcPct val="100000"/>
              </a:lnSpc>
            </a:pPr>
            <a:r>
              <a:rPr lang="en-US" altLang="zh-CN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@Range(min=,max=,message=)  </a:t>
            </a:r>
            <a:r>
              <a:rPr lang="zh-CN" altLang="en-US" sz="1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被注释的元素必须在合适的范围内</a:t>
            </a:r>
            <a:endParaRPr lang="en-US" sz="1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467544" y="332656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使用</a:t>
            </a:r>
            <a:r>
              <a:rPr lang="en-US" altLang="zh-CN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—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校验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980728"/>
            <a:ext cx="3816424" cy="1867720"/>
          </a:xfrm>
        </p:spPr>
        <p:txBody>
          <a:bodyPr/>
          <a:lstStyle/>
          <a:p>
            <a:pPr algn="dist"/>
            <a:r>
              <a:rPr lang="zh-CN" altLang="en-US" sz="5400" b="1" i="1" smtClean="0">
                <a:solidFill>
                  <a:schemeClr val="bg1"/>
                </a:solidFill>
              </a:rPr>
              <a:t>谢谢大家！</a:t>
            </a:r>
            <a:endParaRPr lang="zh-CN" altLang="en-US" sz="54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79400" y="933120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36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主要</a:t>
            </a:r>
            <a:r>
              <a:rPr lang="en-US" sz="3600" b="0" strike="noStrike" spc="-1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内容</a:t>
            </a: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：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79400" y="1881000"/>
            <a:ext cx="7584840" cy="35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28600" indent="-228240" algn="just">
              <a:buClr>
                <a:srgbClr val="FFFFFF"/>
              </a:buClr>
              <a:buFont typeface="Arial"/>
              <a:buChar char="•"/>
            </a:pPr>
            <a:r>
              <a:rPr lang="en-US" altLang="zh-CN" sz="2400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 MVC</a:t>
            </a:r>
            <a:r>
              <a:rPr lang="zh-CN" altLang="en-US" sz="24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优点</a:t>
            </a:r>
            <a:endParaRPr lang="en-US" altLang="zh-CN" sz="2400" spc="-1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 algn="just">
              <a:buClr>
                <a:srgbClr val="FFFFFF"/>
              </a:buClr>
              <a:buFont typeface="Arial"/>
              <a:buChar char="•"/>
            </a:pPr>
            <a:r>
              <a:rPr lang="en-US" altLang="zh-CN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 </a:t>
            </a:r>
            <a:r>
              <a:rPr lang="en-US" altLang="zh-CN" sz="2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MVC</a:t>
            </a:r>
            <a:r>
              <a:rPr lang="zh-CN" altLang="en-US" sz="2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原理</a:t>
            </a:r>
            <a:endParaRPr lang="en-US" altLang="zh-CN" sz="2400" spc="-1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ea typeface="黑体"/>
            </a:endParaRPr>
          </a:p>
          <a:p>
            <a:pPr marL="228600" indent="-228240" algn="just"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MVC</a:t>
            </a:r>
            <a:r>
              <a:rPr lang="zh-CN" altLang="en-US" sz="2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使</a:t>
            </a:r>
            <a:r>
              <a:rPr lang="zh-CN" altLang="en-US" sz="2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用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79400" y="933120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MVC优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点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67544" y="1844824"/>
            <a:ext cx="8280920" cy="37802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1、清晰的角色划分：前端控制器（DispatcherServlet）、请求到处理器映射（HandlerMapping）、处理器适配器（HandlerAdapter）、视图解析器（ViewResolver）、处理器或页面控制器（Controller）、验证器</a:t>
            </a:r>
            <a:r>
              <a:rPr lang="en-US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（Validator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）、命令对象（</a:t>
            </a:r>
            <a:r>
              <a:rPr lang="en-US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Command请求参数绑定到的对象就叫命令对象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）、表单对象（</a:t>
            </a:r>
            <a:r>
              <a:rPr lang="en-US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FormObject </a:t>
            </a: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提供给表单展示和提交到的对象就叫表单对象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）。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2、分工明确，而且扩展点相当灵活，可以很容易扩展，虽然几乎不需要；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3、由于命令对象就是一个POJO，无需继承框架特定API，可以使用命令对象直接作为业务对象；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4、和Spring </a:t>
            </a: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其他框架无缝集成，是其它Web框架所不具备的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；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79400" y="933120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MVC优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点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67544" y="1844824"/>
            <a:ext cx="8280920" cy="360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5、可适配，通过HandlerAdapter可以支持任意的类作为处理器；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6、可定制性，HandlerMapping、ViewResolver等能够非常简单的定制；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7、功能强大的数据验证、格式化、绑定机制；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8、利用Spring提供的Mock对象能够非常简单的进行Web层单元测试；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9、本地化、主题的解析的支持，使我们更容易进行国际化和主题的切换。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10、强大的JSP标签库，使JSP编写更容易。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560" indent="-21420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11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、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还有比如</a:t>
            </a: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RESTful风格的支持、简单的文件上传、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约定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优</a:t>
            </a:r>
            <a:r>
              <a:rPr lang="en-US" altLang="zh-CN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于配置的契约式编程支持</a:t>
            </a:r>
            <a:r>
              <a:rPr lang="en-US" altLang="zh-CN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、基于注解的零配置支持等等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。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79400" y="933120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36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主要</a:t>
            </a:r>
            <a:r>
              <a:rPr lang="en-US" sz="3600" b="0" strike="noStrike" spc="-1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内容</a:t>
            </a: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：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79400" y="1881000"/>
            <a:ext cx="7584840" cy="35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28600" indent="-228240" algn="just">
              <a:buClr>
                <a:srgbClr val="FFFFFF"/>
              </a:buClr>
              <a:buFont typeface="Arial"/>
              <a:buChar char="•"/>
            </a:pPr>
            <a:r>
              <a:rPr lang="en-US" altLang="zh-CN" sz="2400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 MVC</a:t>
            </a:r>
            <a:r>
              <a:rPr lang="zh-CN" altLang="en-US" sz="24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优点</a:t>
            </a:r>
            <a:endParaRPr lang="en-US" altLang="zh-CN" sz="2400" spc="-1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 algn="just">
              <a:buClr>
                <a:srgbClr val="FFFFFF"/>
              </a:buClr>
              <a:buFont typeface="Arial"/>
              <a:buChar char="•"/>
            </a:pPr>
            <a:r>
              <a:rPr lang="en-US" altLang="zh-CN" sz="24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Spring </a:t>
            </a:r>
            <a:r>
              <a:rPr lang="en-US" altLang="zh-CN" sz="2400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MVC</a:t>
            </a:r>
            <a:r>
              <a:rPr lang="zh-CN" altLang="en-US" sz="2400" spc="-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原理</a:t>
            </a:r>
            <a:endParaRPr lang="en-US" altLang="zh-CN" sz="2400" spc="-1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ea typeface="黑体"/>
            </a:endParaRPr>
          </a:p>
          <a:p>
            <a:pPr marL="228600" indent="-228240" algn="just"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MVC</a:t>
            </a:r>
            <a:r>
              <a:rPr lang="zh-CN" altLang="en-US" sz="2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使</a:t>
            </a:r>
            <a:r>
              <a:rPr lang="zh-CN" altLang="en-US" sz="2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用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752" y="5445224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https://docs.spring.io/spring/docs/</a:t>
            </a:r>
            <a:endParaRPr lang="zh-CN" altLang="en-US" dirty="0"/>
          </a:p>
        </p:txBody>
      </p:sp>
      <p:pic>
        <p:nvPicPr>
          <p:cNvPr id="1028" name="Picture 4" descr="m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408712" cy="4109587"/>
          </a:xfrm>
          <a:prstGeom prst="rect">
            <a:avLst/>
          </a:prstGeom>
          <a:noFill/>
        </p:spPr>
      </p:pic>
      <p:sp>
        <p:nvSpPr>
          <p:cNvPr id="9" name="CustomShape 1"/>
          <p:cNvSpPr/>
          <p:nvPr/>
        </p:nvSpPr>
        <p:spPr>
          <a:xfrm>
            <a:off x="611560" y="404664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原理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9752" y="5445224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https://docs.spring.io/spring/docs/</a:t>
            </a:r>
            <a:endParaRPr lang="zh-CN" altLang="en-US" dirty="0"/>
          </a:p>
        </p:txBody>
      </p:sp>
      <p:sp>
        <p:nvSpPr>
          <p:cNvPr id="9" name="CustomShape 1"/>
          <p:cNvSpPr/>
          <p:nvPr/>
        </p:nvSpPr>
        <p:spPr>
          <a:xfrm>
            <a:off x="611560" y="404664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原理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426" name="Picture 2" descr="这里写图片描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255584" cy="4510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mvc context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5543550" cy="5105401"/>
          </a:xfrm>
          <a:prstGeom prst="rect">
            <a:avLst/>
          </a:prstGeom>
          <a:noFill/>
        </p:spPr>
      </p:pic>
      <p:sp>
        <p:nvSpPr>
          <p:cNvPr id="5" name="CustomShape 1"/>
          <p:cNvSpPr/>
          <p:nvPr/>
        </p:nvSpPr>
        <p:spPr>
          <a:xfrm>
            <a:off x="467544" y="332656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原理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2"/>
          <p:cNvSpPr/>
          <p:nvPr/>
        </p:nvSpPr>
        <p:spPr>
          <a:xfrm>
            <a:off x="611560" y="1196752"/>
            <a:ext cx="7992888" cy="4248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1. </a:t>
            </a: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DispatcherServlet前端控制器（不需要程序员写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负责框架调度，相当于中央处理器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基本controller控制器功能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：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接收用户request请求和给用户response响应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 </a:t>
            </a: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HandlerMapping（处理器映射器）（不需要程序员写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负责根据action的连接找到Handler处理器（理解成写的action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 </a:t>
            </a: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HandlerAdapter（处理器适配器）（不需要程序员写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负责去执行Handler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4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 **</a:t>
            </a: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Handler</a:t>
            </a:r>
            <a:r>
              <a:rPr lang="en-US" b="0" strike="noStrike" spc="-1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处理器</a:t>
            </a: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(</a:t>
            </a:r>
            <a:r>
              <a:rPr lang="en-US" b="0" strike="noStrike" spc="-1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需要程序员写</a:t>
            </a:r>
            <a:r>
              <a:rPr lang="en-US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)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理解成struts里边的action，需要程序员写action类</a:t>
            </a:r>
            <a:r>
              <a:rPr lang="en-US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，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这个action类符合适配器的执行规则</a:t>
            </a:r>
            <a:r>
              <a:rPr lang="en-US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。</a:t>
            </a:r>
          </a:p>
          <a:p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5. </a:t>
            </a:r>
            <a:r>
              <a:rPr lang="en-US" altLang="zh-CN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ViewResolver（视图解析器</a:t>
            </a:r>
            <a:r>
              <a:rPr lang="en-US" altLang="zh-CN" spc="-1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）负责将模型数据填充到View</a:t>
            </a:r>
            <a:r>
              <a:rPr lang="en-US" altLang="zh-CN" sz="1400" spc="-1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（不需要程序员写</a:t>
            </a:r>
            <a:r>
              <a:rPr lang="en-US" altLang="zh-CN" sz="1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）</a:t>
            </a:r>
            <a:endParaRPr lang="en-US" altLang="zh-CN" sz="11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6</a:t>
            </a:r>
            <a:r>
              <a:rPr lang="en-US" altLang="zh-CN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. **</a:t>
            </a:r>
            <a:r>
              <a:rPr lang="en-US" altLang="zh-CN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View</a:t>
            </a:r>
            <a:r>
              <a:rPr lang="en-US" altLang="zh-CN" spc="-1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视图</a:t>
            </a:r>
            <a:r>
              <a:rPr lang="en-US" altLang="zh-CN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(</a:t>
            </a:r>
            <a:r>
              <a:rPr lang="en-US" altLang="zh-CN" spc="-1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需要程序员写</a:t>
            </a:r>
            <a:r>
              <a:rPr lang="en-US" altLang="zh-CN" spc="-1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jsp</a:t>
            </a:r>
            <a:r>
              <a:rPr lang="en-US" altLang="zh-CN" spc="-1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页面</a:t>
            </a:r>
            <a:r>
              <a:rPr lang="en-US" altLang="zh-CN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黑体"/>
              </a:rPr>
              <a:t>)</a:t>
            </a: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467544" y="332656"/>
            <a:ext cx="757584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Spring </a:t>
            </a:r>
            <a:r>
              <a:rPr 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MVC</a:t>
            </a:r>
            <a:r>
              <a:rPr lang="zh-CN" altLang="en-US" sz="36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原理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nt4</Template>
  <TotalTime>1291</TotalTime>
  <Words>1078</Words>
  <Application>Microsoft Office PowerPoint</Application>
  <PresentationFormat>全屏显示(4:3)</PresentationFormat>
  <Paragraphs>224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Theme</vt:lpstr>
      <vt:lpstr>Office Theme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谢谢大家！</vt:lpstr>
    </vt:vector>
  </TitlesOfParts>
  <Company>中国电子科技集团 深圳国信安信息产业基地有限公司 Shenzhen Guoxinan Information Industry Base CO.,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一、Spring MVC架构</dc:title>
  <dc:subject/>
  <dc:creator>Kell</dc:creator>
  <dc:description/>
  <cp:lastModifiedBy>Administrator</cp:lastModifiedBy>
  <cp:revision>189</cp:revision>
  <dcterms:created xsi:type="dcterms:W3CDTF">2015-09-12T14:45:00Z</dcterms:created>
  <dcterms:modified xsi:type="dcterms:W3CDTF">2018-06-13T21:35:18Z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中国电子科技集团 深圳国信安信息产业基地有限公司 Shenzhen Guoxinan Information Industry Base CO., LTD.</vt:lpwstr>
  </property>
  <property fmtid="{D5CDD505-2E9C-101B-9397-08002B2CF9AE}" pid="4" name="HiddenSlides">
    <vt:i4>0</vt:i4>
  </property>
  <property fmtid="{D5CDD505-2E9C-101B-9397-08002B2CF9AE}" pid="5" name="HyperlinkBase">
    <vt:lpwstr>http://www.gxa-sz.com/, http://www.sz-gxa.com/</vt:lpwstr>
  </property>
  <property fmtid="{D5CDD505-2E9C-101B-9397-08002B2CF9AE}" pid="6" name="HyperlinksChanged">
    <vt:bool>false</vt:bool>
  </property>
  <property fmtid="{D5CDD505-2E9C-101B-9397-08002B2CF9AE}" pid="7" name="KSOProductBuildVer">
    <vt:lpwstr>2052-10.1.0.6028</vt:lpwstr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6</vt:i4>
  </property>
  <property fmtid="{D5CDD505-2E9C-101B-9397-08002B2CF9AE}" pid="11" name="PresentationFormat">
    <vt:lpwstr>全屏显示(4:3)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31</vt:i4>
  </property>
</Properties>
</file>