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6"/>
  </p:notesMasterIdLst>
  <p:sldIdLst>
    <p:sldId id="257" r:id="rId4"/>
    <p:sldId id="286" r:id="rId5"/>
    <p:sldId id="361" r:id="rId7"/>
    <p:sldId id="358" r:id="rId8"/>
    <p:sldId id="365" r:id="rId9"/>
    <p:sldId id="366" r:id="rId10"/>
    <p:sldId id="356" r:id="rId11"/>
    <p:sldId id="340" r:id="rId12"/>
    <p:sldId id="351" r:id="rId13"/>
    <p:sldId id="359" r:id="rId14"/>
    <p:sldId id="367" r:id="rId15"/>
    <p:sldId id="368" r:id="rId16"/>
    <p:sldId id="370" r:id="rId17"/>
    <p:sldId id="371" r:id="rId18"/>
    <p:sldId id="372" r:id="rId19"/>
    <p:sldId id="373" r:id="rId20"/>
    <p:sldId id="377" r:id="rId21"/>
    <p:sldId id="378" r:id="rId22"/>
    <p:sldId id="379" r:id="rId23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0" userDrawn="1">
          <p15:clr>
            <a:srgbClr val="A4A3A4"/>
          </p15:clr>
        </p15:guide>
        <p15:guide id="2" pos="2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000"/>
    <a:srgbClr val="C00000"/>
    <a:srgbClr val="EFB600"/>
    <a:srgbClr val="7BC143"/>
    <a:srgbClr val="00B0F0"/>
    <a:srgbClr val="DE5959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/>
    <p:restoredTop sz="94660"/>
  </p:normalViewPr>
  <p:slideViewPr>
    <p:cSldViewPr snapToGrid="0" showGuides="1">
      <p:cViewPr varScale="1">
        <p:scale>
          <a:sx n="74" d="100"/>
          <a:sy n="74" d="100"/>
        </p:scale>
        <p:origin x="-1278" y="-90"/>
      </p:cViewPr>
      <p:guideLst>
        <p:guide orient="horz" pos="2260"/>
        <p:guide pos="2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8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01412CC-4A78-4FAF-819B-001C6490E65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D655C55-9086-465C-BC83-10BE4BBB857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BE0CE-7854-4A32-8B69-9AF243E82095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89698-E3AA-4F20-BBB9-E1E5405370B7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1387475" y="0"/>
            <a:ext cx="7756525" cy="5492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" name="五边形 7"/>
          <p:cNvSpPr/>
          <p:nvPr userDrawn="1"/>
        </p:nvSpPr>
        <p:spPr>
          <a:xfrm rot="5400000">
            <a:off x="7732712" y="393700"/>
            <a:ext cx="1565276" cy="762000"/>
          </a:xfrm>
          <a:prstGeom prst="homePlate">
            <a:avLst>
              <a:gd name="adj" fmla="val 49965"/>
            </a:avLst>
          </a:prstGeom>
          <a:solidFill>
            <a:srgbClr val="000080">
              <a:alpha val="78822"/>
            </a:srgbClr>
          </a:solidFill>
          <a:ln w="9525">
            <a:noFill/>
          </a:ln>
          <a:effectLst>
            <a:outerShdw dist="38100" dir="2699999" algn="tl" rotWithShape="0">
              <a:srgbClr val="000000">
                <a:alpha val="39998"/>
              </a:srgbClr>
            </a:outerShdw>
          </a:effectLst>
        </p:spPr>
        <p:txBody>
          <a:bodyPr rot="10800000" vert="eaVert" anchor="ctr"/>
          <a:lstStyle/>
          <a:p>
            <a:pPr algn="ctr">
              <a:defRPr/>
            </a:pPr>
            <a:endParaRPr lang="en-US" altLang="zh-CN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8"/>
          <p:cNvCxnSpPr/>
          <p:nvPr/>
        </p:nvCxnSpPr>
        <p:spPr>
          <a:xfrm>
            <a:off x="8242300" y="549275"/>
            <a:ext cx="5397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4C15B-0C89-48A6-9E10-29850D79D64F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F36C9-BB92-4C9B-9A38-FD6D85E1EA8B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2205038"/>
            <a:ext cx="9144000" cy="28162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矩形 7"/>
          <p:cNvSpPr/>
          <p:nvPr/>
        </p:nvSpPr>
        <p:spPr>
          <a:xfrm>
            <a:off x="468313" y="1989138"/>
            <a:ext cx="673100" cy="3240087"/>
          </a:xfrm>
          <a:prstGeom prst="rect">
            <a:avLst/>
          </a:prstGeom>
          <a:solidFill>
            <a:srgbClr val="CC0000">
              <a:alpha val="65098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直角三角形 8"/>
          <p:cNvSpPr/>
          <p:nvPr/>
        </p:nvSpPr>
        <p:spPr>
          <a:xfrm>
            <a:off x="1141413" y="1989138"/>
            <a:ext cx="193675" cy="215900"/>
          </a:xfrm>
          <a:prstGeom prst="rtTriangle">
            <a:avLst/>
          </a:prstGeom>
          <a:solidFill>
            <a:srgbClr val="FF5050">
              <a:alpha val="64706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直角三角形 9"/>
          <p:cNvSpPr/>
          <p:nvPr/>
        </p:nvSpPr>
        <p:spPr>
          <a:xfrm flipV="1">
            <a:off x="1141413" y="5021263"/>
            <a:ext cx="193675" cy="207962"/>
          </a:xfrm>
          <a:prstGeom prst="rtTriangle">
            <a:avLst/>
          </a:prstGeom>
          <a:solidFill>
            <a:srgbClr val="FF5050">
              <a:alpha val="64706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9" descr="C:\Users\user\Desktop\讲师png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430838" y="361950"/>
            <a:ext cx="3713162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C6C35-5A1F-4CB8-84C8-2EA09F196CA6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AFE8A-C215-471B-9EB1-C7E4B89A2E1D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C40C6-5D1F-428C-B489-2BB95D73447E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2B16B-74EA-44E2-97F8-CE81308A0F79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67C09-D0F6-4386-B22B-9F704B7A640B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E815B-F670-49F7-B78F-BC8EA486AC7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FCB85-2C01-48DE-A1BA-8C7B8258F309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65961-F83B-4BE9-B25A-4FE5E4B11F5E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66A63-72ED-4A2E-875D-315234199F7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A50D6-F49C-418C-B6A3-672D51580B3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86C4B03-8C18-4F35-839E-A0F240BE97E6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1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1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911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911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911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7330" indent="-227330" algn="l" defTabSz="911225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7330" algn="l" defTabSz="91122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730" indent="-227330" algn="l" defTabSz="91122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930" indent="-227330" algn="l" defTabSz="91122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7330" algn="l" defTabSz="91122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6434" tIns="63217" rIns="126434" bIns="63217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229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6434" tIns="63217" rIns="126434" bIns="63217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126434" tIns="63217" rIns="126434" bIns="63217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5DE72C8-A3AD-4BD8-8732-FFBABA78FFC0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126434" tIns="63217" rIns="126434" bIns="63217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126434" tIns="63217" rIns="126434" bIns="63217" numCol="1" anchor="ctr" anchorCtr="0" compatLnSpc="1"/>
          <a:lstStyle>
            <a:lvl1pPr algn="r">
              <a:defRPr sz="16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8A93ED5-7D72-4CFF-9C98-04F1DAA4EFE9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1263650" rtl="0" eaLnBrk="0" fontAlgn="base" hangingPunct="0">
        <a:spcBef>
          <a:spcPct val="0"/>
        </a:spcBef>
        <a:spcAft>
          <a:spcPct val="0"/>
        </a:spcAft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6365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126365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126365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126365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1263650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1263650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1263650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1263650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73075" indent="-473075" algn="l" defTabSz="12636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25525" indent="-393700" algn="l" defTabSz="12636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79880" indent="-316230" algn="l" defTabSz="12636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211705" indent="-316230" algn="l" defTabSz="12636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43530" indent="-316230" algn="l" defTabSz="12636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75990" indent="-316230" algn="l" defTabSz="12636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07815" indent="-316230" algn="l" defTabSz="12636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39640" indent="-316230" algn="l" defTabSz="12636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371465" indent="-316230" algn="l" defTabSz="12636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6365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5" algn="l" defTabSz="126365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63650" algn="l" defTabSz="126365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96110" algn="l" defTabSz="126365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27935" algn="l" defTabSz="126365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9760" algn="l" defTabSz="126365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91585" algn="l" defTabSz="126365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24045" algn="l" defTabSz="126365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55870" algn="l" defTabSz="126365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936750"/>
            <a:ext cx="9144000" cy="24844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0" y="4524375"/>
            <a:ext cx="9144000" cy="539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1779588"/>
            <a:ext cx="9144000" cy="539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388" name="Text Box 56"/>
          <p:cNvSpPr txBox="1">
            <a:spLocks noChangeArrowheads="1"/>
          </p:cNvSpPr>
          <p:nvPr/>
        </p:nvSpPr>
        <p:spPr bwMode="auto">
          <a:xfrm>
            <a:off x="360363" y="6202363"/>
            <a:ext cx="2468562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9" name="Picture 52" descr="water"/>
          <p:cNvPicPr>
            <a:picLocks noChangeAspect="1"/>
          </p:cNvPicPr>
          <p:nvPr/>
        </p:nvPicPr>
        <p:blipFill>
          <a:blip r:embed="rId1"/>
          <a:srcRect l="22409" t="16374" b="27486"/>
          <a:stretch>
            <a:fillRect/>
          </a:stretch>
        </p:blipFill>
        <p:spPr bwMode="auto">
          <a:xfrm rot="786797">
            <a:off x="7083425" y="-233363"/>
            <a:ext cx="1906588" cy="15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52" descr="water"/>
          <p:cNvPicPr>
            <a:picLocks noChangeAspect="1"/>
          </p:cNvPicPr>
          <p:nvPr/>
        </p:nvPicPr>
        <p:blipFill>
          <a:blip r:embed="rId2"/>
          <a:srcRect l="22409" t="16374" b="27486"/>
          <a:stretch>
            <a:fillRect/>
          </a:stretch>
        </p:blipFill>
        <p:spPr bwMode="auto">
          <a:xfrm>
            <a:off x="598488" y="4524375"/>
            <a:ext cx="9525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20" descr="C:\Users\lx\Desktop\2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831"/>
          <a:stretch>
            <a:fillRect/>
          </a:stretch>
        </p:blipFill>
        <p:spPr bwMode="auto">
          <a:xfrm>
            <a:off x="131763" y="5207000"/>
            <a:ext cx="2214562" cy="157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50"/>
          <p:cNvSpPr txBox="1">
            <a:spLocks noChangeArrowheads="1"/>
          </p:cNvSpPr>
          <p:nvPr/>
        </p:nvSpPr>
        <p:spPr bwMode="auto">
          <a:xfrm>
            <a:off x="773113" y="2816225"/>
            <a:ext cx="780097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递归与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递推算法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1"/>
          <p:cNvSpPr/>
          <p:nvPr/>
        </p:nvSpPr>
        <p:spPr>
          <a:xfrm>
            <a:off x="0" y="6321425"/>
            <a:ext cx="9144000" cy="5635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1" name="TextBox 27"/>
          <p:cNvSpPr txBox="1">
            <a:spLocks noChangeArrowheads="1"/>
          </p:cNvSpPr>
          <p:nvPr/>
        </p:nvSpPr>
        <p:spPr bwMode="auto">
          <a:xfrm>
            <a:off x="96838" y="65088"/>
            <a:ext cx="4633912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递归算法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0" y="563563"/>
            <a:ext cx="9144000" cy="36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2905" y="817245"/>
            <a:ext cx="86169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例</a:t>
            </a:r>
            <a:r>
              <a:rPr lang="en-US" altLang="zh-CN" b="1"/>
              <a:t>3</a:t>
            </a:r>
            <a:r>
              <a:rPr lang="zh-CN" altLang="en-US"/>
              <a:t>、设有N个数已经按从大到小的顺序排列，现在输入X，判断它是否在这N个数中，如果存在则输出：“YES” 否则输出“NO”。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3390" y="1602105"/>
            <a:ext cx="844359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【算法分析】</a:t>
            </a:r>
            <a:endParaRPr lang="zh-CN" altLang="en-US"/>
          </a:p>
          <a:p>
            <a:r>
              <a:rPr lang="zh-CN" altLang="en-US"/>
              <a:t>该问题属于数据的查找问题，数据查找有多种方法，通常方法是：顺序查找和二分查找，当N个数排好序时，用二分查找方法速度大大加快。二分查找算法：</a:t>
            </a:r>
            <a:endParaRPr lang="zh-CN" altLang="en-US"/>
          </a:p>
          <a:p>
            <a:r>
              <a:rPr lang="zh-CN" altLang="en-US"/>
              <a:t>（1） 设有N个数，存放在A数组中，待查找数为X，用L指向数据的高端，用R指向数据的低端，MID指向中间：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（2） 若X=A[MID] 输出 “YES”；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（3）若X&lt;A[MID]则到数据后半段查找：R不变，L=MID+1，计算新的MID值，并进行新的一段查找；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（4） 若X&gt;A[MID]则到数据前半段查找：L不变，R=MID-1，计算新的MID值，并进行新的一段查找；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（5）若L&gt;R都没有查找到，则输出“NO”。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该算法符合递归程序设计的基本规律，可以用递归方法设计。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1"/>
          <p:cNvSpPr/>
          <p:nvPr/>
        </p:nvSpPr>
        <p:spPr>
          <a:xfrm>
            <a:off x="0" y="6321425"/>
            <a:ext cx="9144000" cy="5635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1" name="TextBox 27"/>
          <p:cNvSpPr txBox="1">
            <a:spLocks noChangeArrowheads="1"/>
          </p:cNvSpPr>
          <p:nvPr/>
        </p:nvSpPr>
        <p:spPr bwMode="auto">
          <a:xfrm>
            <a:off x="96838" y="65088"/>
            <a:ext cx="4633912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递归算法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0" y="563563"/>
            <a:ext cx="9144000" cy="36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2905" y="817245"/>
            <a:ext cx="86169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例</a:t>
            </a:r>
            <a:r>
              <a:rPr lang="en-US" altLang="zh-CN" b="1"/>
              <a:t>3</a:t>
            </a:r>
            <a:r>
              <a:rPr lang="zh-CN" altLang="en-US"/>
              <a:t>、设有N个数已经按从大到小的顺序排列，现在输入X，判断它是否在这N个数中，如果存在则输出：“YES” 否则输出“NO”。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84250" y="1815465"/>
            <a:ext cx="741426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void search(int x,int top,int bot)       //二分查找递归过程</a:t>
            </a:r>
            <a:endParaRPr lang="zh-CN" altLang="en-US"/>
          </a:p>
          <a:p>
            <a:r>
              <a:rPr lang="zh-CN" altLang="en-US"/>
              <a:t>　　{</a:t>
            </a:r>
            <a:endParaRPr lang="zh-CN" altLang="en-US"/>
          </a:p>
          <a:p>
            <a:r>
              <a:rPr lang="zh-CN" altLang="en-US"/>
              <a:t>　　　　int mid; </a:t>
            </a:r>
            <a:endParaRPr lang="zh-CN" altLang="en-US"/>
          </a:p>
          <a:p>
            <a:r>
              <a:rPr lang="zh-CN" altLang="en-US"/>
              <a:t>　　　　if (top&lt;=bot)</a:t>
            </a:r>
            <a:endParaRPr lang="zh-CN" altLang="en-US"/>
          </a:p>
          <a:p>
            <a:r>
              <a:rPr lang="zh-CN" altLang="en-US"/>
              <a:t>　　    {</a:t>
            </a:r>
            <a:endParaRPr lang="zh-CN" altLang="en-US"/>
          </a:p>
          <a:p>
            <a:r>
              <a:rPr lang="zh-CN" altLang="en-US"/>
              <a:t>　　      mid=(top+bot)/2;                           //求中间数的位置</a:t>
            </a:r>
            <a:endParaRPr lang="zh-CN" altLang="en-US"/>
          </a:p>
          <a:p>
            <a:r>
              <a:rPr lang="zh-CN" altLang="en-US"/>
              <a:t>             if (x==a[mid]) cout&lt;&lt;"YES"&lt;&lt;endl;                 //找到就输出</a:t>
            </a:r>
            <a:endParaRPr lang="zh-CN" altLang="en-US"/>
          </a:p>
          <a:p>
            <a:r>
              <a:rPr lang="zh-CN" altLang="en-US"/>
              <a:t>　　      else </a:t>
            </a:r>
            <a:endParaRPr lang="zh-CN" altLang="en-US"/>
          </a:p>
          <a:p>
            <a:r>
              <a:rPr lang="zh-CN" altLang="en-US"/>
              <a:t>　　       if (x&lt;a[mid]) search(x,mid+1,bot);    //判断在前半段还是后半段查找</a:t>
            </a:r>
            <a:endParaRPr lang="zh-CN" altLang="en-US"/>
          </a:p>
          <a:p>
            <a:r>
              <a:rPr lang="zh-CN" altLang="en-US"/>
              <a:t>　　      else search(x,top,mid-1);</a:t>
            </a:r>
            <a:endParaRPr lang="zh-CN" altLang="en-US"/>
          </a:p>
          <a:p>
            <a:r>
              <a:rPr lang="zh-CN" altLang="en-US"/>
              <a:t>　　    }  </a:t>
            </a:r>
            <a:endParaRPr lang="zh-CN" altLang="en-US"/>
          </a:p>
          <a:p>
            <a:r>
              <a:rPr lang="zh-CN" altLang="en-US"/>
              <a:t>　　　　else cout&lt;&lt;"NO"&lt;&lt;endl;</a:t>
            </a:r>
            <a:endParaRPr lang="zh-CN" altLang="en-US"/>
          </a:p>
          <a:p>
            <a:r>
              <a:rPr lang="zh-CN" altLang="en-US"/>
              <a:t>　　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1"/>
          <p:cNvSpPr/>
          <p:nvPr/>
        </p:nvSpPr>
        <p:spPr>
          <a:xfrm>
            <a:off x="0" y="6321425"/>
            <a:ext cx="9144000" cy="5635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1" name="TextBox 27"/>
          <p:cNvSpPr txBox="1">
            <a:spLocks noChangeArrowheads="1"/>
          </p:cNvSpPr>
          <p:nvPr/>
        </p:nvSpPr>
        <p:spPr bwMode="auto">
          <a:xfrm>
            <a:off x="96838" y="65088"/>
            <a:ext cx="4633912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递归算法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0" y="563563"/>
            <a:ext cx="9144000" cy="36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2905" y="817245"/>
            <a:ext cx="86169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例</a:t>
            </a:r>
            <a:r>
              <a:rPr lang="en-US" altLang="zh-CN" b="1"/>
              <a:t>4</a:t>
            </a:r>
            <a:r>
              <a:rPr lang="zh-CN" altLang="en-US"/>
              <a:t>、</a:t>
            </a:r>
            <a:r>
              <a:rPr lang="zh-CN" altLang="en-US" b="1"/>
              <a:t>Hanoi汉诺塔问题</a:t>
            </a:r>
            <a:r>
              <a:rPr lang="en-US" altLang="zh-CN"/>
              <a:t>  </a:t>
            </a:r>
            <a:r>
              <a:rPr lang="zh-CN" altLang="en-US"/>
              <a:t>有N个圆盘，依半径大小（半径都不同），自下而上套在A柱上，每次只允许移动最上面一个盘子到另外的柱子上去（除A柱外，还有B柱和C柱，开始时这两个柱子上无盘子），但绝不允许发生柱子上出现大盘子在上，小盘子在下的情况，现要求设计将A柱子上N个盘子搬移到C柱去的方法。</a:t>
            </a:r>
            <a:endParaRPr lang="zh-CN" altLang="en-US"/>
          </a:p>
        </p:txBody>
      </p:sp>
      <p:pic>
        <p:nvPicPr>
          <p:cNvPr id="2" name="图片 1" descr="20201220131927227"/>
          <p:cNvPicPr>
            <a:picLocks noChangeAspect="1"/>
          </p:cNvPicPr>
          <p:nvPr/>
        </p:nvPicPr>
        <p:blipFill>
          <a:blip r:embed="rId1"/>
          <a:srcRect b="80207"/>
          <a:stretch>
            <a:fillRect/>
          </a:stretch>
        </p:blipFill>
        <p:spPr>
          <a:xfrm>
            <a:off x="766445" y="2498090"/>
            <a:ext cx="7849870" cy="2580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1"/>
          <p:cNvSpPr/>
          <p:nvPr/>
        </p:nvSpPr>
        <p:spPr>
          <a:xfrm>
            <a:off x="0" y="6321425"/>
            <a:ext cx="9144000" cy="5635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1" name="TextBox 27"/>
          <p:cNvSpPr txBox="1">
            <a:spLocks noChangeArrowheads="1"/>
          </p:cNvSpPr>
          <p:nvPr/>
        </p:nvSpPr>
        <p:spPr bwMode="auto">
          <a:xfrm>
            <a:off x="96838" y="65088"/>
            <a:ext cx="4633912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递归算法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0" y="563563"/>
            <a:ext cx="9144000" cy="36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2905" y="817245"/>
            <a:ext cx="86169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例</a:t>
            </a:r>
            <a:r>
              <a:rPr lang="en-US" altLang="zh-CN" b="1"/>
              <a:t>4</a:t>
            </a:r>
            <a:r>
              <a:rPr lang="zh-CN" altLang="en-US"/>
              <a:t>、</a:t>
            </a:r>
            <a:r>
              <a:rPr lang="zh-CN" altLang="en-US" b="1"/>
              <a:t>Hanoi汉诺塔问题</a:t>
            </a:r>
            <a:r>
              <a:rPr lang="en-US" altLang="zh-CN"/>
              <a:t>  </a:t>
            </a:r>
            <a:r>
              <a:rPr lang="zh-CN" altLang="en-US"/>
              <a:t>有N个圆盘，依半径大小（半径都不同），自下而上套在A柱上，每次只允许移动最上面一个盘子到另外的柱子上去（除A柱外，还有B柱和C柱，开始时这两个柱子上无盘子），但绝不允许发生柱子上出现大盘子在上，小盘子在下的情况，现要求设计将A柱子上N个盘子搬移到C柱去的方法。</a:t>
            </a:r>
            <a:endParaRPr lang="zh-CN" altLang="en-US"/>
          </a:p>
        </p:txBody>
      </p:sp>
      <p:pic>
        <p:nvPicPr>
          <p:cNvPr id="2" name="图片 1" descr="20201220131927227"/>
          <p:cNvPicPr>
            <a:picLocks noChangeAspect="1"/>
          </p:cNvPicPr>
          <p:nvPr/>
        </p:nvPicPr>
        <p:blipFill>
          <a:blip r:embed="rId1"/>
          <a:srcRect t="19812" b="46603"/>
          <a:stretch>
            <a:fillRect/>
          </a:stretch>
        </p:blipFill>
        <p:spPr>
          <a:xfrm>
            <a:off x="520700" y="2016125"/>
            <a:ext cx="7849870" cy="4378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1"/>
          <p:cNvSpPr/>
          <p:nvPr/>
        </p:nvSpPr>
        <p:spPr>
          <a:xfrm>
            <a:off x="0" y="6321425"/>
            <a:ext cx="9144000" cy="5635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1" name="TextBox 27"/>
          <p:cNvSpPr txBox="1">
            <a:spLocks noChangeArrowheads="1"/>
          </p:cNvSpPr>
          <p:nvPr/>
        </p:nvSpPr>
        <p:spPr bwMode="auto">
          <a:xfrm>
            <a:off x="96838" y="65088"/>
            <a:ext cx="4633912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递归算法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0" y="563563"/>
            <a:ext cx="9144000" cy="36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2905" y="817245"/>
            <a:ext cx="86169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例</a:t>
            </a:r>
            <a:r>
              <a:rPr lang="en-US" altLang="zh-CN" b="1"/>
              <a:t>4</a:t>
            </a:r>
            <a:r>
              <a:rPr lang="zh-CN" altLang="en-US"/>
              <a:t>、</a:t>
            </a:r>
            <a:r>
              <a:rPr lang="zh-CN" altLang="en-US" b="1"/>
              <a:t>Hanoi汉诺塔问题</a:t>
            </a:r>
            <a:r>
              <a:rPr lang="en-US" altLang="zh-CN"/>
              <a:t>  </a:t>
            </a:r>
            <a:r>
              <a:rPr lang="zh-CN" altLang="en-US"/>
              <a:t>有N个圆盘，依半径大小（半径都不同），自下而上套在A柱上，每次只允许移动最上面一个盘子到另外的柱子上去（除A柱外，还有B柱和C柱，开始时这两个柱子上无盘子），但绝不允许发生柱子上出现大盘子在上，小盘子在下的情况，现要求设计将A柱子上N个盘子搬移到C柱去的方法。</a:t>
            </a:r>
            <a:endParaRPr lang="zh-CN" altLang="en-US"/>
          </a:p>
        </p:txBody>
      </p:sp>
      <p:pic>
        <p:nvPicPr>
          <p:cNvPr id="2" name="图片 1" descr="20201220131927227"/>
          <p:cNvPicPr>
            <a:picLocks noChangeAspect="1"/>
          </p:cNvPicPr>
          <p:nvPr/>
        </p:nvPicPr>
        <p:blipFill>
          <a:blip r:embed="rId1"/>
          <a:srcRect l="-2354" t="53348" r="2354" b="13632"/>
          <a:stretch>
            <a:fillRect/>
          </a:stretch>
        </p:blipFill>
        <p:spPr>
          <a:xfrm>
            <a:off x="566420" y="2016125"/>
            <a:ext cx="7849870" cy="430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1"/>
          <p:cNvSpPr/>
          <p:nvPr/>
        </p:nvSpPr>
        <p:spPr>
          <a:xfrm>
            <a:off x="0" y="6321425"/>
            <a:ext cx="9144000" cy="5635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1" name="TextBox 27"/>
          <p:cNvSpPr txBox="1">
            <a:spLocks noChangeArrowheads="1"/>
          </p:cNvSpPr>
          <p:nvPr/>
        </p:nvSpPr>
        <p:spPr bwMode="auto">
          <a:xfrm>
            <a:off x="96838" y="65088"/>
            <a:ext cx="4633912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递归算法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0" y="563563"/>
            <a:ext cx="9144000" cy="36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2905" y="817245"/>
            <a:ext cx="86169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例</a:t>
            </a:r>
            <a:r>
              <a:rPr lang="en-US" altLang="zh-CN" b="1"/>
              <a:t>4</a:t>
            </a:r>
            <a:r>
              <a:rPr lang="zh-CN" altLang="en-US"/>
              <a:t>、</a:t>
            </a:r>
            <a:r>
              <a:rPr lang="zh-CN" altLang="en-US" b="1"/>
              <a:t>Hanoi汉诺塔问题</a:t>
            </a:r>
            <a:r>
              <a:rPr lang="en-US" altLang="zh-CN"/>
              <a:t>  </a:t>
            </a:r>
            <a:r>
              <a:rPr lang="zh-CN" altLang="en-US"/>
              <a:t>有N个圆盘，依半径大小（半径都不同），自下而上套在A柱上，每次只允许移动最上面一个盘子到另外的柱子上去（除A柱外，还有B柱和C柱，开始时这两个柱子上无盘子），但绝不允许发生柱子上出现大盘子在上，小盘子在下的情况，现要求设计将A柱子上N个盘子搬移到C柱去的方法。</a:t>
            </a:r>
            <a:endParaRPr lang="zh-CN" altLang="en-US"/>
          </a:p>
        </p:txBody>
      </p:sp>
      <p:pic>
        <p:nvPicPr>
          <p:cNvPr id="2" name="图片 1" descr="20201220131927227"/>
          <p:cNvPicPr>
            <a:picLocks noChangeAspect="1"/>
          </p:cNvPicPr>
          <p:nvPr/>
        </p:nvPicPr>
        <p:blipFill>
          <a:blip r:embed="rId1"/>
          <a:srcRect l="-1027" t="86996" r="1027" b="-20016"/>
          <a:stretch>
            <a:fillRect/>
          </a:stretch>
        </p:blipFill>
        <p:spPr>
          <a:xfrm>
            <a:off x="566420" y="2478405"/>
            <a:ext cx="7849870" cy="430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1"/>
          <p:cNvSpPr/>
          <p:nvPr/>
        </p:nvSpPr>
        <p:spPr>
          <a:xfrm>
            <a:off x="0" y="6321425"/>
            <a:ext cx="9144000" cy="5635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1" name="TextBox 27"/>
          <p:cNvSpPr txBox="1">
            <a:spLocks noChangeArrowheads="1"/>
          </p:cNvSpPr>
          <p:nvPr/>
        </p:nvSpPr>
        <p:spPr bwMode="auto">
          <a:xfrm>
            <a:off x="96838" y="65088"/>
            <a:ext cx="4633912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递归算法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0" y="563563"/>
            <a:ext cx="9144000" cy="36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2905" y="817245"/>
            <a:ext cx="86169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例</a:t>
            </a:r>
            <a:r>
              <a:rPr lang="en-US" altLang="zh-CN" b="1"/>
              <a:t>4</a:t>
            </a:r>
            <a:r>
              <a:rPr lang="zh-CN" altLang="en-US"/>
              <a:t>、</a:t>
            </a:r>
            <a:r>
              <a:rPr lang="zh-CN" altLang="en-US" b="1"/>
              <a:t>Hanoi汉诺塔问题</a:t>
            </a:r>
            <a:r>
              <a:rPr lang="en-US" altLang="zh-CN"/>
              <a:t>  </a:t>
            </a:r>
            <a:r>
              <a:rPr lang="zh-CN" altLang="en-US"/>
              <a:t>有N个圆盘，依半径大小（半径都不同），自下而上套在A柱上，每次只允许移动最上面一个盘子到另外的柱子上去（除A柱外，还有B柱和C柱，开始时这两个柱子上无盘子），但绝不允许发生柱子上出现大盘子在上，小盘子在下的情况，现要求设计将A柱子上N个盘子搬移到C柱去的方法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155" y="2369185"/>
            <a:ext cx="893953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void mov(int n,char a,char c,char b)  //用b柱作为协助过渡，将a柱上的（n）移到c柱上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　　　 if(n==1) cout&lt;&lt;a&lt;&lt;"--&gt;"&lt;&lt;c&lt;&lt;endl;            //如果n=</a:t>
            </a:r>
            <a:r>
              <a:rPr lang="en-US" altLang="zh-CN"/>
              <a:t>1</a:t>
            </a:r>
            <a:r>
              <a:rPr lang="zh-CN" altLang="en-US"/>
              <a:t>，直接</a:t>
            </a:r>
            <a:r>
              <a:rPr lang="zh-CN" altLang="en-US"/>
              <a:t>移动</a:t>
            </a:r>
            <a:endParaRPr lang="zh-CN" altLang="en-US"/>
          </a:p>
          <a:p>
            <a:r>
              <a:rPr lang="zh-CN" altLang="en-US"/>
              <a:t>　　　 </a:t>
            </a:r>
            <a:r>
              <a:rPr lang="en-US" altLang="zh-CN"/>
              <a:t>else</a:t>
            </a:r>
            <a:endParaRPr lang="en-US" altLang="zh-CN"/>
          </a:p>
          <a:p>
            <a:r>
              <a:rPr lang="en-US" altLang="zh-CN"/>
              <a:t>           {</a:t>
            </a:r>
            <a:endParaRPr lang="en-US" altLang="zh-CN"/>
          </a:p>
          <a:p>
            <a:pPr marL="457200" lvl="1" indent="457200"/>
            <a:r>
              <a:rPr lang="zh-CN" altLang="en-US">
                <a:sym typeface="+mn-ea"/>
              </a:rPr>
              <a:t>mov(n-1,a,b,c );            //用c柱作为协助过渡，将a柱上的（n-1）片移到b柱上</a:t>
            </a:r>
            <a:endParaRPr lang="zh-CN" altLang="en-US"/>
          </a:p>
          <a:p>
            <a:pPr marL="457200" lvl="1" indent="457200"/>
            <a:r>
              <a:rPr lang="zh-CN" altLang="en-US">
                <a:sym typeface="+mn-ea"/>
              </a:rPr>
              <a:t>k++;</a:t>
            </a:r>
            <a:endParaRPr lang="zh-CN" altLang="en-US"/>
          </a:p>
          <a:p>
            <a:pPr marL="457200" lvl="1" indent="457200"/>
            <a:r>
              <a:rPr lang="zh-CN" altLang="en-US">
                <a:sym typeface="+mn-ea"/>
              </a:rPr>
              <a:t>cout &lt;&lt;k&lt;&lt;" :from "&lt;&lt;a &lt;&lt;"--&gt;"&lt;&lt;c&lt;&lt;endl;</a:t>
            </a:r>
            <a:endParaRPr lang="zh-CN" altLang="en-US"/>
          </a:p>
          <a:p>
            <a:pPr marL="457200" lvl="1" indent="457200"/>
            <a:r>
              <a:rPr lang="zh-CN" altLang="en-US">
                <a:sym typeface="+mn-ea"/>
              </a:rPr>
              <a:t>mov(n-1,b,c,a );             //用a柱作为协助过渡，将b柱上的（n-1）移到c柱上</a:t>
            </a:r>
            <a:endParaRPr lang="zh-CN" altLang="en-US"/>
          </a:p>
          <a:p>
            <a:pPr marL="457200" lvl="1" indent="457200"/>
            <a:endParaRPr lang="en-US" altLang="zh-CN"/>
          </a:p>
          <a:p>
            <a:r>
              <a:rPr lang="en-US" altLang="zh-CN"/>
              <a:t>       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1"/>
          <p:cNvSpPr/>
          <p:nvPr/>
        </p:nvSpPr>
        <p:spPr>
          <a:xfrm>
            <a:off x="0" y="6294120"/>
            <a:ext cx="9144000" cy="5635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1" name="TextBox 27"/>
          <p:cNvSpPr txBox="1">
            <a:spLocks noChangeArrowheads="1"/>
          </p:cNvSpPr>
          <p:nvPr/>
        </p:nvSpPr>
        <p:spPr bwMode="auto">
          <a:xfrm>
            <a:off x="96838" y="65088"/>
            <a:ext cx="4633912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0" y="563563"/>
            <a:ext cx="9144000" cy="36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81480" y="699770"/>
            <a:ext cx="5187950" cy="4956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1"/>
          <p:cNvSpPr/>
          <p:nvPr/>
        </p:nvSpPr>
        <p:spPr>
          <a:xfrm>
            <a:off x="0" y="6294120"/>
            <a:ext cx="9144000" cy="5635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1" name="TextBox 27"/>
          <p:cNvSpPr txBox="1">
            <a:spLocks noChangeArrowheads="1"/>
          </p:cNvSpPr>
          <p:nvPr/>
        </p:nvSpPr>
        <p:spPr bwMode="auto">
          <a:xfrm>
            <a:off x="96838" y="65088"/>
            <a:ext cx="4633912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0" y="563563"/>
            <a:ext cx="9144000" cy="36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48435" y="644525"/>
            <a:ext cx="5666740" cy="5887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1"/>
          <p:cNvSpPr/>
          <p:nvPr/>
        </p:nvSpPr>
        <p:spPr>
          <a:xfrm>
            <a:off x="0" y="6294120"/>
            <a:ext cx="9144000" cy="5635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1" name="TextBox 27"/>
          <p:cNvSpPr txBox="1">
            <a:spLocks noChangeArrowheads="1"/>
          </p:cNvSpPr>
          <p:nvPr/>
        </p:nvSpPr>
        <p:spPr bwMode="auto">
          <a:xfrm>
            <a:off x="96838" y="65088"/>
            <a:ext cx="4633912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0" y="563563"/>
            <a:ext cx="9144000" cy="36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5825" y="600075"/>
            <a:ext cx="6601460" cy="6372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1"/>
          <p:cNvSpPr/>
          <p:nvPr/>
        </p:nvSpPr>
        <p:spPr>
          <a:xfrm>
            <a:off x="0" y="6321425"/>
            <a:ext cx="9144000" cy="5635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1" name="TextBox 27"/>
          <p:cNvSpPr txBox="1">
            <a:spLocks noChangeArrowheads="1"/>
          </p:cNvSpPr>
          <p:nvPr/>
        </p:nvSpPr>
        <p:spPr bwMode="auto">
          <a:xfrm>
            <a:off x="96838" y="65088"/>
            <a:ext cx="4633912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递归算法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0" y="563563"/>
            <a:ext cx="9144000" cy="36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88315" y="882015"/>
            <a:ext cx="16313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400" b="1">
                <a:sym typeface="+mn-ea"/>
              </a:rPr>
              <a:t>基本思想：</a:t>
            </a:r>
            <a:r>
              <a:rPr lang="en-US" altLang="zh-CN" sz="2400" b="1">
                <a:sym typeface="+mn-ea"/>
              </a:rPr>
              <a:t>  </a:t>
            </a:r>
            <a:endParaRPr lang="en-US" altLang="zh-CN" sz="24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8480" y="1316990"/>
            <a:ext cx="80676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递归算法是一种直接或者间接调用自身函数或者方法的算法。说简单了就是程序自身的调用。</a:t>
            </a:r>
            <a:endParaRPr lang="zh-CN" altLang="en-US"/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递归算法就是将原问题不断分解为规模缩小的子问题，然后递归调用方法来表示问题的解。（用同一个方法去解决规模不同的问题）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438150" y="3430270"/>
            <a:ext cx="16313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ym typeface="+mn-ea"/>
              </a:rPr>
              <a:t>特点：</a:t>
            </a:r>
            <a:r>
              <a:rPr lang="en-US" altLang="zh-CN" sz="2400" b="1">
                <a:sym typeface="+mn-ea"/>
              </a:rPr>
              <a:t>  </a:t>
            </a:r>
            <a:endParaRPr lang="en-US" altLang="zh-CN" sz="2400" b="1"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488315" y="3865245"/>
            <a:ext cx="806767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自身调用</a:t>
            </a:r>
            <a:r>
              <a:rPr lang="zh-CN" altLang="en-US"/>
              <a:t>：原问题可以分解为子问题，子问题和原问题的求解方法是一致的，即都是调用自身的同一个函数。</a:t>
            </a:r>
            <a:endParaRPr lang="zh-CN" altLang="en-US"/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终止条件</a:t>
            </a:r>
            <a:r>
              <a:rPr lang="zh-CN" altLang="en-US"/>
              <a:t>：递归必须有一个终止的条件，即不能无限循环地调用本身。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1"/>
          <p:cNvSpPr/>
          <p:nvPr/>
        </p:nvSpPr>
        <p:spPr>
          <a:xfrm>
            <a:off x="0" y="6321425"/>
            <a:ext cx="9144000" cy="5635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1" name="TextBox 27"/>
          <p:cNvSpPr txBox="1">
            <a:spLocks noChangeArrowheads="1"/>
          </p:cNvSpPr>
          <p:nvPr/>
        </p:nvSpPr>
        <p:spPr bwMode="auto">
          <a:xfrm>
            <a:off x="96838" y="65088"/>
            <a:ext cx="4633912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递归算法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0" y="563563"/>
            <a:ext cx="9144000" cy="36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88315" y="882015"/>
            <a:ext cx="24339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400" b="1">
                <a:sym typeface="+mn-ea"/>
              </a:rPr>
              <a:t>递归</a:t>
            </a:r>
            <a:r>
              <a:rPr lang="zh-CN" altLang="en-US" sz="2400" b="1">
                <a:sym typeface="+mn-ea"/>
              </a:rPr>
              <a:t>三部曲：</a:t>
            </a:r>
            <a:r>
              <a:rPr lang="en-US" altLang="zh-CN" sz="2400" b="1">
                <a:sym typeface="+mn-ea"/>
              </a:rPr>
              <a:t>  </a:t>
            </a:r>
            <a:endParaRPr lang="en-US" altLang="zh-CN" sz="24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8480" y="1316990"/>
            <a:ext cx="806767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/>
              <a:t>明确函数意义</a:t>
            </a:r>
            <a:r>
              <a:rPr lang="en-US" altLang="zh-CN"/>
              <a:t>:即你写的这个函数目的是什么，有什么作用，返回值是什么。函数的意义要理解的细致，即函数的意义要包含输入参数、函数功能、返回值三个部分</a:t>
            </a:r>
            <a:r>
              <a:rPr lang="zh-CN" altLang="en-US"/>
              <a:t>。</a:t>
            </a:r>
            <a:endParaRPr lang="zh-CN" altLang="en-US"/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/>
              <a:t>结束条件</a:t>
            </a:r>
            <a:r>
              <a:rPr lang="en-US" altLang="zh-CN"/>
              <a:t>:递归的一个典型特征就是必须有一个终止的条件，即不能无限循环地调用本身。所以，用递归思路去解决问题的时候，就需要寻找递归终止条件是什么。</a:t>
            </a:r>
            <a:endParaRPr lang="en-US" altLang="zh-CN"/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/>
              <a:t>递归方程</a:t>
            </a:r>
            <a:r>
              <a:rPr lang="en-US" altLang="zh-CN"/>
              <a:t>:原问题可以拆为同类且更容易解决的子问题，即原问题和子问题都可以用同一个函数关系表示。递推函数的等价关系式，这个步骤就等价于寻找原问题与子问题的关系，如何用一个公式把这个函数表达清楚。</a:t>
            </a:r>
            <a:endParaRPr lang="en-US" altLang="zh-CN"/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1"/>
          <p:cNvSpPr/>
          <p:nvPr/>
        </p:nvSpPr>
        <p:spPr>
          <a:xfrm>
            <a:off x="0" y="6321425"/>
            <a:ext cx="9144000" cy="5635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1" name="TextBox 27"/>
          <p:cNvSpPr txBox="1">
            <a:spLocks noChangeArrowheads="1"/>
          </p:cNvSpPr>
          <p:nvPr/>
        </p:nvSpPr>
        <p:spPr bwMode="auto">
          <a:xfrm>
            <a:off x="96838" y="65088"/>
            <a:ext cx="4633912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递归算法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0" y="563563"/>
            <a:ext cx="9144000" cy="36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2905" y="817245"/>
            <a:ext cx="78333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例</a:t>
            </a:r>
            <a:r>
              <a:rPr lang="en-US" altLang="zh-CN" b="1"/>
              <a:t>1</a:t>
            </a:r>
            <a:r>
              <a:rPr lang="zh-CN" altLang="en-US"/>
              <a:t>、给定n（n&gt;=1）,用递归的方法计算</a:t>
            </a:r>
            <a:r>
              <a:rPr lang="en-US" altLang="zh-CN"/>
              <a:t>n!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82905" y="164401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1.定义函数功能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2013585" y="2793365"/>
            <a:ext cx="4572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//n的阶乘（n为大于0的自然数）</a:t>
            </a:r>
            <a:endParaRPr lang="zh-CN" altLang="en-US"/>
          </a:p>
          <a:p>
            <a:r>
              <a:rPr lang="zh-CN" altLang="en-US"/>
              <a:t>int factorial (int n){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12365" y="164401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定义的函数功能就是n的阶乘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1"/>
          <p:cNvSpPr/>
          <p:nvPr/>
        </p:nvSpPr>
        <p:spPr>
          <a:xfrm>
            <a:off x="0" y="6321425"/>
            <a:ext cx="9144000" cy="5635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1" name="TextBox 27"/>
          <p:cNvSpPr txBox="1">
            <a:spLocks noChangeArrowheads="1"/>
          </p:cNvSpPr>
          <p:nvPr/>
        </p:nvSpPr>
        <p:spPr bwMode="auto">
          <a:xfrm>
            <a:off x="96838" y="65088"/>
            <a:ext cx="4633912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递归算法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0" y="563563"/>
            <a:ext cx="9144000" cy="36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2905" y="817245"/>
            <a:ext cx="78333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例</a:t>
            </a:r>
            <a:r>
              <a:rPr lang="en-US" altLang="zh-CN" b="1"/>
              <a:t>1</a:t>
            </a:r>
            <a:r>
              <a:rPr lang="zh-CN" altLang="en-US"/>
              <a:t>、给定n（n&gt;=1）,用递归的方法计算</a:t>
            </a:r>
            <a:r>
              <a:rPr lang="en-US" altLang="zh-CN"/>
              <a:t>n!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82905" y="1643380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2</a:t>
            </a:r>
            <a:r>
              <a:rPr lang="zh-CN" altLang="en-US" b="1"/>
              <a:t>.寻找递归终止条件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2286000" y="2746375"/>
            <a:ext cx="4572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//n的阶乘（n为大于0的自然数）</a:t>
            </a:r>
            <a:endParaRPr lang="zh-CN" altLang="en-US"/>
          </a:p>
          <a:p>
            <a:r>
              <a:rPr lang="zh-CN" altLang="en-US"/>
              <a:t>int factorial (int n){</a:t>
            </a:r>
            <a:endParaRPr lang="zh-CN" altLang="en-US"/>
          </a:p>
          <a:p>
            <a:r>
              <a:rPr lang="zh-CN" altLang="en-US"/>
              <a:t>    if(n==1){</a:t>
            </a:r>
            <a:endParaRPr lang="zh-CN" altLang="en-US"/>
          </a:p>
          <a:p>
            <a:r>
              <a:rPr lang="zh-CN" altLang="en-US"/>
              <a:t>      return 1;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09215" y="1643380"/>
            <a:ext cx="65347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当n=1的时候，不用再往下递归了，可以跳出循环啦，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n=1就可以作为递归的终止条件，如下：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1"/>
          <p:cNvSpPr/>
          <p:nvPr/>
        </p:nvSpPr>
        <p:spPr>
          <a:xfrm>
            <a:off x="0" y="6321425"/>
            <a:ext cx="9144000" cy="5635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1" name="TextBox 27"/>
          <p:cNvSpPr txBox="1">
            <a:spLocks noChangeArrowheads="1"/>
          </p:cNvSpPr>
          <p:nvPr/>
        </p:nvSpPr>
        <p:spPr bwMode="auto">
          <a:xfrm>
            <a:off x="96838" y="65088"/>
            <a:ext cx="4633912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递归算法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0" y="563563"/>
            <a:ext cx="9144000" cy="36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2905" y="817245"/>
            <a:ext cx="78333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例</a:t>
            </a:r>
            <a:r>
              <a:rPr lang="en-US" altLang="zh-CN" b="1"/>
              <a:t>1</a:t>
            </a:r>
            <a:r>
              <a:rPr lang="zh-CN" altLang="en-US"/>
              <a:t>、给定n（n&gt;=1）,用递归的方法计算n！。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82905" y="1643380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</a:t>
            </a:r>
            <a:r>
              <a:rPr lang="zh-CN" altLang="en-US"/>
              <a:t>.递推函数的等价关系式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86000" y="2746375"/>
            <a:ext cx="4572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//n的阶乘（n为大于0的自然数）</a:t>
            </a:r>
            <a:endParaRPr lang="zh-CN" altLang="en-US"/>
          </a:p>
          <a:p>
            <a:r>
              <a:rPr lang="zh-CN" altLang="en-US"/>
              <a:t>int factorial (int n){</a:t>
            </a:r>
            <a:endParaRPr lang="zh-CN" altLang="en-US"/>
          </a:p>
          <a:p>
            <a:r>
              <a:rPr lang="zh-CN" altLang="en-US"/>
              <a:t>    if(n==1){</a:t>
            </a:r>
            <a:endParaRPr lang="zh-CN" altLang="en-US"/>
          </a:p>
          <a:p>
            <a:r>
              <a:rPr lang="zh-CN" altLang="en-US"/>
              <a:t>      return 1;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98165" y="1643380"/>
            <a:ext cx="5715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阶乘的公式就可以表示为 f(n) = n * f(n-1), 因此，阶乘的递归程序代码就可以写成这样，如下：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1"/>
          <p:cNvSpPr/>
          <p:nvPr/>
        </p:nvSpPr>
        <p:spPr>
          <a:xfrm>
            <a:off x="0" y="6321425"/>
            <a:ext cx="9144000" cy="5635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1" name="TextBox 27"/>
          <p:cNvSpPr txBox="1">
            <a:spLocks noChangeArrowheads="1"/>
          </p:cNvSpPr>
          <p:nvPr/>
        </p:nvSpPr>
        <p:spPr bwMode="auto">
          <a:xfrm>
            <a:off x="96838" y="65088"/>
            <a:ext cx="4633912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递归算法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0" y="563563"/>
            <a:ext cx="9144000" cy="36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2905" y="817245"/>
            <a:ext cx="78333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例</a:t>
            </a:r>
            <a:r>
              <a:rPr lang="en-US" altLang="zh-CN" b="1"/>
              <a:t>1</a:t>
            </a:r>
            <a:r>
              <a:rPr lang="zh-CN" altLang="en-US"/>
              <a:t>、给定n（n&gt;=1）,用递归的方法计算n</a:t>
            </a:r>
            <a:r>
              <a:rPr lang="en-US" altLang="zh-CN"/>
              <a:t>!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48970" y="1741805"/>
            <a:ext cx="7301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运行程序，当</a:t>
            </a:r>
            <a:r>
              <a:rPr lang="en-US" altLang="zh-CN"/>
              <a:t>n</a:t>
            </a:r>
            <a:r>
              <a:rPr lang="zh-CN" altLang="en-US"/>
              <a:t>=</a:t>
            </a:r>
            <a:r>
              <a:rPr lang="en-US" altLang="zh-CN"/>
              <a:t>3</a:t>
            </a:r>
            <a:r>
              <a:rPr lang="zh-CN" altLang="en-US"/>
              <a:t>时，其递归调用执行过程是：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45815" y="2513965"/>
            <a:ext cx="368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factorial </a:t>
            </a:r>
            <a:r>
              <a:rPr lang="en-US" altLang="zh-CN"/>
              <a:t>(3)=</a:t>
            </a:r>
            <a:r>
              <a:rPr lang="zh-CN" altLang="en-US">
                <a:sym typeface="+mn-ea"/>
              </a:rPr>
              <a:t>factorial </a:t>
            </a:r>
            <a:r>
              <a:rPr lang="en-US" altLang="zh-CN"/>
              <a:t>(2)*3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45815" y="3267075"/>
            <a:ext cx="4604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factorial </a:t>
            </a:r>
            <a:r>
              <a:rPr lang="en-US" altLang="zh-CN"/>
              <a:t>(2)=</a:t>
            </a:r>
            <a:r>
              <a:rPr lang="zh-CN" altLang="en-US">
                <a:sym typeface="+mn-ea"/>
              </a:rPr>
              <a:t>factorial </a:t>
            </a:r>
            <a:r>
              <a:rPr lang="en-US" altLang="zh-CN"/>
              <a:t>(1)*2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45815" y="4020185"/>
            <a:ext cx="1776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factorial </a:t>
            </a:r>
            <a:r>
              <a:rPr lang="en-US" altLang="zh-CN"/>
              <a:t>(1)=1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385310" y="2882265"/>
            <a:ext cx="0" cy="3848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367530" y="3635375"/>
            <a:ext cx="0" cy="3848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957445" y="3635375"/>
            <a:ext cx="0" cy="385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975225" y="2882265"/>
            <a:ext cx="0" cy="385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1"/>
          <p:cNvSpPr/>
          <p:nvPr/>
        </p:nvSpPr>
        <p:spPr>
          <a:xfrm>
            <a:off x="0" y="6321425"/>
            <a:ext cx="9144000" cy="5635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1" name="TextBox 27"/>
          <p:cNvSpPr txBox="1">
            <a:spLocks noChangeArrowheads="1"/>
          </p:cNvSpPr>
          <p:nvPr/>
        </p:nvSpPr>
        <p:spPr bwMode="auto">
          <a:xfrm>
            <a:off x="96838" y="65088"/>
            <a:ext cx="4633912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递归算法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0" y="563563"/>
            <a:ext cx="9144000" cy="36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2905" y="817245"/>
            <a:ext cx="78333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例</a:t>
            </a:r>
            <a:r>
              <a:rPr lang="en-US" altLang="zh-CN" b="1"/>
              <a:t>2</a:t>
            </a:r>
            <a:r>
              <a:rPr lang="zh-CN" altLang="en-US"/>
              <a:t>、给定n（n&gt;=1）,用递归的方法计算1+2+3+4+...+(n-1)+n。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2760" y="1538605"/>
            <a:ext cx="815848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【算法分析】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本题可以用递归方法求解，其原因在于它符合递归的三个条件：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(1)本题是累加问题：当前和=前一次和+当前项，而前一次和的计算方法与其相同，只是数据不同s(n)=s(n-1)+n;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(2)给定n,所以是有限次的递归调用；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(3)结束条件是当n=1，则s=1。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1"/>
          <p:cNvSpPr/>
          <p:nvPr/>
        </p:nvSpPr>
        <p:spPr>
          <a:xfrm>
            <a:off x="0" y="6321425"/>
            <a:ext cx="9144000" cy="5635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1" name="TextBox 27"/>
          <p:cNvSpPr txBox="1">
            <a:spLocks noChangeArrowheads="1"/>
          </p:cNvSpPr>
          <p:nvPr/>
        </p:nvSpPr>
        <p:spPr bwMode="auto">
          <a:xfrm>
            <a:off x="96838" y="65088"/>
            <a:ext cx="4633912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递归算法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0" y="563563"/>
            <a:ext cx="9144000" cy="36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2905" y="817245"/>
            <a:ext cx="78333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例</a:t>
            </a:r>
            <a:r>
              <a:rPr lang="en-US" altLang="zh-CN" b="1"/>
              <a:t>2</a:t>
            </a:r>
            <a:r>
              <a:rPr lang="zh-CN" altLang="en-US"/>
              <a:t>、给定n（n&gt;=1）,用递归的方法计算1+2+3+4+...+(n-1)+n。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09040" y="1903730"/>
            <a:ext cx="659257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int fac(int n)</a:t>
            </a:r>
            <a:r>
              <a:rPr lang="en-US" altLang="zh-CN"/>
              <a:t>       </a:t>
            </a:r>
            <a:endParaRPr lang="zh-CN" altLang="en-US"/>
          </a:p>
          <a:p>
            <a:r>
              <a:rPr lang="zh-CN" altLang="en-US"/>
              <a:t>​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​</a:t>
            </a:r>
            <a:endParaRPr lang="zh-CN" altLang="en-US"/>
          </a:p>
          <a:p>
            <a:r>
              <a:rPr lang="zh-CN" altLang="en-US"/>
              <a:t>　　if (n==1) return 1;</a:t>
            </a:r>
            <a:r>
              <a:rPr lang="en-US" altLang="zh-CN"/>
              <a:t>            ///</a:t>
            </a:r>
            <a:r>
              <a:rPr lang="zh-CN" altLang="en-US"/>
              <a:t>结束</a:t>
            </a:r>
            <a:r>
              <a:rPr lang="zh-CN" altLang="en-US"/>
              <a:t>条件</a:t>
            </a:r>
            <a:endParaRPr lang="zh-CN" altLang="en-US"/>
          </a:p>
          <a:p>
            <a:r>
              <a:rPr lang="zh-CN" altLang="en-US"/>
              <a:t>​</a:t>
            </a:r>
            <a:endParaRPr lang="zh-CN" altLang="en-US"/>
          </a:p>
          <a:p>
            <a:r>
              <a:rPr lang="zh-CN" altLang="en-US"/>
              <a:t>　　return(fac(n-1)+n);           //调用下一层递归</a:t>
            </a:r>
            <a:endParaRPr lang="zh-CN" altLang="en-US"/>
          </a:p>
          <a:p>
            <a:r>
              <a:rPr lang="zh-CN" altLang="en-US"/>
              <a:t>​</a:t>
            </a:r>
            <a:endParaRPr lang="zh-CN" altLang="en-US"/>
          </a:p>
          <a:p>
            <a:r>
              <a:rPr lang="zh-CN" altLang="en-US"/>
              <a:t>}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COMMONDATA" val="eyJoZGlkIjoiNGM2Nzc0ZGYzZTdkODBjZDIxY2I0ZmI5MDc2ZDY1MTIifQ=="/>
  <p:tag name="commondata" val="eyJoZGlkIjoiYzYyYThhZTNmN2U5NjE5OTcxZTVlODAzMzFmOGIwYm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3197</Words>
  <Application>WPS 演示</Application>
  <PresentationFormat>全屏显示(4:3)</PresentationFormat>
  <Paragraphs>186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微课制作实例技术</dc:title>
  <dc:creator>梁祥</dc:creator>
  <cp:lastModifiedBy>ZHR&amp;WY</cp:lastModifiedBy>
  <cp:revision>280</cp:revision>
  <dcterms:created xsi:type="dcterms:W3CDTF">2014-04-24T06:32:00Z</dcterms:created>
  <dcterms:modified xsi:type="dcterms:W3CDTF">2023-12-12T11:48:41Z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6596106D3A6347B780A46844706061C8_13</vt:lpwstr>
  </property>
</Properties>
</file>