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20" y="72"/>
      </p:cViewPr>
      <p:guideLst>
        <p:guide orient="horz" pos="2087"/>
        <p:guide pos="29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4420692-7588-4A93-A74C-641B4FA889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4CED10-E6D6-4460-852A-A6E928F852D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20692-7588-4A93-A74C-641B4FA88948}"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CED10-E6D6-4460-852A-A6E928F852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67544" y="2583616"/>
            <a:ext cx="792088" cy="79166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住所</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（场所）</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728739" y="836852"/>
            <a:ext cx="576064"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自有</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1728739" y="4177880"/>
            <a:ext cx="576064"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租赁</a:t>
            </a:r>
            <a:r>
              <a:rPr lang="en-US" altLang="zh-CN" sz="1000" dirty="0">
                <a:solidFill>
                  <a:schemeClr val="tx1"/>
                </a:solidFill>
                <a:latin typeface="微软雅黑" panose="020B0503020204020204" pitchFamily="34" charset="-122"/>
                <a:ea typeface="微软雅黑" panose="020B0503020204020204" pitchFamily="34" charset="-122"/>
              </a:rPr>
              <a:t>/</a:t>
            </a:r>
            <a:r>
              <a:rPr lang="zh-CN" altLang="en-US" sz="1000" dirty="0">
                <a:solidFill>
                  <a:schemeClr val="tx1"/>
                </a:solidFill>
                <a:latin typeface="微软雅黑" panose="020B0503020204020204" pitchFamily="34" charset="-122"/>
                <a:ea typeface="微软雅黑" panose="020B0503020204020204" pitchFamily="34" charset="-122"/>
              </a:rPr>
              <a:t>借用</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954685" y="113964"/>
            <a:ext cx="1368152" cy="432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有房屋产权证</a:t>
            </a:r>
            <a:r>
              <a:rPr lang="zh-CN" altLang="en-US" sz="1000" dirty="0">
                <a:solidFill>
                  <a:schemeClr val="tx1"/>
                </a:solidFill>
                <a:latin typeface="微软雅黑" panose="020B0503020204020204" pitchFamily="34" charset="-122"/>
                <a:ea typeface="微软雅黑" panose="020B0503020204020204" pitchFamily="34" charset="-122"/>
              </a:rPr>
              <a:t>的</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954685" y="765312"/>
            <a:ext cx="1368152" cy="432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自有房产但未取得房屋产权证</a:t>
            </a:r>
            <a:r>
              <a:rPr lang="zh-CN" altLang="en-US" sz="1000" dirty="0">
                <a:solidFill>
                  <a:schemeClr val="tx1"/>
                </a:solidFill>
                <a:latin typeface="微软雅黑" panose="020B0503020204020204" pitchFamily="34" charset="-122"/>
                <a:ea typeface="微软雅黑" panose="020B0503020204020204" pitchFamily="34" charset="-122"/>
              </a:rPr>
              <a:t>的</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954685" y="1509846"/>
            <a:ext cx="1401291" cy="432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购买的商品房未取得房屋产权证</a:t>
            </a:r>
            <a:r>
              <a:rPr lang="zh-CN" altLang="en-US" sz="1000" dirty="0">
                <a:solidFill>
                  <a:schemeClr val="tx1"/>
                </a:solidFill>
                <a:latin typeface="微软雅黑" panose="020B0503020204020204" pitchFamily="34" charset="-122"/>
                <a:ea typeface="微软雅黑" panose="020B0503020204020204" pitchFamily="34" charset="-122"/>
              </a:rPr>
              <a:t>的</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940715" y="4095015"/>
            <a:ext cx="1387574" cy="432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kern="100" dirty="0">
                <a:solidFill>
                  <a:schemeClr val="tx1"/>
                </a:solidFill>
                <a:effectLst/>
                <a:latin typeface="微软雅黑" panose="020B0503020204020204" pitchFamily="34" charset="-122"/>
                <a:ea typeface="微软雅黑" panose="020B0503020204020204" pitchFamily="34" charset="-122"/>
              </a:rPr>
              <a:t>租赁</a:t>
            </a:r>
            <a:r>
              <a:rPr lang="en-US" altLang="zh-CN" sz="1000" kern="100" dirty="0">
                <a:solidFill>
                  <a:schemeClr val="tx1"/>
                </a:solidFill>
                <a:effectLst/>
                <a:latin typeface="微软雅黑" panose="020B0503020204020204" pitchFamily="34" charset="-122"/>
                <a:ea typeface="微软雅黑" panose="020B0503020204020204" pitchFamily="34" charset="-122"/>
              </a:rPr>
              <a:t>/</a:t>
            </a:r>
            <a:r>
              <a:rPr lang="zh-CN" altLang="zh-CN" sz="1000" kern="100" dirty="0">
                <a:solidFill>
                  <a:schemeClr val="tx1"/>
                </a:solidFill>
                <a:effectLst/>
                <a:latin typeface="微软雅黑" panose="020B0503020204020204" pitchFamily="34" charset="-122"/>
                <a:ea typeface="微软雅黑" panose="020B0503020204020204" pitchFamily="34" charset="-122"/>
              </a:rPr>
              <a:t>借用宾馆、饭店</a:t>
            </a:r>
            <a:r>
              <a:rPr lang="en-US" altLang="zh-CN" sz="1000" kern="100" dirty="0">
                <a:solidFill>
                  <a:schemeClr val="tx1"/>
                </a:solidFill>
                <a:effectLst/>
                <a:latin typeface="微软雅黑" panose="020B0503020204020204" pitchFamily="34" charset="-122"/>
                <a:ea typeface="微软雅黑" panose="020B0503020204020204" pitchFamily="34" charset="-122"/>
              </a:rPr>
              <a:t>/</a:t>
            </a:r>
            <a:r>
              <a:rPr lang="zh-CN" altLang="zh-CN" sz="1000" kern="100" dirty="0">
                <a:solidFill>
                  <a:schemeClr val="tx1"/>
                </a:solidFill>
                <a:effectLst/>
                <a:latin typeface="微软雅黑" panose="020B0503020204020204" pitchFamily="34" charset="-122"/>
                <a:ea typeface="微软雅黑" panose="020B0503020204020204" pitchFamily="34" charset="-122"/>
              </a:rPr>
              <a:t>酒店</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940715" y="4979322"/>
            <a:ext cx="1401292" cy="432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kern="100" dirty="0">
                <a:solidFill>
                  <a:schemeClr val="tx1"/>
                </a:solidFill>
                <a:latin typeface="微软雅黑" panose="020B0503020204020204" pitchFamily="34" charset="-122"/>
                <a:ea typeface="微软雅黑" panose="020B0503020204020204" pitchFamily="34" charset="-122"/>
              </a:rPr>
              <a:t>租赁市场铺位</a:t>
            </a:r>
            <a:endParaRPr lang="zh-CN" altLang="en-US" sz="1000" kern="100" dirty="0">
              <a:solidFill>
                <a:schemeClr val="tx1"/>
              </a:solidFill>
              <a:latin typeface="微软雅黑" panose="020B0503020204020204" pitchFamily="34" charset="-122"/>
              <a:ea typeface="微软雅黑" panose="020B0503020204020204" pitchFamily="34" charset="-122"/>
            </a:endParaRPr>
          </a:p>
        </p:txBody>
      </p:sp>
      <p:sp>
        <p:nvSpPr>
          <p:cNvPr id="16" name="流程图: 文档 15"/>
          <p:cNvSpPr/>
          <p:nvPr/>
        </p:nvSpPr>
        <p:spPr>
          <a:xfrm>
            <a:off x="4749165" y="114300"/>
            <a:ext cx="1353820" cy="521970"/>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提交《房屋产权证明》</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6102970" y="837121"/>
            <a:ext cx="360040" cy="90324"/>
          </a:xfrm>
          <a:prstGeom prst="line">
            <a:avLst/>
          </a:prstGeom>
          <a:ln w="19050">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463010" y="433032"/>
            <a:ext cx="0" cy="100800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463030" y="353060"/>
            <a:ext cx="2538095" cy="1168400"/>
          </a:xfrm>
          <a:prstGeom prst="rect">
            <a:avLst/>
          </a:prstGeom>
        </p:spPr>
        <p:txBody>
          <a:bodyPr wrap="square">
            <a:spAutoFit/>
          </a:bodyPr>
          <a:lstStyle/>
          <a:p>
            <a:r>
              <a:rPr lang="zh-CN" altLang="zh-CN" sz="1000" dirty="0">
                <a:latin typeface="微软雅黑" panose="020B0503020204020204" pitchFamily="34" charset="-122"/>
                <a:ea typeface="微软雅黑" panose="020B0503020204020204" pitchFamily="34" charset="-122"/>
              </a:rPr>
              <a:t>由县（市、区）政府房产管理部门、乡镇人民政府（街道办事处）、各类经济功能区管委会（如经济技术开发区、工业园区、科技园区管委会）或者居（村）委会等机构出具，内容须包含场所的具体地址、权属主体</a:t>
            </a:r>
            <a:r>
              <a:rPr lang="zh-CN" altLang="zh-CN" sz="1000" kern="100" dirty="0">
                <a:effectLst/>
                <a:latin typeface="微软雅黑" panose="020B0503020204020204" pitchFamily="34" charset="-122"/>
                <a:ea typeface="微软雅黑" panose="020B0503020204020204" pitchFamily="34" charset="-122"/>
              </a:rPr>
              <a:t>以及出具机构同意该场所用于经营用途的意见。</a:t>
            </a:r>
            <a:endParaRPr lang="en-US" altLang="zh-CN" sz="1000" kern="100" dirty="0">
              <a:effectLst/>
              <a:latin typeface="微软雅黑" panose="020B0503020204020204" pitchFamily="34" charset="-122"/>
              <a:ea typeface="微软雅黑" panose="020B0503020204020204" pitchFamily="34" charset="-122"/>
            </a:endParaRPr>
          </a:p>
        </p:txBody>
      </p:sp>
      <p:cxnSp>
        <p:nvCxnSpPr>
          <p:cNvPr id="35" name="肘形连接符 34"/>
          <p:cNvCxnSpPr>
            <a:stCxn id="4" idx="3"/>
            <a:endCxn id="5" idx="1"/>
          </p:cNvCxnSpPr>
          <p:nvPr/>
        </p:nvCxnSpPr>
        <p:spPr>
          <a:xfrm flipV="1">
            <a:off x="1259205" y="1017270"/>
            <a:ext cx="469265" cy="1962785"/>
          </a:xfrm>
          <a:prstGeom prst="bentConnector3">
            <a:avLst>
              <a:gd name="adj1" fmla="val 5006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 idx="3"/>
            <a:endCxn id="6" idx="1"/>
          </p:cNvCxnSpPr>
          <p:nvPr/>
        </p:nvCxnSpPr>
        <p:spPr>
          <a:xfrm>
            <a:off x="1259632" y="2979450"/>
            <a:ext cx="469107" cy="1378450"/>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916305" y="5655945"/>
            <a:ext cx="7256145" cy="706755"/>
          </a:xfrm>
          <a:prstGeom prst="rect">
            <a:avLst/>
          </a:prstGeom>
        </p:spPr>
        <p:txBody>
          <a:bodyPr wrap="square">
            <a:spAutoFit/>
          </a:bodyPr>
          <a:lstStyle/>
          <a:p>
            <a:pPr>
              <a:spcAft>
                <a:spcPts val="0"/>
              </a:spcAft>
            </a:pPr>
            <a:r>
              <a:rPr lang="zh-CN" altLang="en-US" sz="1000" kern="100" dirty="0">
                <a:effectLst/>
                <a:latin typeface="微软雅黑" panose="020B0503020204020204" pitchFamily="34" charset="-122"/>
                <a:ea typeface="微软雅黑" panose="020B0503020204020204" pitchFamily="34" charset="-122"/>
              </a:rPr>
              <a:t>注：</a:t>
            </a:r>
            <a:r>
              <a:rPr lang="zh-CN" altLang="zh-CN" sz="1000" kern="100" dirty="0">
                <a:effectLst/>
                <a:latin typeface="微软雅黑" panose="020B0503020204020204" pitchFamily="34" charset="-122"/>
                <a:ea typeface="微软雅黑" panose="020B0503020204020204" pitchFamily="34" charset="-122"/>
              </a:rPr>
              <a:t>将住宅改变为经营性用房，属城镇房屋的，应提交住所所在地居民委员会</a:t>
            </a:r>
            <a:r>
              <a:rPr lang="en-US" altLang="zh-CN" sz="1000" kern="100" dirty="0">
                <a:effectLst/>
                <a:latin typeface="微软雅黑" panose="020B0503020204020204" pitchFamily="34" charset="-122"/>
                <a:ea typeface="微软雅黑" panose="020B0503020204020204" pitchFamily="34" charset="-122"/>
              </a:rPr>
              <a:t>/</a:t>
            </a:r>
            <a:r>
              <a:rPr lang="zh-CN" altLang="zh-CN" sz="1000" kern="100" dirty="0">
                <a:effectLst/>
                <a:latin typeface="微软雅黑" panose="020B0503020204020204" pitchFamily="34" charset="-122"/>
                <a:ea typeface="微软雅黑" panose="020B0503020204020204" pitchFamily="34" charset="-122"/>
              </a:rPr>
              <a:t>业主委员会出具的有利害关系的业主同意将住宅改变为经营性用房的证明文件；对利用住宅从事电子商务等不存在安全隐患、环境污染、影响居民正常生活秩序和身体健康、生命财产安全的市场主体，办理注册登记时，可免予提交业主委员会或居民</a:t>
            </a:r>
            <a:r>
              <a:rPr lang="en-US" altLang="zh-CN" sz="1000" kern="100" dirty="0">
                <a:effectLst/>
                <a:latin typeface="微软雅黑" panose="020B0503020204020204" pitchFamily="34" charset="-122"/>
                <a:ea typeface="微软雅黑" panose="020B0503020204020204" pitchFamily="34" charset="-122"/>
              </a:rPr>
              <a:t>/</a:t>
            </a:r>
            <a:r>
              <a:rPr lang="zh-CN" altLang="zh-CN" sz="1000" kern="100" dirty="0">
                <a:effectLst/>
                <a:latin typeface="微软雅黑" panose="020B0503020204020204" pitchFamily="34" charset="-122"/>
                <a:ea typeface="微软雅黑" panose="020B0503020204020204" pitchFamily="34" charset="-122"/>
              </a:rPr>
              <a:t>村民委员会出具的相关证明材料，申请人应提交包括遵守相关法律规定，遵守公序良俗，若存在污染、扰民等情形，主动消除不良影响，并办理住所变更登记的承诺。</a:t>
            </a:r>
            <a:endParaRPr lang="en-US" altLang="zh-CN" sz="1000" kern="100" dirty="0">
              <a:effectLst/>
              <a:latin typeface="微软雅黑" panose="020B0503020204020204" pitchFamily="34" charset="-122"/>
              <a:ea typeface="微软雅黑" panose="020B0503020204020204" pitchFamily="34" charset="-122"/>
            </a:endParaRPr>
          </a:p>
        </p:txBody>
      </p:sp>
      <p:sp>
        <p:nvSpPr>
          <p:cNvPr id="98" name="流程图: 多文档 97"/>
          <p:cNvSpPr/>
          <p:nvPr/>
        </p:nvSpPr>
        <p:spPr>
          <a:xfrm>
            <a:off x="4781669" y="4815846"/>
            <a:ext cx="1440160" cy="758952"/>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提交铺位租赁合同、市场企业营业执照复印件</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99" name="流程图: 多文档 98"/>
          <p:cNvSpPr/>
          <p:nvPr/>
        </p:nvSpPr>
        <p:spPr>
          <a:xfrm>
            <a:off x="6662880" y="3375283"/>
            <a:ext cx="1581528" cy="95668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sym typeface="+mn-ea"/>
              </a:rPr>
              <a:t>提交赁/借用合同、《购房合同》及《建筑工程竣工验收合格证明》复印件</a:t>
            </a:r>
            <a:endParaRPr lang="zh-CN" altLang="zh-CN" sz="1000" dirty="0">
              <a:solidFill>
                <a:schemeClr val="tx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562225" y="317500"/>
            <a:ext cx="0" cy="14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304415" y="1017270"/>
            <a:ext cx="25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3"/>
          </p:cNvCxnSpPr>
          <p:nvPr/>
        </p:nvCxnSpPr>
        <p:spPr>
          <a:xfrm>
            <a:off x="4323080" y="329565"/>
            <a:ext cx="392430" cy="0"/>
          </a:xfrm>
          <a:prstGeom prst="straightConnector1">
            <a:avLst/>
          </a:prstGeom>
          <a:ln w="1905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356100" y="1725930"/>
            <a:ext cx="392430" cy="0"/>
          </a:xfrm>
          <a:prstGeom prst="straightConnector1">
            <a:avLst/>
          </a:prstGeom>
          <a:ln w="1905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342130" y="981075"/>
            <a:ext cx="392430" cy="0"/>
          </a:xfrm>
          <a:prstGeom prst="straightConnector1">
            <a:avLst/>
          </a:prstGeom>
          <a:ln w="1905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0" name="流程图: 文档 29"/>
          <p:cNvSpPr/>
          <p:nvPr/>
        </p:nvSpPr>
        <p:spPr>
          <a:xfrm>
            <a:off x="4734560" y="720090"/>
            <a:ext cx="1353820" cy="521970"/>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提交《场所证明》</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32" name="直接箭头连接符 31"/>
          <p:cNvCxnSpPr/>
          <p:nvPr/>
        </p:nvCxnSpPr>
        <p:spPr>
          <a:xfrm>
            <a:off x="2562225" y="1016635"/>
            <a:ext cx="392430" cy="0"/>
          </a:xfrm>
          <a:prstGeom prst="straightConnector1">
            <a:avLst/>
          </a:prstGeom>
          <a:ln w="190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562225" y="329565"/>
            <a:ext cx="392430" cy="0"/>
          </a:xfrm>
          <a:prstGeom prst="straightConnector1">
            <a:avLst/>
          </a:prstGeom>
          <a:ln w="190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562225" y="1744800"/>
            <a:ext cx="392430" cy="0"/>
          </a:xfrm>
          <a:prstGeom prst="straightConnector1">
            <a:avLst/>
          </a:prstGeom>
          <a:ln w="190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2955290" y="2766060"/>
            <a:ext cx="1368425" cy="4318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租赁/借用房屋</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 name="圆角矩形 1"/>
          <p:cNvSpPr/>
          <p:nvPr/>
        </p:nvSpPr>
        <p:spPr>
          <a:xfrm>
            <a:off x="4749165" y="2252345"/>
            <a:ext cx="1507490" cy="4318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出租人有房屋产权证</a:t>
            </a:r>
            <a:r>
              <a:rPr lang="zh-CN" altLang="en-US" sz="1000" dirty="0">
                <a:solidFill>
                  <a:schemeClr val="tx1"/>
                </a:solidFill>
                <a:latin typeface="微软雅黑" panose="020B0503020204020204" pitchFamily="34" charset="-122"/>
                <a:ea typeface="微软雅黑" panose="020B0503020204020204" pitchFamily="34" charset="-122"/>
              </a:rPr>
              <a:t>的</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 name="圆角矩形 2"/>
          <p:cNvSpPr/>
          <p:nvPr/>
        </p:nvSpPr>
        <p:spPr>
          <a:xfrm>
            <a:off x="4749165" y="2766060"/>
            <a:ext cx="1507490" cy="4318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出租人的自有房产但未取得房屋产权证</a:t>
            </a:r>
            <a:r>
              <a:rPr lang="zh-CN" altLang="en-US" sz="1000" dirty="0">
                <a:solidFill>
                  <a:schemeClr val="tx1"/>
                </a:solidFill>
                <a:latin typeface="微软雅黑" panose="020B0503020204020204" pitchFamily="34" charset="-122"/>
                <a:ea typeface="微软雅黑" panose="020B0503020204020204" pitchFamily="34" charset="-122"/>
              </a:rPr>
              <a:t>的</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749165" y="3367664"/>
            <a:ext cx="1507490" cy="4318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出租人购买的商品房未取得房屋产权证</a:t>
            </a:r>
            <a:r>
              <a:rPr lang="zh-CN" altLang="en-US" sz="1000" dirty="0">
                <a:solidFill>
                  <a:schemeClr val="tx1"/>
                </a:solidFill>
                <a:latin typeface="微软雅黑" panose="020B0503020204020204" pitchFamily="34" charset="-122"/>
                <a:ea typeface="微软雅黑" panose="020B0503020204020204" pitchFamily="34" charset="-122"/>
              </a:rPr>
              <a:t>的</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a:off x="4519930" y="2468245"/>
            <a:ext cx="2159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533265" y="2981960"/>
            <a:ext cx="2159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518660" y="3548380"/>
            <a:ext cx="2159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519930" y="2468245"/>
            <a:ext cx="0" cy="10801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323715" y="2981960"/>
            <a:ext cx="215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4356100" y="4311015"/>
            <a:ext cx="432000" cy="0"/>
          </a:xfrm>
          <a:prstGeom prst="straightConnector1">
            <a:avLst/>
          </a:prstGeom>
          <a:ln w="1905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356100" y="5194935"/>
            <a:ext cx="432000" cy="0"/>
          </a:xfrm>
          <a:prstGeom prst="straightConnector1">
            <a:avLst/>
          </a:prstGeom>
          <a:ln w="1905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266815" y="2468245"/>
            <a:ext cx="392430" cy="0"/>
          </a:xfrm>
          <a:prstGeom prst="straightConnector1">
            <a:avLst/>
          </a:prstGeom>
          <a:ln w="1905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6256655" y="3588644"/>
            <a:ext cx="392430" cy="0"/>
          </a:xfrm>
          <a:prstGeom prst="straightConnector1">
            <a:avLst/>
          </a:prstGeom>
          <a:ln w="1905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6266815" y="3007995"/>
            <a:ext cx="392430" cy="0"/>
          </a:xfrm>
          <a:prstGeom prst="straightConnector1">
            <a:avLst/>
          </a:prstGeom>
          <a:ln w="1905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流程图: 文档 54"/>
          <p:cNvSpPr/>
          <p:nvPr/>
        </p:nvSpPr>
        <p:spPr>
          <a:xfrm>
            <a:off x="6659245" y="2162175"/>
            <a:ext cx="1512570" cy="521970"/>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提交租赁/借用合同、《房屋产权证明》</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9" name="流程图: 文档 58"/>
          <p:cNvSpPr/>
          <p:nvPr/>
        </p:nvSpPr>
        <p:spPr>
          <a:xfrm>
            <a:off x="6659245" y="2791460"/>
            <a:ext cx="1512570" cy="521970"/>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提交</a:t>
            </a:r>
            <a:r>
              <a:rPr lang="zh-CN" altLang="zh-CN" sz="1000" dirty="0">
                <a:solidFill>
                  <a:schemeClr val="tx1"/>
                </a:solidFill>
                <a:latin typeface="微软雅黑" panose="020B0503020204020204" pitchFamily="34" charset="-122"/>
                <a:ea typeface="微软雅黑" panose="020B0503020204020204" pitchFamily="34" charset="-122"/>
                <a:sym typeface="+mn-ea"/>
              </a:rPr>
              <a:t>赁/借用合同、</a:t>
            </a:r>
            <a:endParaRPr lang="zh-CN" altLang="zh-CN" sz="1000" dirty="0">
              <a:solidFill>
                <a:schemeClr val="tx1"/>
              </a:solidFill>
              <a:latin typeface="微软雅黑" panose="020B0503020204020204" pitchFamily="34" charset="-122"/>
              <a:ea typeface="微软雅黑" panose="020B0503020204020204" pitchFamily="34" charset="-122"/>
              <a:sym typeface="+mn-ea"/>
            </a:endParaRPr>
          </a:p>
          <a:p>
            <a:pPr algn="ctr"/>
            <a:r>
              <a:rPr lang="zh-CN" altLang="zh-CN" sz="1000" dirty="0">
                <a:solidFill>
                  <a:schemeClr val="tx1"/>
                </a:solidFill>
                <a:latin typeface="微软雅黑" panose="020B0503020204020204" pitchFamily="34" charset="-122"/>
                <a:ea typeface="微软雅黑" panose="020B0503020204020204" pitchFamily="34" charset="-122"/>
              </a:rPr>
              <a:t>《场所证明》</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46" name="直接箭头连接符 45"/>
          <p:cNvCxnSpPr/>
          <p:nvPr/>
        </p:nvCxnSpPr>
        <p:spPr>
          <a:xfrm>
            <a:off x="2556510" y="2981780"/>
            <a:ext cx="392430" cy="0"/>
          </a:xfrm>
          <a:prstGeom prst="straightConnector1">
            <a:avLst/>
          </a:prstGeom>
          <a:ln w="190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2548285" y="5175450"/>
            <a:ext cx="392430" cy="0"/>
          </a:xfrm>
          <a:prstGeom prst="straightConnector1">
            <a:avLst/>
          </a:prstGeom>
          <a:ln w="127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2566700" y="4331970"/>
            <a:ext cx="392430" cy="0"/>
          </a:xfrm>
          <a:prstGeom prst="straightConnector1">
            <a:avLst/>
          </a:prstGeom>
          <a:ln w="190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556415" y="2979450"/>
            <a:ext cx="0" cy="219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2314357" y="4324351"/>
            <a:ext cx="25200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流程图: 多文档 53"/>
          <p:cNvSpPr/>
          <p:nvPr/>
        </p:nvSpPr>
        <p:spPr>
          <a:xfrm>
            <a:off x="4781550" y="1346433"/>
            <a:ext cx="1474470" cy="758825"/>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sym typeface="+mn-ea"/>
              </a:rPr>
              <a:t>提交《购房合同》及《建筑工程竣工验收合格证明》复印件</a:t>
            </a:r>
            <a:endParaRPr lang="zh-CN" altLang="zh-CN" sz="1000" dirty="0">
              <a:solidFill>
                <a:schemeClr val="tx1"/>
              </a:solidFill>
              <a:latin typeface="微软雅黑" panose="020B0503020204020204" pitchFamily="34" charset="-122"/>
              <a:ea typeface="微软雅黑" panose="020B0503020204020204" pitchFamily="34" charset="-122"/>
            </a:endParaRPr>
          </a:p>
        </p:txBody>
      </p:sp>
      <p:sp>
        <p:nvSpPr>
          <p:cNvPr id="56" name="流程图: 多文档 55"/>
          <p:cNvSpPr/>
          <p:nvPr/>
        </p:nvSpPr>
        <p:spPr>
          <a:xfrm>
            <a:off x="4808520" y="3931602"/>
            <a:ext cx="1474470" cy="758825"/>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solidFill>
                  <a:schemeClr val="tx1"/>
                </a:solidFill>
                <a:latin typeface="微软雅黑" panose="020B0503020204020204" pitchFamily="34" charset="-122"/>
                <a:ea typeface="微软雅黑" panose="020B0503020204020204" pitchFamily="34" charset="-122"/>
              </a:rPr>
              <a:t>提交租赁</a:t>
            </a:r>
            <a:r>
              <a:rPr lang="en-US" altLang="zh-CN" sz="1000" dirty="0">
                <a:solidFill>
                  <a:schemeClr val="tx1"/>
                </a:solidFill>
                <a:latin typeface="微软雅黑" panose="020B0503020204020204" pitchFamily="34" charset="-122"/>
                <a:ea typeface="微软雅黑" panose="020B0503020204020204" pitchFamily="34" charset="-122"/>
              </a:rPr>
              <a:t>/</a:t>
            </a:r>
            <a:r>
              <a:rPr lang="zh-CN" altLang="zh-CN" sz="1000" dirty="0">
                <a:solidFill>
                  <a:schemeClr val="tx1"/>
                </a:solidFill>
                <a:latin typeface="微软雅黑" panose="020B0503020204020204" pitchFamily="34" charset="-122"/>
                <a:ea typeface="微软雅黑" panose="020B0503020204020204" pitchFamily="34" charset="-122"/>
              </a:rPr>
              <a:t>借用合同和宾馆、饭店</a:t>
            </a:r>
            <a:r>
              <a:rPr lang="en-US" altLang="zh-CN" sz="1000" dirty="0">
                <a:solidFill>
                  <a:schemeClr val="tx1"/>
                </a:solidFill>
                <a:latin typeface="微软雅黑" panose="020B0503020204020204" pitchFamily="34" charset="-122"/>
                <a:ea typeface="微软雅黑" panose="020B0503020204020204" pitchFamily="34" charset="-122"/>
              </a:rPr>
              <a:t>/</a:t>
            </a:r>
            <a:r>
              <a:rPr lang="zh-CN" altLang="zh-CN" sz="1000" dirty="0">
                <a:solidFill>
                  <a:schemeClr val="tx1"/>
                </a:solidFill>
                <a:latin typeface="微软雅黑" panose="020B0503020204020204" pitchFamily="34" charset="-122"/>
                <a:ea typeface="微软雅黑" panose="020B0503020204020204" pitchFamily="34" charset="-122"/>
              </a:rPr>
              <a:t>酒店营业执照复印件</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Words>
  <Application>WPS 演示</Application>
  <PresentationFormat>全屏显示(4:3)</PresentationFormat>
  <Paragraphs>46</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宋体</vt:lpstr>
      <vt:lpstr>Wingdings</vt:lpstr>
      <vt:lpstr>微软雅黑</vt:lpstr>
      <vt:lpstr>Arial Unicode MS</vt:lpstr>
      <vt:lpstr>Calibri</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syh</dc:creator>
  <cp:lastModifiedBy>Administrator</cp:lastModifiedBy>
  <cp:revision>23</cp:revision>
  <dcterms:created xsi:type="dcterms:W3CDTF">2019-10-09T02:58:00Z</dcterms:created>
  <dcterms:modified xsi:type="dcterms:W3CDTF">2019-10-16T09:16:22Z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