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Economica"/>
      <p:regular r:id="rId9"/>
      <p:bold r:id="rId10"/>
      <p:italic r:id="rId11"/>
      <p:boldItalic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Economica-italic.fntdata"/><Relationship Id="rId10" Type="http://schemas.openxmlformats.org/officeDocument/2006/relationships/font" Target="fonts/Economica-bold.fntdata"/><Relationship Id="rId13" Type="http://schemas.openxmlformats.org/officeDocument/2006/relationships/font" Target="fonts/OpenSans-regular.fntdata"/><Relationship Id="rId12"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Economica-regular.fntdata"/><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1.jpg"/><Relationship Id="rId4"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315925"/>
            <a:ext cx="5437800" cy="831300"/>
          </a:xfrm>
          <a:prstGeom prst="rect">
            <a:avLst/>
          </a:prstGeom>
        </p:spPr>
        <p:txBody>
          <a:bodyPr anchorCtr="0" anchor="b" bIns="91425" lIns="91425" rIns="91425" tIns="91425">
            <a:noAutofit/>
          </a:bodyPr>
          <a:lstStyle/>
          <a:p>
            <a:pPr lvl="0">
              <a:spcBef>
                <a:spcPts val="0"/>
              </a:spcBef>
              <a:buNone/>
            </a:pPr>
            <a:r>
              <a:rPr b="1" lang="en" sz="3000">
                <a:solidFill>
                  <a:srgbClr val="444444"/>
                </a:solidFill>
                <a:highlight>
                  <a:srgbClr val="FFFFFF"/>
                </a:highlight>
              </a:rPr>
              <a:t>Xbox One and Halo 5 Mutual Friend Finder</a:t>
            </a:r>
          </a:p>
        </p:txBody>
      </p:sp>
      <p:sp>
        <p:nvSpPr>
          <p:cNvPr id="63" name="Shape 63"/>
          <p:cNvSpPr txBox="1"/>
          <p:nvPr>
            <p:ph idx="1" type="body"/>
          </p:nvPr>
        </p:nvSpPr>
        <p:spPr>
          <a:xfrm>
            <a:off x="240350" y="2059200"/>
            <a:ext cx="5550000" cy="2273100"/>
          </a:xfrm>
          <a:prstGeom prst="rect">
            <a:avLst/>
          </a:prstGeom>
        </p:spPr>
        <p:txBody>
          <a:bodyPr anchorCtr="0" anchor="t" bIns="91425" lIns="91425" rIns="91425" tIns="91425">
            <a:noAutofit/>
          </a:bodyPr>
          <a:lstStyle/>
          <a:p>
            <a:pPr lvl="0">
              <a:lnSpc>
                <a:spcPct val="100000"/>
              </a:lnSpc>
              <a:spcBef>
                <a:spcPts val="0"/>
              </a:spcBef>
              <a:buNone/>
            </a:pPr>
            <a:r>
              <a:rPr b="1" lang="en"/>
              <a:t>Project Description and Goal:</a:t>
            </a:r>
          </a:p>
          <a:p>
            <a:pPr lvl="0" rtl="0">
              <a:lnSpc>
                <a:spcPct val="100000"/>
              </a:lnSpc>
              <a:spcBef>
                <a:spcPts val="0"/>
              </a:spcBef>
              <a:spcAft>
                <a:spcPts val="0"/>
              </a:spcAft>
              <a:buNone/>
            </a:pPr>
            <a:r>
              <a:rPr lang="en" sz="2000">
                <a:latin typeface="Economica"/>
                <a:ea typeface="Economica"/>
                <a:cs typeface="Economica"/>
                <a:sym typeface="Economica"/>
              </a:rPr>
              <a:t>Using in-game statistics from Halo 5, an Xbox One game, and profile information for  Xbox One players, create a database that will allow a user to find mutual friends to play with who have similar skills and also recommend games based on Halo 5 play style.</a:t>
            </a:r>
          </a:p>
          <a:p>
            <a:pPr lvl="0">
              <a:lnSpc>
                <a:spcPct val="100000"/>
              </a:lnSpc>
              <a:spcBef>
                <a:spcPts val="0"/>
              </a:spcBef>
              <a:buNone/>
            </a:pPr>
            <a:r>
              <a:t/>
            </a:r>
            <a:endParaRPr/>
          </a:p>
        </p:txBody>
      </p:sp>
      <p:sp>
        <p:nvSpPr>
          <p:cNvPr id="64" name="Shape 64"/>
          <p:cNvSpPr txBox="1"/>
          <p:nvPr/>
        </p:nvSpPr>
        <p:spPr>
          <a:xfrm>
            <a:off x="1590225" y="1202900"/>
            <a:ext cx="2263200" cy="428100"/>
          </a:xfrm>
          <a:prstGeom prst="rect">
            <a:avLst/>
          </a:prstGeom>
          <a:noFill/>
          <a:ln>
            <a:noFill/>
          </a:ln>
        </p:spPr>
        <p:txBody>
          <a:bodyPr anchorCtr="0" anchor="t" bIns="91425" lIns="91425" rIns="91425" tIns="91425">
            <a:noAutofit/>
          </a:bodyPr>
          <a:lstStyle/>
          <a:p>
            <a:pPr lvl="0">
              <a:spcBef>
                <a:spcPts val="0"/>
              </a:spcBef>
              <a:buNone/>
            </a:pPr>
            <a:r>
              <a:rPr lang="en" sz="1800">
                <a:latin typeface="Economica"/>
                <a:ea typeface="Economica"/>
                <a:cs typeface="Economica"/>
                <a:sym typeface="Economica"/>
              </a:rPr>
              <a:t>Blake Myers and Zhiwei Yang</a:t>
            </a:r>
          </a:p>
        </p:txBody>
      </p:sp>
      <p:pic>
        <p:nvPicPr>
          <p:cNvPr descr="xbox-one-logo.jpg" id="65" name="Shape 65"/>
          <p:cNvPicPr preferRelativeResize="0"/>
          <p:nvPr/>
        </p:nvPicPr>
        <p:blipFill>
          <a:blip r:embed="rId3">
            <a:alphaModFix/>
          </a:blip>
          <a:stretch>
            <a:fillRect/>
          </a:stretch>
        </p:blipFill>
        <p:spPr>
          <a:xfrm>
            <a:off x="5861575" y="315924"/>
            <a:ext cx="2702799" cy="1689225"/>
          </a:xfrm>
          <a:prstGeom prst="rect">
            <a:avLst/>
          </a:prstGeom>
          <a:noFill/>
          <a:ln>
            <a:noFill/>
          </a:ln>
        </p:spPr>
      </p:pic>
      <p:pic>
        <p:nvPicPr>
          <p:cNvPr descr="71jUlLTTl3L._SX425_.jpg" id="66" name="Shape 66"/>
          <p:cNvPicPr preferRelativeResize="0"/>
          <p:nvPr/>
        </p:nvPicPr>
        <p:blipFill>
          <a:blip r:embed="rId4">
            <a:alphaModFix/>
          </a:blip>
          <a:stretch>
            <a:fillRect/>
          </a:stretch>
        </p:blipFill>
        <p:spPr>
          <a:xfrm>
            <a:off x="6129107" y="2152374"/>
            <a:ext cx="2167730" cy="2703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132525"/>
            <a:ext cx="8520600" cy="566100"/>
          </a:xfrm>
          <a:prstGeom prst="rect">
            <a:avLst/>
          </a:prstGeom>
        </p:spPr>
        <p:txBody>
          <a:bodyPr anchorCtr="0" anchor="b" bIns="91425" lIns="91425" rIns="91425" tIns="91425">
            <a:noAutofit/>
          </a:bodyPr>
          <a:lstStyle/>
          <a:p>
            <a:pPr lvl="0">
              <a:spcBef>
                <a:spcPts val="0"/>
              </a:spcBef>
              <a:buNone/>
            </a:pPr>
            <a:r>
              <a:rPr b="1" lang="en" sz="3000">
                <a:solidFill>
                  <a:srgbClr val="444444"/>
                </a:solidFill>
                <a:highlight>
                  <a:srgbClr val="FFFFFF"/>
                </a:highlight>
              </a:rPr>
              <a:t>Data - Source and Description</a:t>
            </a:r>
          </a:p>
        </p:txBody>
      </p:sp>
      <p:sp>
        <p:nvSpPr>
          <p:cNvPr id="72" name="Shape 72"/>
          <p:cNvSpPr txBox="1"/>
          <p:nvPr>
            <p:ph idx="1" type="body"/>
          </p:nvPr>
        </p:nvSpPr>
        <p:spPr>
          <a:xfrm>
            <a:off x="311700" y="698625"/>
            <a:ext cx="4122600" cy="42252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444444"/>
                </a:solidFill>
                <a:highlight>
                  <a:srgbClr val="FFFFFF"/>
                </a:highlight>
                <a:latin typeface="Economica"/>
                <a:ea typeface="Economica"/>
                <a:cs typeface="Economica"/>
                <a:sym typeface="Economica"/>
              </a:rPr>
              <a:t>Using a python script, the Xbox One player data was scraped from </a:t>
            </a:r>
            <a:r>
              <a:rPr b="1" lang="en">
                <a:solidFill>
                  <a:srgbClr val="444444"/>
                </a:solidFill>
                <a:highlight>
                  <a:srgbClr val="FFFFFF"/>
                </a:highlight>
                <a:latin typeface="Economica"/>
                <a:ea typeface="Economica"/>
                <a:cs typeface="Economica"/>
                <a:sym typeface="Economica"/>
              </a:rPr>
              <a:t>xboxapi.com</a:t>
            </a:r>
            <a:r>
              <a:rPr lang="en">
                <a:solidFill>
                  <a:srgbClr val="444444"/>
                </a:solidFill>
                <a:highlight>
                  <a:srgbClr val="FFFFFF"/>
                </a:highlight>
                <a:latin typeface="Economica"/>
                <a:ea typeface="Economica"/>
                <a:cs typeface="Economica"/>
                <a:sym typeface="Economica"/>
              </a:rPr>
              <a:t>. </a:t>
            </a:r>
          </a:p>
          <a:p>
            <a:pPr lvl="0" rtl="0">
              <a:spcBef>
                <a:spcPts val="0"/>
              </a:spcBef>
              <a:spcAft>
                <a:spcPts val="0"/>
              </a:spcAft>
              <a:buNone/>
            </a:pPr>
            <a:r>
              <a:rPr lang="en">
                <a:solidFill>
                  <a:srgbClr val="444444"/>
                </a:solidFill>
                <a:highlight>
                  <a:srgbClr val="FFFFFF"/>
                </a:highlight>
                <a:latin typeface="Economica"/>
                <a:ea typeface="Economica"/>
                <a:cs typeface="Economica"/>
                <a:sym typeface="Economica"/>
              </a:rPr>
              <a:t>The following tables were populated from that api: </a:t>
            </a:r>
          </a:p>
          <a:p>
            <a:pPr indent="-228600" lvl="0" marL="457200" rtl="0">
              <a:spcBef>
                <a:spcPts val="0"/>
              </a:spcBef>
              <a:spcAft>
                <a:spcPts val="0"/>
              </a:spcAft>
              <a:buClr>
                <a:srgbClr val="444444"/>
              </a:buClr>
              <a:buFont typeface="Economica"/>
            </a:pPr>
            <a:r>
              <a:rPr b="1" lang="en">
                <a:solidFill>
                  <a:srgbClr val="444444"/>
                </a:solidFill>
                <a:highlight>
                  <a:srgbClr val="FFFFFF"/>
                </a:highlight>
                <a:latin typeface="Economica"/>
                <a:ea typeface="Economica"/>
                <a:cs typeface="Economica"/>
                <a:sym typeface="Economica"/>
              </a:rPr>
              <a:t>PLAYERS</a:t>
            </a:r>
            <a:r>
              <a:rPr lang="en">
                <a:solidFill>
                  <a:srgbClr val="444444"/>
                </a:solidFill>
                <a:highlight>
                  <a:srgbClr val="FFFFFF"/>
                </a:highlight>
                <a:latin typeface="Economica"/>
                <a:ea typeface="Economica"/>
                <a:cs typeface="Economica"/>
                <a:sym typeface="Economica"/>
              </a:rPr>
              <a:t> - includes Xbox Gamertag with unique id number for each player</a:t>
            </a:r>
          </a:p>
          <a:p>
            <a:pPr indent="-228600" lvl="0" marL="457200" rtl="0">
              <a:spcBef>
                <a:spcPts val="0"/>
              </a:spcBef>
              <a:spcAft>
                <a:spcPts val="0"/>
              </a:spcAft>
              <a:buClr>
                <a:srgbClr val="444444"/>
              </a:buClr>
              <a:buFont typeface="Economica"/>
            </a:pPr>
            <a:r>
              <a:rPr b="1" lang="en">
                <a:solidFill>
                  <a:srgbClr val="444444"/>
                </a:solidFill>
                <a:highlight>
                  <a:srgbClr val="FFFFFF"/>
                </a:highlight>
                <a:latin typeface="Economica"/>
                <a:ea typeface="Economica"/>
                <a:cs typeface="Economica"/>
                <a:sym typeface="Economica"/>
              </a:rPr>
              <a:t>FRIENDS_OF</a:t>
            </a:r>
            <a:r>
              <a:rPr lang="en">
                <a:solidFill>
                  <a:srgbClr val="444444"/>
                </a:solidFill>
                <a:highlight>
                  <a:srgbClr val="FFFFFF"/>
                </a:highlight>
                <a:latin typeface="Economica"/>
                <a:ea typeface="Economica"/>
                <a:cs typeface="Economica"/>
                <a:sym typeface="Economica"/>
              </a:rPr>
              <a:t> - includes list of all friend ids associated with all unique player ids</a:t>
            </a:r>
          </a:p>
          <a:p>
            <a:pPr indent="-228600" lvl="0" marL="457200" rtl="0">
              <a:spcBef>
                <a:spcPts val="0"/>
              </a:spcBef>
              <a:spcAft>
                <a:spcPts val="0"/>
              </a:spcAft>
              <a:buClr>
                <a:srgbClr val="444444"/>
              </a:buClr>
              <a:buFont typeface="Economica"/>
            </a:pPr>
            <a:r>
              <a:rPr b="1" lang="en">
                <a:solidFill>
                  <a:srgbClr val="444444"/>
                </a:solidFill>
                <a:highlight>
                  <a:srgbClr val="FFFFFF"/>
                </a:highlight>
                <a:latin typeface="Economica"/>
                <a:ea typeface="Economica"/>
                <a:cs typeface="Economica"/>
                <a:sym typeface="Economica"/>
              </a:rPr>
              <a:t>GAMES</a:t>
            </a:r>
            <a:r>
              <a:rPr lang="en">
                <a:solidFill>
                  <a:srgbClr val="444444"/>
                </a:solidFill>
                <a:highlight>
                  <a:srgbClr val="FFFFFF"/>
                </a:highlight>
                <a:latin typeface="Economica"/>
                <a:ea typeface="Economica"/>
                <a:cs typeface="Economica"/>
                <a:sym typeface="Economica"/>
              </a:rPr>
              <a:t> - includes list of all games found during scraping on players, Game Title, and Game ID</a:t>
            </a:r>
          </a:p>
          <a:p>
            <a:pPr indent="-228600" lvl="0" marL="457200">
              <a:spcBef>
                <a:spcPts val="0"/>
              </a:spcBef>
              <a:spcAft>
                <a:spcPts val="0"/>
              </a:spcAft>
              <a:buClr>
                <a:srgbClr val="444444"/>
              </a:buClr>
              <a:buFont typeface="Economica"/>
            </a:pPr>
            <a:r>
              <a:rPr b="1" lang="en">
                <a:solidFill>
                  <a:srgbClr val="444444"/>
                </a:solidFill>
                <a:highlight>
                  <a:srgbClr val="FFFFFF"/>
                </a:highlight>
                <a:latin typeface="Economica"/>
                <a:ea typeface="Economica"/>
                <a:cs typeface="Economica"/>
                <a:sym typeface="Economica"/>
              </a:rPr>
              <a:t>GAMES_PLAYED</a:t>
            </a:r>
            <a:r>
              <a:rPr lang="en">
                <a:solidFill>
                  <a:srgbClr val="444444"/>
                </a:solidFill>
                <a:highlight>
                  <a:srgbClr val="FFFFFF"/>
                </a:highlight>
                <a:latin typeface="Economica"/>
                <a:ea typeface="Economica"/>
                <a:cs typeface="Economica"/>
                <a:sym typeface="Economica"/>
              </a:rPr>
              <a:t> -includes list of all games a player has played and include time played as well as overall game progress</a:t>
            </a:r>
          </a:p>
          <a:p>
            <a:pPr lvl="0">
              <a:spcBef>
                <a:spcPts val="0"/>
              </a:spcBef>
              <a:spcAft>
                <a:spcPts val="0"/>
              </a:spcAft>
              <a:buClr>
                <a:schemeClr val="dk1"/>
              </a:buClr>
              <a:buSzPct val="61111"/>
              <a:buFont typeface="Arial"/>
              <a:buNone/>
            </a:pPr>
            <a:r>
              <a:t/>
            </a:r>
            <a:endParaRPr>
              <a:solidFill>
                <a:srgbClr val="444444"/>
              </a:solidFill>
              <a:highlight>
                <a:srgbClr val="FFFFFF"/>
              </a:highlight>
              <a:latin typeface="Economica"/>
              <a:ea typeface="Economica"/>
              <a:cs typeface="Economica"/>
              <a:sym typeface="Economica"/>
            </a:endParaRPr>
          </a:p>
          <a:p>
            <a:pPr lvl="0">
              <a:spcBef>
                <a:spcPts val="0"/>
              </a:spcBef>
              <a:spcAft>
                <a:spcPts val="0"/>
              </a:spcAft>
              <a:buNone/>
            </a:pPr>
            <a:r>
              <a:t/>
            </a:r>
            <a:endParaRPr>
              <a:solidFill>
                <a:srgbClr val="444444"/>
              </a:solidFill>
              <a:highlight>
                <a:srgbClr val="FFFFFF"/>
              </a:highlight>
              <a:latin typeface="Economica"/>
              <a:ea typeface="Economica"/>
              <a:cs typeface="Economica"/>
              <a:sym typeface="Economica"/>
            </a:endParaRPr>
          </a:p>
          <a:p>
            <a:pPr lvl="0">
              <a:spcBef>
                <a:spcPts val="0"/>
              </a:spcBef>
              <a:buNone/>
            </a:pPr>
            <a:r>
              <a:t/>
            </a:r>
            <a:endParaRPr/>
          </a:p>
        </p:txBody>
      </p:sp>
      <p:sp>
        <p:nvSpPr>
          <p:cNvPr id="73" name="Shape 73"/>
          <p:cNvSpPr txBox="1"/>
          <p:nvPr/>
        </p:nvSpPr>
        <p:spPr>
          <a:xfrm>
            <a:off x="4607675" y="698725"/>
            <a:ext cx="4281600" cy="42252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solidFill>
                  <a:srgbClr val="444444"/>
                </a:solidFill>
                <a:highlight>
                  <a:srgbClr val="FFFFFF"/>
                </a:highlight>
                <a:latin typeface="Economica"/>
                <a:ea typeface="Economica"/>
                <a:cs typeface="Economica"/>
                <a:sym typeface="Economica"/>
              </a:rPr>
              <a:t>Using the same script, the Halo 5 data was scraped from </a:t>
            </a:r>
            <a:r>
              <a:rPr b="1" lang="en" sz="1800">
                <a:solidFill>
                  <a:srgbClr val="444444"/>
                </a:solidFill>
                <a:highlight>
                  <a:srgbClr val="FFFFFF"/>
                </a:highlight>
                <a:latin typeface="Economica"/>
                <a:ea typeface="Economica"/>
                <a:cs typeface="Economica"/>
                <a:sym typeface="Economica"/>
              </a:rPr>
              <a:t>developer.haloapi.com.</a:t>
            </a:r>
          </a:p>
          <a:p>
            <a:pPr lvl="0" rtl="0">
              <a:lnSpc>
                <a:spcPct val="115000"/>
              </a:lnSpc>
              <a:spcBef>
                <a:spcPts val="0"/>
              </a:spcBef>
              <a:buNone/>
            </a:pPr>
            <a:r>
              <a:rPr lang="en" sz="1800">
                <a:solidFill>
                  <a:srgbClr val="444444"/>
                </a:solidFill>
                <a:highlight>
                  <a:srgbClr val="FFFFFF"/>
                </a:highlight>
                <a:latin typeface="Economica"/>
                <a:ea typeface="Economica"/>
                <a:cs typeface="Economica"/>
                <a:sym typeface="Economica"/>
              </a:rPr>
              <a:t>The following tables were populated from that api: </a:t>
            </a:r>
          </a:p>
          <a:p>
            <a:pPr indent="-342900" lvl="0" marL="457200" rtl="0">
              <a:lnSpc>
                <a:spcPct val="115000"/>
              </a:lnSpc>
              <a:spcBef>
                <a:spcPts val="0"/>
              </a:spcBef>
              <a:buClr>
                <a:srgbClr val="444444"/>
              </a:buClr>
              <a:buSzPct val="100000"/>
              <a:buFont typeface="Economica"/>
              <a:buChar char="●"/>
            </a:pPr>
            <a:r>
              <a:rPr b="1" lang="en" sz="1800">
                <a:solidFill>
                  <a:srgbClr val="444444"/>
                </a:solidFill>
                <a:highlight>
                  <a:srgbClr val="FFFFFF"/>
                </a:highlight>
                <a:latin typeface="Economica"/>
                <a:ea typeface="Economica"/>
                <a:cs typeface="Economica"/>
                <a:sym typeface="Economica"/>
              </a:rPr>
              <a:t>PLAYLISTS</a:t>
            </a:r>
            <a:r>
              <a:rPr lang="en" sz="1800">
                <a:solidFill>
                  <a:srgbClr val="444444"/>
                </a:solidFill>
                <a:highlight>
                  <a:srgbClr val="FFFFFF"/>
                </a:highlight>
                <a:latin typeface="Economica"/>
                <a:ea typeface="Economica"/>
                <a:cs typeface="Economica"/>
                <a:sym typeface="Economica"/>
              </a:rPr>
              <a:t> - includes list of Halo 5 playlists </a:t>
            </a:r>
          </a:p>
          <a:p>
            <a:pPr indent="-342900" lvl="0" marL="457200" rtl="0">
              <a:lnSpc>
                <a:spcPct val="115000"/>
              </a:lnSpc>
              <a:spcBef>
                <a:spcPts val="0"/>
              </a:spcBef>
              <a:buClr>
                <a:srgbClr val="444444"/>
              </a:buClr>
              <a:buSzPct val="100000"/>
              <a:buFont typeface="Economica"/>
              <a:buChar char="●"/>
            </a:pPr>
            <a:r>
              <a:rPr b="1" lang="en" sz="1800">
                <a:solidFill>
                  <a:srgbClr val="444444"/>
                </a:solidFill>
                <a:highlight>
                  <a:srgbClr val="FFFFFF"/>
                </a:highlight>
                <a:latin typeface="Economica"/>
                <a:ea typeface="Economica"/>
                <a:cs typeface="Economica"/>
                <a:sym typeface="Economica"/>
              </a:rPr>
              <a:t>SEASONS</a:t>
            </a:r>
            <a:r>
              <a:rPr lang="en" sz="1800">
                <a:solidFill>
                  <a:srgbClr val="444444"/>
                </a:solidFill>
                <a:highlight>
                  <a:srgbClr val="FFFFFF"/>
                </a:highlight>
                <a:latin typeface="Economica"/>
                <a:ea typeface="Economica"/>
                <a:cs typeface="Economica"/>
                <a:sym typeface="Economica"/>
              </a:rPr>
              <a:t> - includes list of Halo 5 seasons, usually month to month</a:t>
            </a:r>
          </a:p>
          <a:p>
            <a:pPr indent="-342900" lvl="0" marL="457200" rtl="0">
              <a:lnSpc>
                <a:spcPct val="115000"/>
              </a:lnSpc>
              <a:spcBef>
                <a:spcPts val="0"/>
              </a:spcBef>
              <a:buClr>
                <a:srgbClr val="444444"/>
              </a:buClr>
              <a:buSzPct val="100000"/>
              <a:buFont typeface="Economica"/>
              <a:buChar char="●"/>
            </a:pPr>
            <a:r>
              <a:rPr b="1" lang="en" sz="1800">
                <a:solidFill>
                  <a:srgbClr val="444444"/>
                </a:solidFill>
                <a:highlight>
                  <a:srgbClr val="FFFFFF"/>
                </a:highlight>
                <a:latin typeface="Economica"/>
                <a:ea typeface="Economica"/>
                <a:cs typeface="Economica"/>
                <a:sym typeface="Economica"/>
              </a:rPr>
              <a:t>RANKS</a:t>
            </a:r>
            <a:r>
              <a:rPr lang="en" sz="1800">
                <a:solidFill>
                  <a:srgbClr val="444444"/>
                </a:solidFill>
                <a:highlight>
                  <a:srgbClr val="FFFFFF"/>
                </a:highlight>
                <a:latin typeface="Economica"/>
                <a:ea typeface="Economica"/>
                <a:cs typeface="Economica"/>
                <a:sym typeface="Economica"/>
              </a:rPr>
              <a:t> - includes list of Rank ID and associated description: Bronze, Silver, Gold, etc</a:t>
            </a:r>
          </a:p>
          <a:p>
            <a:pPr indent="-342900" lvl="0" marL="457200" rtl="0">
              <a:lnSpc>
                <a:spcPct val="115000"/>
              </a:lnSpc>
              <a:spcBef>
                <a:spcPts val="0"/>
              </a:spcBef>
              <a:buClr>
                <a:srgbClr val="444444"/>
              </a:buClr>
              <a:buSzPct val="100000"/>
              <a:buFont typeface="Economica"/>
              <a:buChar char="●"/>
            </a:pPr>
            <a:r>
              <a:rPr b="1" lang="en" sz="1800">
                <a:solidFill>
                  <a:srgbClr val="444444"/>
                </a:solidFill>
                <a:highlight>
                  <a:srgbClr val="FFFFFF"/>
                </a:highlight>
                <a:latin typeface="Economica"/>
                <a:ea typeface="Economica"/>
                <a:cs typeface="Economica"/>
                <a:sym typeface="Economica"/>
              </a:rPr>
              <a:t>PLAYER_STATS</a:t>
            </a:r>
            <a:r>
              <a:rPr lang="en" sz="1800">
                <a:solidFill>
                  <a:srgbClr val="444444"/>
                </a:solidFill>
                <a:highlight>
                  <a:srgbClr val="FFFFFF"/>
                </a:highlight>
                <a:latin typeface="Economica"/>
                <a:ea typeface="Economica"/>
                <a:cs typeface="Economica"/>
                <a:sym typeface="Economica"/>
              </a:rPr>
              <a:t> - includes list of players stats in a certain playlist during a certain season, which includes wins, losses, total games, and ranking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254825"/>
            <a:ext cx="8520600" cy="525300"/>
          </a:xfrm>
          <a:prstGeom prst="rect">
            <a:avLst/>
          </a:prstGeom>
        </p:spPr>
        <p:txBody>
          <a:bodyPr anchorCtr="0" anchor="b" bIns="91425" lIns="91425" rIns="91425" tIns="91425">
            <a:noAutofit/>
          </a:bodyPr>
          <a:lstStyle/>
          <a:p>
            <a:pPr lvl="0">
              <a:spcBef>
                <a:spcPts val="0"/>
              </a:spcBef>
              <a:buNone/>
            </a:pPr>
            <a:r>
              <a:rPr b="1" lang="en" sz="3000">
                <a:solidFill>
                  <a:srgbClr val="444444"/>
                </a:solidFill>
                <a:highlight>
                  <a:srgbClr val="FFFFFF"/>
                </a:highlight>
              </a:rPr>
              <a:t>Interesting Finding and Results</a:t>
            </a:r>
          </a:p>
        </p:txBody>
      </p:sp>
      <p:sp>
        <p:nvSpPr>
          <p:cNvPr id="79" name="Shape 79"/>
          <p:cNvSpPr txBox="1"/>
          <p:nvPr>
            <p:ph idx="1" type="body"/>
          </p:nvPr>
        </p:nvSpPr>
        <p:spPr>
          <a:xfrm>
            <a:off x="311700" y="906950"/>
            <a:ext cx="8520600" cy="3672300"/>
          </a:xfrm>
          <a:prstGeom prst="rect">
            <a:avLst/>
          </a:prstGeom>
        </p:spPr>
        <p:txBody>
          <a:bodyPr anchorCtr="0" anchor="t" bIns="91425" lIns="91425" rIns="91425" tIns="91425">
            <a:noAutofit/>
          </a:bodyPr>
          <a:lstStyle/>
          <a:p>
            <a:pPr lvl="0">
              <a:spcBef>
                <a:spcPts val="0"/>
              </a:spcBef>
              <a:buNone/>
            </a:pPr>
            <a:r>
              <a:rPr lang="en"/>
              <a:t>After pulling the games played data for the players we scraped, the top five games played among all the players were all first person shooters, including Halo 5.  The list included:</a:t>
            </a:r>
          </a:p>
          <a:p>
            <a:pPr indent="-317500" lvl="0" marL="457200" rtl="0">
              <a:spcBef>
                <a:spcPts val="0"/>
              </a:spcBef>
              <a:buSzPct val="100000"/>
            </a:pPr>
            <a:r>
              <a:rPr lang="en" sz="1400"/>
              <a:t>Destiny</a:t>
            </a:r>
          </a:p>
          <a:p>
            <a:pPr indent="-317500" lvl="0" marL="457200" rtl="0">
              <a:spcBef>
                <a:spcPts val="0"/>
              </a:spcBef>
              <a:buSzPct val="100000"/>
            </a:pPr>
            <a:r>
              <a:rPr lang="en" sz="1400"/>
              <a:t>Halo: The Master Chief Collection</a:t>
            </a:r>
          </a:p>
          <a:p>
            <a:pPr indent="-317500" lvl="0" marL="457200" rtl="0">
              <a:spcBef>
                <a:spcPts val="0"/>
              </a:spcBef>
              <a:buSzPct val="100000"/>
            </a:pPr>
            <a:r>
              <a:rPr lang="en" sz="1400"/>
              <a:t>Titanfall</a:t>
            </a:r>
          </a:p>
          <a:p>
            <a:pPr indent="-317500" lvl="0" marL="457200" rtl="0">
              <a:spcBef>
                <a:spcPts val="0"/>
              </a:spcBef>
              <a:buSzPct val="100000"/>
            </a:pPr>
            <a:r>
              <a:rPr lang="en" sz="1400"/>
              <a:t>Halo 5: Guardians</a:t>
            </a:r>
          </a:p>
          <a:p>
            <a:pPr indent="-317500" lvl="0" marL="457200">
              <a:spcBef>
                <a:spcPts val="0"/>
              </a:spcBef>
              <a:buSzPct val="100000"/>
            </a:pPr>
            <a:r>
              <a:rPr lang="en" sz="1400"/>
              <a:t>Call of Duty: Black Ops III</a:t>
            </a:r>
          </a:p>
          <a:p>
            <a:pPr lvl="0">
              <a:spcBef>
                <a:spcPts val="0"/>
              </a:spcBef>
              <a:buNone/>
            </a:pPr>
            <a:r>
              <a:rPr lang="en"/>
              <a:t>With the Halo 5 statistics, only two of the players scraped were able to obtain the highest ranking in a Halo 5 playlist: Champion.  The average ranking was just above a Platinum rank, which is rank 4 on a scale of 0 to 7.</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93675"/>
            <a:ext cx="8520600" cy="555900"/>
          </a:xfrm>
          <a:prstGeom prst="rect">
            <a:avLst/>
          </a:prstGeom>
        </p:spPr>
        <p:txBody>
          <a:bodyPr anchorCtr="0" anchor="b" bIns="91425" lIns="91425" rIns="91425" tIns="91425">
            <a:noAutofit/>
          </a:bodyPr>
          <a:lstStyle/>
          <a:p>
            <a:pPr lvl="0">
              <a:spcBef>
                <a:spcPts val="0"/>
              </a:spcBef>
              <a:buNone/>
            </a:pPr>
            <a:r>
              <a:rPr lang="en" sz="3000">
                <a:solidFill>
                  <a:srgbClr val="444444"/>
                </a:solidFill>
                <a:highlight>
                  <a:srgbClr val="FFFFFF"/>
                </a:highlight>
              </a:rPr>
              <a:t>Conclusion, UI, ....</a:t>
            </a:r>
          </a:p>
        </p:txBody>
      </p:sp>
      <p:sp>
        <p:nvSpPr>
          <p:cNvPr id="85" name="Shape 85"/>
          <p:cNvSpPr txBox="1"/>
          <p:nvPr>
            <p:ph idx="1" type="body"/>
          </p:nvPr>
        </p:nvSpPr>
        <p:spPr>
          <a:xfrm>
            <a:off x="311700" y="835900"/>
            <a:ext cx="2496000" cy="3743400"/>
          </a:xfrm>
          <a:prstGeom prst="rect">
            <a:avLst/>
          </a:prstGeom>
        </p:spPr>
        <p:txBody>
          <a:bodyPr anchorCtr="0" anchor="t" bIns="91425" lIns="91425" rIns="91425" tIns="91425">
            <a:noAutofit/>
          </a:bodyPr>
          <a:lstStyle/>
          <a:p>
            <a:pPr lvl="0">
              <a:spcBef>
                <a:spcPts val="0"/>
              </a:spcBef>
              <a:buNone/>
            </a:pPr>
            <a:r>
              <a:rPr lang="en" sz="2000">
                <a:latin typeface="Economica"/>
                <a:ea typeface="Economica"/>
                <a:cs typeface="Economica"/>
                <a:sym typeface="Economica"/>
              </a:rPr>
              <a:t>UI consists of basic webpage that allows the user to type in a Gamertag and then choose whether they would like Friend or Game recommendations.</a:t>
            </a:r>
          </a:p>
          <a:p>
            <a:pPr lvl="0">
              <a:spcBef>
                <a:spcPts val="0"/>
              </a:spcBef>
              <a:buNone/>
            </a:pPr>
            <a:r>
              <a:rPr lang="en" sz="2000">
                <a:latin typeface="Economica"/>
                <a:ea typeface="Economica"/>
                <a:cs typeface="Economica"/>
                <a:sym typeface="Economica"/>
              </a:rPr>
              <a:t>Our database can also pull the total game time spent for a player on Xbox One.</a:t>
            </a:r>
          </a:p>
        </p:txBody>
      </p:sp>
      <p:pic>
        <p:nvPicPr>
          <p:cNvPr descr="Screen Shot 2016-04-24 at 9.09.44 PM.png" id="86" name="Shape 86"/>
          <p:cNvPicPr preferRelativeResize="0"/>
          <p:nvPr/>
        </p:nvPicPr>
        <p:blipFill>
          <a:blip r:embed="rId3">
            <a:alphaModFix/>
          </a:blip>
          <a:stretch>
            <a:fillRect/>
          </a:stretch>
        </p:blipFill>
        <p:spPr>
          <a:xfrm>
            <a:off x="3118400" y="338950"/>
            <a:ext cx="5842225" cy="430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