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6" r:id="rId2"/>
    <p:sldId id="257" r:id="rId3"/>
    <p:sldId id="259" r:id="rId4"/>
    <p:sldId id="270" r:id="rId5"/>
    <p:sldId id="272" r:id="rId6"/>
    <p:sldId id="273" r:id="rId7"/>
    <p:sldId id="274" r:id="rId8"/>
    <p:sldId id="276" r:id="rId9"/>
    <p:sldId id="275" r:id="rId10"/>
    <p:sldId id="258" r:id="rId11"/>
    <p:sldId id="263" r:id="rId12"/>
    <p:sldId id="277" r:id="rId13"/>
    <p:sldId id="278" r:id="rId14"/>
    <p:sldId id="289" r:id="rId15"/>
    <p:sldId id="286" r:id="rId16"/>
    <p:sldId id="281" r:id="rId17"/>
    <p:sldId id="288" r:id="rId18"/>
    <p:sldId id="282" r:id="rId19"/>
    <p:sldId id="283" r:id="rId20"/>
    <p:sldId id="284" r:id="rId21"/>
    <p:sldId id="285" r:id="rId22"/>
    <p:sldId id="279" r:id="rId23"/>
    <p:sldId id="280" r:id="rId24"/>
    <p:sldId id="287" r:id="rId25"/>
    <p:sldId id="264" r:id="rId26"/>
    <p:sldId id="265" r:id="rId27"/>
    <p:sldId id="268" r:id="rId28"/>
    <p:sldId id="26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1D7BD"/>
    <a:srgbClr val="DEB196"/>
    <a:srgbClr val="BFB6A1"/>
    <a:srgbClr val="F5C073"/>
    <a:srgbClr val="F3B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84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F79C-A9C3-44B4-BF92-828851D5EA69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183F-AAF6-45BC-BF79-1156086BB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1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] 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팀 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팀원 구성</a:t>
            </a:r>
            <a:r>
              <a:rPr lang="en-US" altLang="ko-KR" dirty="0" smtClean="0"/>
              <a:t>] 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역할 및 일정</a:t>
            </a:r>
            <a:r>
              <a:rPr lang="en-US" altLang="ko-KR" dirty="0" smtClean="0"/>
              <a:t>] r3-20120706</a:t>
            </a:r>
          </a:p>
          <a:p>
            <a:r>
              <a:rPr lang="en-US" altLang="ko-KR" dirty="0" smtClean="0"/>
              <a:t>!! </a:t>
            </a:r>
            <a:r>
              <a:rPr lang="ko-KR" altLang="en-US" dirty="0" smtClean="0"/>
              <a:t>실제 과제 할당은 엑셀 파일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이석</a:t>
            </a:r>
            <a:r>
              <a:rPr lang="en-US" altLang="ko-KR" dirty="0" smtClean="0"/>
              <a:t>]</a:t>
            </a:r>
            <a:r>
              <a:rPr lang="en-US" altLang="ko-KR" baseline="0" dirty="0" smtClean="0"/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진혁</a:t>
            </a:r>
            <a:r>
              <a:rPr lang="en-US" altLang="ko-KR" baseline="0" dirty="0" smtClean="0"/>
              <a:t>]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진혁</a:t>
            </a:r>
            <a:r>
              <a:rPr lang="en-US" altLang="ko-KR" baseline="0" dirty="0" smtClean="0"/>
              <a:t>]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상현</a:t>
            </a:r>
            <a:r>
              <a:rPr lang="en-US" altLang="ko-KR" dirty="0" smtClean="0"/>
              <a:t>]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이석</a:t>
            </a:r>
            <a:r>
              <a:rPr lang="en-US" altLang="ko-KR" dirty="0" smtClean="0"/>
              <a:t>] 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진협</a:t>
            </a:r>
            <a:r>
              <a:rPr lang="en-US" altLang="ko-KR" dirty="0" smtClean="0"/>
              <a:t>] 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상현</a:t>
            </a:r>
            <a:r>
              <a:rPr lang="en-US" altLang="ko-KR" dirty="0" smtClean="0"/>
              <a:t>] 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상세 개발 방법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-1] r3-20120706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-1] r3-20120706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</a:p>
          <a:p>
            <a:r>
              <a:rPr lang="en-US" altLang="ko-KR" dirty="0" smtClean="0"/>
              <a:t>!!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전체적인 게임 분위기는 지금 보시는 슬라이드 같을 것이라고 소개할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 소개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중 달라진 부분이 없는 슬라이드는 빠르게 넘깁시다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진행 상황 위주로 보고하라고 함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FFFF"/>
                </a:solidFill>
              </a:defRPr>
            </a:lvl1pPr>
          </a:lstStyle>
          <a:p>
            <a:fld id="{C25FD145-815C-469C-BB2C-7DF834133B7E}" type="datetime1">
              <a:rPr lang="ko-KR" altLang="en-US" smtClean="0"/>
              <a:pPr/>
              <a:t>2012-07-06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FFFF"/>
                </a:solidFill>
              </a:defRPr>
            </a:lvl1pPr>
          </a:lstStyle>
          <a:p>
            <a:r>
              <a:rPr lang="en-US" altLang="ko-KR" dirty="0" smtClean="0"/>
              <a:t>r0-20120706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7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ADB-0AC8-47BB-8242-DB80A5C47E68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60EF-40CB-40E2-8CB5-4C76C345DCAA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2F09-2C3F-4160-864B-9CB644A454EF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80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6924-75CA-4CFA-BE4D-CF521C33B725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2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3C0-989A-4786-AEC6-E65F79EB01C2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6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E0B0-66B1-4671-A863-DD992E6397E7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E008-BDA8-4030-9A1F-6CFD31399C9B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97F6-C7F0-4BC3-B8C0-2732BAD4ADB9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589-E84B-4E36-A39E-A1565318EA57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7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F27-9A2D-432C-A936-52F3A8B5EA46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C346-CD56-4234-83A7-209988119853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FFFF"/>
                </a:solidFill>
              </a:defRPr>
            </a:lvl1pPr>
          </a:lstStyle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cap="none" dirty="0" smtClean="0">
                <a:solidFill>
                  <a:srgbClr val="FFFF00"/>
                </a:solidFill>
              </a:rPr>
              <a:t>프로젝트 </a:t>
            </a:r>
            <a:r>
              <a:rPr lang="ko-KR" altLang="en-US" dirty="0" smtClean="0">
                <a:solidFill>
                  <a:srgbClr val="FFFF00"/>
                </a:solidFill>
              </a:rPr>
              <a:t>진행보고</a:t>
            </a:r>
            <a:r>
              <a:rPr lang="ko-KR" altLang="en-US" cap="none" dirty="0" smtClean="0">
                <a:solidFill>
                  <a:srgbClr val="FFFF00"/>
                </a:solidFill>
              </a:rPr>
              <a:t>서</a:t>
            </a:r>
            <a:r>
              <a:rPr lang="ko-KR" altLang="en-US" sz="1600" cap="none" dirty="0" smtClean="0">
                <a:solidFill>
                  <a:srgbClr val="FFFF00"/>
                </a:solidFill>
              </a:rPr>
              <a:t> </a:t>
            </a:r>
            <a:r>
              <a:rPr lang="en-US" altLang="ko-KR" sz="1600" cap="none" dirty="0" smtClean="0">
                <a:solidFill>
                  <a:srgbClr val="FFFF00"/>
                </a:solidFill>
              </a:rPr>
              <a:t>r3</a:t>
            </a:r>
            <a:endParaRPr lang="ko-KR" altLang="en-US" sz="1600" cap="none" dirty="0">
              <a:solidFill>
                <a:srgbClr val="FFFF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rgbClr val="00FFFF"/>
                </a:solidFill>
                <a:effectLst>
                  <a:glow rad="139700">
                    <a:srgbClr val="00FFFF">
                      <a:alpha val="40000"/>
                    </a:srgbClr>
                  </a:glow>
                </a:effectLst>
              </a:rPr>
              <a:t>3</a:t>
            </a:r>
            <a:r>
              <a:rPr lang="ko-KR" altLang="en-US" sz="6600" dirty="0" smtClean="0">
                <a:solidFill>
                  <a:srgbClr val="00FFFF"/>
                </a:solidFill>
                <a:effectLst>
                  <a:glow rad="139700">
                    <a:srgbClr val="00FFFF">
                      <a:alpha val="40000"/>
                    </a:srgbClr>
                  </a:glow>
                </a:effectLst>
              </a:rPr>
              <a:t>조</a:t>
            </a:r>
            <a:endParaRPr lang="ko-KR" altLang="en-US" sz="6600" dirty="0">
              <a:solidFill>
                <a:srgbClr val="00FFFF"/>
              </a:solidFill>
              <a:effectLst>
                <a:glow rad="1397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692696"/>
            <a:ext cx="48204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Sailing Text</a:t>
            </a:r>
            <a:endParaRPr lang="ko-KR" altLang="en-US" sz="6600" b="1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43372" y="1117550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85984" y="3760756"/>
            <a:ext cx="1008112" cy="1468237"/>
            <a:chOff x="1187624" y="2564904"/>
            <a:chExt cx="1008112" cy="1468237"/>
          </a:xfrm>
        </p:grpSpPr>
        <p:sp>
          <p:nvSpPr>
            <p:cNvPr id="8" name="직사각형 7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  <p:sp>
          <p:nvSpPr>
            <p:cNvPr id="9" name="현 8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7608" y="2190830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이 석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2490" y="483460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진 </a:t>
            </a:r>
            <a:r>
              <a:rPr lang="ko-KR" altLang="en-US" sz="2800" b="1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협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000760" y="3760756"/>
            <a:ext cx="1008112" cy="1468237"/>
            <a:chOff x="1187624" y="2564904"/>
            <a:chExt cx="1008112" cy="1468237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  <p:sp>
          <p:nvSpPr>
            <p:cNvPr id="24" name="현 2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67266" y="483460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 상 현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-0.31424 -0.0738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11163 -0.229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-11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5144 -0.0043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620688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59632" y="2176787"/>
            <a:ext cx="1008112" cy="1468237"/>
            <a:chOff x="1187624" y="2564904"/>
            <a:chExt cx="1008112" cy="1468237"/>
          </a:xfrm>
        </p:grpSpPr>
        <p:sp>
          <p:nvSpPr>
            <p:cNvPr id="7" name="직사각형 6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현 7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836712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이 석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2464819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</a:t>
            </a:r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 </a:t>
            </a:r>
            <a:r>
              <a:rPr lang="ko-KR" altLang="en-US" sz="2800" b="1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협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259632" y="3717032"/>
            <a:ext cx="1008112" cy="1468237"/>
            <a:chOff x="1187624" y="2564904"/>
            <a:chExt cx="1008112" cy="1468237"/>
          </a:xfrm>
        </p:grpSpPr>
        <p:sp>
          <p:nvSpPr>
            <p:cNvPr id="13" name="직사각형 1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현 1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11760" y="4005064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 상 현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572000" y="332656"/>
            <a:ext cx="4032448" cy="15841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Manager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Game UI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Designer /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Graphic Works / Effects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572000" y="2132856"/>
            <a:ext cx="3528392" cy="1152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err="1" smtClean="0">
                <a:solidFill>
                  <a:srgbClr val="FFFF00"/>
                </a:solidFill>
              </a:rPr>
              <a:t>Highscores</a:t>
            </a:r>
            <a:r>
              <a:rPr lang="en-US" altLang="ko-KR" sz="2000" dirty="0" smtClean="0">
                <a:solidFill>
                  <a:srgbClr val="FFFF00"/>
                </a:solidFill>
              </a:rPr>
              <a:t> (</a:t>
            </a:r>
            <a:r>
              <a:rPr lang="en-US" altLang="ko-KR" sz="2000" dirty="0" err="1" smtClean="0">
                <a:solidFill>
                  <a:srgbClr val="FFFF00"/>
                </a:solidFill>
              </a:rPr>
              <a:t>SQLite</a:t>
            </a:r>
            <a:r>
              <a:rPr lang="en-US" altLang="ko-KR" sz="2000" dirty="0" smtClean="0">
                <a:solidFill>
                  <a:srgbClr val="FFFF00"/>
                </a:solidFill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Activity Organization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Sound Engine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572000" y="3643314"/>
            <a:ext cx="3960440" cy="12241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World Management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Collision Processing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</a:t>
            </a: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31640" y="6021288"/>
            <a:ext cx="6120680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6021288"/>
            <a:ext cx="4309080" cy="2880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6096" y="6021288"/>
            <a:ext cx="2016224" cy="21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619672" y="5301208"/>
            <a:ext cx="864096" cy="432048"/>
          </a:xfrm>
          <a:prstGeom prst="wedgeRoundRectCallout">
            <a:avLst>
              <a:gd name="adj1" fmla="val -26517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설계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131840" y="5301208"/>
            <a:ext cx="1872208" cy="432048"/>
          </a:xfrm>
          <a:prstGeom prst="wedgeRoundRectCallout">
            <a:avLst>
              <a:gd name="adj1" fmla="val 1620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리팩토링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868144" y="5301208"/>
            <a:ext cx="1152128" cy="432048"/>
          </a:xfrm>
          <a:prstGeom prst="wedgeRoundRectCallout">
            <a:avLst>
              <a:gd name="adj1" fmla="val 8853"/>
              <a:gd name="adj2" fmla="val 1062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안정화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8184" y="6237312"/>
            <a:ext cx="126573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Roadmap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8" grpId="0" uiExpand="1" build="p"/>
      <p:bldP spid="19" grpId="0" uiExpand="1" build="p"/>
      <p:bldP spid="20" grpId="0" uiExpand="1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itproject\dimension-drive-downside\lk\matrix_background2_cyan_biglett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42059"/>
            <a:ext cx="3995936" cy="5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itproject\dimension-drive-downside\lk\matrix_background_slice_sm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442059"/>
            <a:ext cx="4001670" cy="5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진행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메인 화면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2052" name="Picture 4" descr="D:\itproject\dimension-drive-downside\lk\capture\SC20120706-05545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96535"/>
            <a:ext cx="2736304" cy="437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3717032"/>
            <a:ext cx="1871528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Background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313758"/>
            <a:ext cx="2155454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Look-and-feel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934446"/>
            <a:ext cx="3217460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Stage Style Definition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이석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52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기본 </a:t>
            </a:r>
            <a:r>
              <a:rPr lang="ko-KR" altLang="en-US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컨셉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바탕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매트릭스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구약성서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매트릭스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가상 네트워크 세계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구약성서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세계의 시작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맵의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의미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네트워크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움직임의 의미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정체성 찾기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이석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90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진행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Highscore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구현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SQLite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DB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 점수를 기록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–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SQLite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Manager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스플래시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화면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Splash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Activity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이용하여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팀의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Logo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보여줌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진협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868144" y="4509120"/>
            <a:ext cx="2478138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SQLite</a:t>
            </a:r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Manager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5105846"/>
            <a:ext cx="2727960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Highscore</a:t>
            </a:r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Activity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5726534"/>
            <a:ext cx="2247089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Splash Activity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5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진행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창 관련 기본 처리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입력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independent unit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설계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관리자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상현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556792"/>
            <a:ext cx="3891665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Hide </a:t>
            </a:r>
            <a:r>
              <a:rPr lang="en-US" altLang="ko-KR" sz="2400" dirty="0" err="1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TitleBar</a:t>
            </a:r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&amp; </a:t>
            </a:r>
            <a:r>
              <a:rPr lang="en-US" altLang="ko-KR" sz="2400" dirty="0" err="1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FullScreen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2175060"/>
            <a:ext cx="3659248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Fixed Screen Orientation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2795748"/>
            <a:ext cx="3684626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Prevent Screen Dimming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0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배경 분할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배경이 매우 크기 때문에 한번에 불러올 수 없음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한번에 보이는 부분은 극히 일부분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따라서 배경을 여러 셀로 분할하여 필요한 부분만 읽도록 처리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입력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센서는 플레이어가 컨트롤 할 수 있는 유일한 수단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기기의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자세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(poses)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알기 위해 방향 센서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(orientation sensor)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사용함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출력값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azimuth(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), pitch(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세움각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), roll(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구름각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기울기에 따라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방향축도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기울어지므로 절대적인 아래 방향을 찾으려면 추가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계산이 필요함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스레드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안드로이드는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UI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스레드가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하나만 존재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게임이므로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화면이 지속적으로 업데이트 되어야 함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;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그리기를 별도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스레드에서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맡아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관리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잠금 메커니즘이 있어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Thread-safe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한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SurfaceView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사용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기기별로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처리 속도가 다르므로 시스템 시간으로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FPS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맞춤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79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independent unit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기기마다 해상도 및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종횡비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(aspect ratio)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가 다름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안드로이드에선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dp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단위를 제공하나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Canvas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의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Api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들은 단위가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px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임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따라서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게임의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모든 좌표는 기기의 짧은 축을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160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단위로 하는 내부적인 단위 사용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예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WVGA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480x800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→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160unit x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266.7unit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HVGA 320x480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→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160unit x 240unit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08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목차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556792"/>
            <a:ext cx="6795864" cy="4525963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기능별 소개</a:t>
            </a:r>
            <a:endParaRPr lang="en-US" altLang="ko-KR" sz="24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팀 소개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팀원 구성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역할 및 일정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분담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진행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sz="40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월드 관리자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화면에 다 들어오지 않는 광활한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위의 물체들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(objects)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중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그려주거나 충돌 처리해야 할 것을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빠르게 판별해야 함</a:t>
            </a: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맵을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재귀적으로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4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분할하여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QuadTree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구성하여 관리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처리하지 않아도 되는 부분을 빠르게 제외할 수 있음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0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월드 관리자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공이 움직이긴 하지만 화면상 실제로는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맵이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움직임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관리자에 카메라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시점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개념 도입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자동으로 공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이외 다른 모든 물체들을 반대로 움직이고 회전함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로직상으론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간단히 공의 움직임만 생각하면 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5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예정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다양한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디자인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20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+ Hidden map 10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메인 화면 디자인 확정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Team Logo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Intro Logo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Highscore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Game options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Splash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화면 디자인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이석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62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예정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SQLite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관련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Generic Wrapper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클래스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Highscore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기능을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클래스로 캡슐화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텍스트로 된 메뉴를 이미지로 구체화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소스 코드 통합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(merge)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작업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진협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19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예정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관리자 구현 계속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방향 센서 보정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값이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튀기 때문에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적당히 값을 뭉개야 함</a:t>
            </a: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world generator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및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map editor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와 연동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충돌 처리 구현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튕기기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/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구르기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상현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43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683568" y="1628800"/>
            <a:ext cx="2987021" cy="792088"/>
          </a:xfrm>
          <a:prstGeom prst="homePlate">
            <a:avLst/>
          </a:prstGeom>
          <a:gradFill>
            <a:gsLst>
              <a:gs pos="0">
                <a:srgbClr val="FFFF00"/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진행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13317" name="Picture 5" descr="G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8194" y="1700238"/>
            <a:ext cx="1493510" cy="6245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90557" y="1628800"/>
            <a:ext cx="5553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https://github.com/ssidang/dimension-drive-downside.git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D:\ssidang\Works\android\dimension-drive-downside\presentation\github-captu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708920"/>
            <a:ext cx="5040560" cy="6907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-0.461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46157 L 3.61111E-6 -1.322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충돌 처리 어디까지 가능할까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06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충돌 처리는 보통 복잡한 물리 엔진이 필요한데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이것을 어디까지 만들 수 있을까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기존 게임과 차별화 할 수 있는가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비슷한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컨셉으로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공을 굴리는 다른 게임이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이미 마켓에 올라와 있지 않나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기기마다 다른 해상도 문제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해상도와 종횡비가 다르기 때문에 화면이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기기마다 다르게 표시되는 문제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충돌 처리 어디까지 가능할까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82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포팅된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각종 라이브러리가 존재하나 학습 시간 필요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도형 모양을 고정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정원과 직사각형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하여 처리 단순화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기존 게임과 차별화 할 수 있는가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47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조작법 뿐 아니라 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interaction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 매우 다름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다른 게임이 그냥 커피라면 이 게임은 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T.O.P… ^^;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기기마다 다른 해상도 문제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766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내부 단위를 도입하여 처리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테스트를 위해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다양한 해상도를 가진 기기를 확보함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7010" y="3275112"/>
            <a:ext cx="320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This Page Intentionally Left Blank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2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3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497279" y="1335115"/>
            <a:ext cx="4572032" cy="2955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그룹 11"/>
          <p:cNvGrpSpPr/>
          <p:nvPr/>
        </p:nvGrpSpPr>
        <p:grpSpPr>
          <a:xfrm>
            <a:off x="2997609" y="2263809"/>
            <a:ext cx="1357322" cy="872564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2357430"/>
            <a:ext cx="1097280" cy="687629"/>
          </a:xfrm>
          <a:prstGeom prst="rect">
            <a:avLst/>
          </a:prstGeom>
          <a:noFill/>
        </p:spPr>
      </p:pic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285860"/>
            <a:ext cx="1000132" cy="100013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 rot="19320536">
            <a:off x="5619149" y="3887257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4929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Basic objects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642918"/>
            <a:ext cx="2638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Space</a:t>
            </a:r>
            <a:endParaRPr lang="ko-KR" altLang="en-US" sz="72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6" y="571480"/>
            <a:ext cx="1659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Ball</a:t>
            </a:r>
            <a:endParaRPr lang="ko-KR" altLang="en-US" sz="72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1337" y="3286124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Frame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grpSp>
        <p:nvGrpSpPr>
          <p:cNvPr id="3" name="그룹 11"/>
          <p:cNvGrpSpPr/>
          <p:nvPr/>
        </p:nvGrpSpPr>
        <p:grpSpPr>
          <a:xfrm>
            <a:off x="1928794" y="928670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2" y="4000504"/>
            <a:ext cx="449341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 always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falls down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gravity direction.</a:t>
            </a:r>
            <a:endParaRPr lang="ko-KR" altLang="en-US" sz="3600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3000000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6600000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sidang\Desktop\팀프로젝트\chec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36913" y="0"/>
            <a:ext cx="13417425" cy="10733940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grpSp>
        <p:nvGrpSpPr>
          <p:cNvPr id="2" name="그룹 11"/>
          <p:cNvGrpSpPr/>
          <p:nvPr/>
        </p:nvGrpSpPr>
        <p:grpSpPr>
          <a:xfrm>
            <a:off x="2000232" y="857232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785794"/>
            <a:ext cx="5118902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The ball is fixed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in screen center.</a:t>
            </a: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Instead,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background is scrolled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on reverse direction.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158" y="5587573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4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5E-6 -0.70833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600000">
                                      <p:cBhvr>
                                        <p:cTn id="5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400000">
                                      <p:cBhvr>
                                        <p:cTn id="5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29" grpId="2" animBg="1"/>
      <p:bldP spid="29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6314" y="3714752"/>
            <a:ext cx="347659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interacts with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Frame.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2071670" y="1000108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742933">
            <a:off x="2116235" y="3041190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071546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5945E-6 L 3.05556E-6 0.2128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4" presetClass="path" presetSubtype="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0.21273 L 0.07604 0.18935 C 0.09219 0.1838 0.11371 0.18588 0.13455 0.19491 C 0.15833 0.20509 0.17552 0.21945 0.18646 0.23681 L 0.23802 0.31482 " pathEditMode="relative" rAng="1071373" ptsTypes="FffFF">
                                      <p:cBhvr>
                                        <p:cTn id="4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sidang\Desktop\팀프로젝트\Black_Hole_Logo_norm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522" y="3000372"/>
            <a:ext cx="857256" cy="857256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2146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Rules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3306" y="3500438"/>
            <a:ext cx="4873450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    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player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must place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the ball</a:t>
            </a:r>
            <a:r>
              <a:rPr lang="ko-KR" altLang="en-US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 goal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within time limits.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1428728" y="1071546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1000108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3178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500174"/>
            <a:ext cx="1000132" cy="100013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72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Ball Types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5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119427" y="1500174"/>
            <a:ext cx="1000132" cy="1000132"/>
          </a:xfrm>
          <a:prstGeom prst="rect">
            <a:avLst/>
          </a:prstGeom>
          <a:noFill/>
        </p:spPr>
      </p:pic>
      <p:pic>
        <p:nvPicPr>
          <p:cNvPr id="16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953002" y="1500174"/>
            <a:ext cx="1000132" cy="1000132"/>
          </a:xfrm>
          <a:prstGeom prst="rect">
            <a:avLst/>
          </a:prstGeom>
          <a:noFill/>
        </p:spPr>
      </p:pic>
      <p:pic>
        <p:nvPicPr>
          <p:cNvPr id="20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786578" y="1500174"/>
            <a:ext cx="1000132" cy="100013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714744" y="3357562"/>
            <a:ext cx="429893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Each ball has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its material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characteristic.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4348" y="357166"/>
            <a:ext cx="2934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Attractor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85728"/>
            <a:ext cx="571504" cy="57150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4907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Special Units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" name="해 19"/>
          <p:cNvSpPr/>
          <p:nvPr/>
        </p:nvSpPr>
        <p:spPr>
          <a:xfrm>
            <a:off x="2357422" y="1214422"/>
            <a:ext cx="1000132" cy="1000132"/>
          </a:xfrm>
          <a:prstGeom prst="sun">
            <a:avLst>
              <a:gd name="adj" fmla="val 18905"/>
            </a:avLst>
          </a:prstGeom>
          <a:gradFill flip="none" rotWithShape="1">
            <a:gsLst>
              <a:gs pos="0">
                <a:schemeClr val="accent6">
                  <a:tint val="75000"/>
                  <a:shade val="85000"/>
                  <a:satMod val="230000"/>
                </a:schemeClr>
              </a:gs>
              <a:gs pos="25000">
                <a:schemeClr val="accent6">
                  <a:tint val="90000"/>
                  <a:shade val="70000"/>
                  <a:satMod val="220000"/>
                </a:schemeClr>
              </a:gs>
              <a:gs pos="50000">
                <a:schemeClr val="accent6">
                  <a:tint val="90000"/>
                  <a:shade val="58000"/>
                  <a:satMod val="225000"/>
                </a:schemeClr>
              </a:gs>
              <a:gs pos="65000">
                <a:schemeClr val="accent6">
                  <a:tint val="90000"/>
                  <a:shade val="58000"/>
                  <a:satMod val="225000"/>
                </a:schemeClr>
              </a:gs>
              <a:gs pos="80000">
                <a:schemeClr val="accent6">
                  <a:tint val="90000"/>
                  <a:shade val="69000"/>
                  <a:satMod val="220000"/>
                </a:schemeClr>
              </a:gs>
              <a:gs pos="100000">
                <a:schemeClr val="accent6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14765572">
            <a:off x="1664657" y="1843393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4608085">
            <a:off x="7017476" y="1074398"/>
            <a:ext cx="785818" cy="1002129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75000"/>
                  <a:shade val="85000"/>
                  <a:satMod val="230000"/>
                </a:schemeClr>
              </a:gs>
              <a:gs pos="25000">
                <a:schemeClr val="accent3">
                  <a:tint val="90000"/>
                  <a:shade val="70000"/>
                  <a:satMod val="220000"/>
                </a:schemeClr>
              </a:gs>
              <a:gs pos="50000">
                <a:schemeClr val="accent3">
                  <a:tint val="90000"/>
                  <a:shade val="58000"/>
                  <a:satMod val="225000"/>
                </a:schemeClr>
              </a:gs>
              <a:gs pos="65000">
                <a:schemeClr val="accent3">
                  <a:tint val="90000"/>
                  <a:shade val="58000"/>
                  <a:satMod val="225000"/>
                </a:schemeClr>
              </a:gs>
              <a:gs pos="80000">
                <a:schemeClr val="accent3">
                  <a:tint val="90000"/>
                  <a:shade val="69000"/>
                  <a:satMod val="220000"/>
                </a:schemeClr>
              </a:gs>
              <a:gs pos="100000">
                <a:schemeClr val="accent3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285728"/>
            <a:ext cx="319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Destroyer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857232"/>
            <a:ext cx="571504" cy="571504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 rot="20188868">
            <a:off x="6365453" y="1885484"/>
            <a:ext cx="500066" cy="14287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3042" y="3000372"/>
            <a:ext cx="389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Transformer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 rot="2235583">
            <a:off x="2929401" y="4215292"/>
            <a:ext cx="714380" cy="7143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pic>
        <p:nvPicPr>
          <p:cNvPr id="2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2314" y="2338382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357554" y="3786190"/>
            <a:ext cx="571504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1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16 L -0.00156 0.13658 C -0.00225 0.16482 0.00417 0.2051 0.01285 0.24561 C 0.025 0.29144 0.0375 0.32755 0.05018 0.34954 L 0.10938 0.46088 " pathEditMode="relative" rAng="-1073817" ptsTypes="FffFF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2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1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-0.04 0.08933  C -0.049 0.108  -0.054 0.136  -0.054 0.16533  C -0.054 0.19867  -0.049 0.22533  -0.04 0.244  L 0 0.33333  E" pathEditMode="relative" ptsTypes="">
                                      <p:cBhvr>
                                        <p:cTn id="5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2222E-6 1.85185E-6 L -0.18472 0.101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5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3" presetClass="exit" presetSubtype="27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2.5E-6 0.2192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4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09 -0.00509 L 0.07187 -0.03356 C 0.08784 -0.04144 0.10903 -0.04259 0.13142 -0.04051 C 0.15503 -0.02847 0.17344 -0.0162 0.18524 -0.00023 L 0.24201 0.06597 " pathEditMode="relative" rAng="746307" ptsTypes="FffFF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9" grpId="0" animBg="1"/>
      <p:bldP spid="10" grpId="0"/>
      <p:bldP spid="12" grpId="0" animBg="1"/>
      <p:bldP spid="12" grpId="1" animBg="1"/>
      <p:bldP spid="12" grpId="2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914</Words>
  <Application>Microsoft Office PowerPoint</Application>
  <PresentationFormat>화면 슬라이드 쇼(4:3)</PresentationFormat>
  <Paragraphs>258</Paragraphs>
  <Slides>28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프로젝트 진행보고서 r3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 진행</vt:lpstr>
      <vt:lpstr>기본 컨셉</vt:lpstr>
      <vt:lpstr>개발 진행</vt:lpstr>
      <vt:lpstr>개발 진행</vt:lpstr>
      <vt:lpstr>배경 분할</vt:lpstr>
      <vt:lpstr>센서 입력</vt:lpstr>
      <vt:lpstr>렌더링 스레드</vt:lpstr>
      <vt:lpstr>independent unit</vt:lpstr>
      <vt:lpstr>월드 관리자</vt:lpstr>
      <vt:lpstr>월드 관리자</vt:lpstr>
      <vt:lpstr>작업 예정</vt:lpstr>
      <vt:lpstr>작업 예정</vt:lpstr>
      <vt:lpstr>작업 예정</vt:lpstr>
      <vt:lpstr>개발 진행</vt:lpstr>
      <vt:lpstr>문제와 대안</vt:lpstr>
      <vt:lpstr>문제와 대안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 초안 r0</dc:title>
  <dc:creator>Microsoft Corporation</dc:creator>
  <cp:lastModifiedBy>leesuk_kim</cp:lastModifiedBy>
  <cp:revision>370</cp:revision>
  <dcterms:created xsi:type="dcterms:W3CDTF">2006-10-05T04:04:58Z</dcterms:created>
  <dcterms:modified xsi:type="dcterms:W3CDTF">2012-07-06T04:08:36Z</dcterms:modified>
</cp:coreProperties>
</file>