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257" r:id="rId3"/>
    <p:sldId id="259" r:id="rId4"/>
    <p:sldId id="270" r:id="rId5"/>
    <p:sldId id="272" r:id="rId6"/>
    <p:sldId id="273" r:id="rId7"/>
    <p:sldId id="274" r:id="rId8"/>
    <p:sldId id="276" r:id="rId9"/>
    <p:sldId id="275" r:id="rId10"/>
    <p:sldId id="258" r:id="rId11"/>
    <p:sldId id="263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79" r:id="rId20"/>
    <p:sldId id="280" r:id="rId21"/>
    <p:sldId id="264" r:id="rId22"/>
    <p:sldId id="265" r:id="rId23"/>
    <p:sldId id="268" r:id="rId24"/>
    <p:sldId id="26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1D7BD"/>
    <a:srgbClr val="DEB196"/>
    <a:srgbClr val="BFB6A1"/>
    <a:srgbClr val="F5C073"/>
    <a:srgbClr val="F3B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86" autoAdjust="0"/>
  </p:normalViewPr>
  <p:slideViewPr>
    <p:cSldViewPr>
      <p:cViewPr>
        <p:scale>
          <a:sx n="68" d="100"/>
          <a:sy n="68" d="100"/>
        </p:scale>
        <p:origin x="-82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1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r1-20120628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r1-20120628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인 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김이석</a:t>
            </a:r>
            <a:r>
              <a:rPr lang="en-US" altLang="ko-KR" dirty="0" smtClean="0"/>
              <a:t>: PM(</a:t>
            </a:r>
            <a:r>
              <a:rPr lang="ko-KR" altLang="en-US" dirty="0" smtClean="0"/>
              <a:t>일정 조율 및 역할 분담</a:t>
            </a:r>
            <a:r>
              <a:rPr lang="en-US" altLang="ko-KR" dirty="0" smtClean="0"/>
              <a:t>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게임의 구성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필요한 화면의 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 밸런스 조율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광고 관련 기능 구현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김진협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모션 인식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모션 센서 등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랭킹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지상현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미로 관련 루틴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설정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개인별 과업 할당제</a:t>
            </a:r>
            <a:r>
              <a:rPr lang="en-US" altLang="ko-KR" baseline="0" dirty="0" smtClean="0"/>
              <a:t>; </a:t>
            </a:r>
            <a:r>
              <a:rPr lang="ko-KR" altLang="en-US" baseline="0" smtClean="0"/>
              <a:t>엑셀로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당연하지만 </a:t>
            </a:r>
            <a:r>
              <a:rPr lang="ko-KR" altLang="en-US" dirty="0" err="1" smtClean="0"/>
              <a:t>이클립스로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ADK</a:t>
            </a:r>
            <a:r>
              <a:rPr lang="ko-KR" altLang="en-US" dirty="0" smtClean="0"/>
              <a:t>를 이용하여 개발</a:t>
            </a:r>
            <a:endParaRPr lang="en-US" altLang="ko-KR" dirty="0" smtClean="0"/>
          </a:p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이용</a:t>
            </a:r>
            <a:r>
              <a:rPr lang="en-US" altLang="ko-KR" dirty="0" smtClean="0"/>
              <a:t>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파트별로</a:t>
            </a:r>
            <a:r>
              <a:rPr lang="ko-KR" altLang="en-US" baseline="0" dirty="0" smtClean="0"/>
              <a:t> 작업 후 소스 코드 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만나는 날마다 </a:t>
            </a:r>
            <a:r>
              <a:rPr lang="ko-KR" altLang="en-US" baseline="0" dirty="0" err="1" smtClean="0"/>
              <a:t>빌드해서</a:t>
            </a:r>
            <a:r>
              <a:rPr lang="ko-KR" altLang="en-US" baseline="0" dirty="0" smtClean="0"/>
              <a:t> 테스트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테스트는 </a:t>
            </a:r>
            <a:r>
              <a:rPr lang="en-US" altLang="ko-KR" baseline="0" dirty="0" smtClean="0"/>
              <a:t>AVD</a:t>
            </a:r>
            <a:r>
              <a:rPr lang="ko-KR" altLang="en-US" baseline="0" dirty="0" smtClean="0"/>
              <a:t>와 기기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모션을 어떻게 감지할 것인가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센서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센서 정확도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측정이 필요함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개발 문제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센서를 어떻게 디버깅 할 것인가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센서는 대부분의 기기가 지원함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모션을 감지하는 것도 생각해볼 수 있음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 보정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그림을 흘러가게 해놓고 멈추어 있는 것처럼 보이도록 기기를 움직이게 함</a:t>
            </a:r>
            <a:r>
              <a:rPr lang="en-US" altLang="ko-KR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부분은 단말을 통해 테스트 할 수 밖에 없음</a:t>
            </a:r>
            <a:r>
              <a:rPr lang="en-US" altLang="ko-KR" dirty="0" smtClean="0"/>
              <a:t>;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 데이터를 </a:t>
            </a:r>
            <a:r>
              <a:rPr lang="ko-KR" altLang="en-US" baseline="0" dirty="0" err="1" smtClean="0"/>
              <a:t>캡처하여</a:t>
            </a:r>
            <a:r>
              <a:rPr lang="ko-KR" altLang="en-US" baseline="0" dirty="0" smtClean="0"/>
              <a:t> 활용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r0-20120626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fld id="{C25FD145-815C-469C-BB2C-7DF834133B7E}" type="datetime1">
              <a:rPr lang="ko-KR" altLang="en-US" smtClean="0"/>
              <a:pPr/>
              <a:t>2012-07-06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r0-20120706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7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80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2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6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7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>
                <a:solidFill>
                  <a:srgbClr val="FFFF00"/>
                </a:solidFill>
              </a:rPr>
              <a:t>프로젝트 제안서</a:t>
            </a:r>
            <a:r>
              <a:rPr lang="ko-KR" altLang="en-US" sz="1600" cap="none" dirty="0" smtClean="0">
                <a:solidFill>
                  <a:srgbClr val="FFFF00"/>
                </a:solidFill>
              </a:rPr>
              <a:t> </a:t>
            </a:r>
            <a:r>
              <a:rPr lang="en-US" altLang="ko-KR" sz="1600" cap="none" dirty="0" smtClean="0">
                <a:solidFill>
                  <a:srgbClr val="FFFF00"/>
                </a:solidFill>
              </a:rPr>
              <a:t>r2</a:t>
            </a:r>
            <a:endParaRPr lang="ko-KR" altLang="en-US" sz="1600" cap="none" dirty="0">
              <a:solidFill>
                <a:srgbClr val="FFFF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3</a:t>
            </a:r>
            <a:r>
              <a:rPr lang="ko-KR" altLang="en-US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조</a:t>
            </a:r>
            <a:endParaRPr lang="ko-KR" altLang="en-US" sz="6600" dirty="0">
              <a:solidFill>
                <a:srgbClr val="00FFFF"/>
              </a:solidFill>
              <a:effectLst>
                <a:glow rad="1397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692696"/>
            <a:ext cx="48204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Sailing Text</a:t>
            </a:r>
            <a:endParaRPr lang="ko-KR" altLang="en-US" sz="6600" b="1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43372" y="1117550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85984" y="3760756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7608" y="219083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2490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000760" y="3760756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67266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FFFF"/>
                </a:solidFill>
              </a:rPr>
              <a:t>r1-20120628</a:t>
            </a:r>
            <a:endParaRPr lang="ko-KR" altLang="en-US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31424 -0.0738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11163 -0.229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5144 -0.004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김 </a:t>
            </a:r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Enemy Logic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Motion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Sensor Analyze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Ranking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Unit Logic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643314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 Generator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Preference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Processing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6021288"/>
            <a:ext cx="4309080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안정화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6.28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63093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7.20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 uiExpand="1" build="p"/>
      <p:bldP spid="19" grpId="0" uiExpand="1" build="p"/>
      <p:bldP spid="20" grpId="0" uiExpand="1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itproject\dimension-drive-downside\lk\matrix_background2_cyan_biglette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42059"/>
            <a:ext cx="3995936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itproject\dimension-drive-downside\lk\matrix_background_slice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442059"/>
            <a:ext cx="4001670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김이석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배경화면 및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완료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완료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pic>
        <p:nvPicPr>
          <p:cNvPr id="2052" name="Picture 4" descr="D:\itproject\dimension-drive-downside\lk\capture\SC20120706-05545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96535"/>
            <a:ext cx="2736304" cy="43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지상현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제목표시줄 제거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전체 화면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안 꺼짐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방향 고정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사용하기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independent unit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설계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센서 사용하기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제목표시줄 제거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전체 화면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안 꺼짐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방향 고정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사용하기게임의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주 컨트롤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센서를 이용해 아래 방향을 찾아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공을 낙하시킴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기기의 자세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(poses)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알기 위해 방향 센서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(orientation sensor)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사용함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출력값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azimuth(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pitch(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세움각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roll(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구름각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기울기에 따라 축도 기울어지므로 절대적인 아래 방향을 찾으려면 추가 계산 필요</a:t>
            </a:r>
          </a:p>
          <a:p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independent unit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설계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스레드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안드로이드는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UI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스레드가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하나만 존재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잠금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매커니즘이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있는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SurfaceView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사용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게임이므로 화면이 지속적으로 업데이트 되어야 함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;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그리기를 별도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스레드에서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맡아 관리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시간으로 게임 처리와 화면을 동기화 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9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independent unit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기기마다 해상도 및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종횡비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(aspect ratio)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가 다름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안드로이드에선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dp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단위를 제공하나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Canvas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의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Api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들은 단위가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px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인듯함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게임의 모든 좌표는 기기의 짧은 축을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단위로 하는 내부적인 단위 사용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예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WVGA 480x800 -&gt; 160unit x 266.7 unit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en-US" altLang="ko-KR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(1)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화면에 다 들어오지 않는 광활한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위의 물체들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(objects)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중 어떤 것이 그려줘야 할 것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충돌 처리 할 것인지 빠르게 판별해야 함</a:t>
            </a: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맵을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재귀적으로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4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분할하여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QuadTree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구성하여 관리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처리하지 않아도 되는 부분을 빠르게 제외할 수 있음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(2)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공이 움직이긴 하지만 화면상 실제로는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맵이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움직임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관리자에 카메라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개념 도입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공의 움직임과 회전을 넣으면 공 이외 다른 모든 물체들을 반대로 움직이고 회전함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로직상으로는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간단히 공의 움직임만 생각하면 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예정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김이석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다양한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20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+ Hidden map 10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디자인 확정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Intro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Ranking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Options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목차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기능별 소개</a:t>
            </a:r>
            <a:endParaRPr lang="en-US" altLang="ko-KR" sz="24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팀원 구성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역할 및 일정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분담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방법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sz="40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예정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지상현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실제 구현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방향 센서 보정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값이 미세하게 떨리므로 적당히 값을 뭉개야 함</a:t>
            </a: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world generator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및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map editor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와 연동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충돌 처리 구현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반사와 굴러가기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4860032" y="3356992"/>
            <a:ext cx="3312368" cy="2664296"/>
          </a:xfrm>
          <a:prstGeom prst="parallelogram">
            <a:avLst/>
          </a:prstGeom>
          <a:gradFill>
            <a:gsLst>
              <a:gs pos="0">
                <a:srgbClr val="00FFFF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3995936" y="1500174"/>
            <a:ext cx="3456384" cy="916552"/>
          </a:xfrm>
          <a:prstGeom prst="homePlate">
            <a:avLst/>
          </a:prstGeom>
          <a:gradFill>
            <a:gsLst>
              <a:gs pos="0">
                <a:srgbClr val="FFFF00"/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방법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571612"/>
            <a:ext cx="1728192" cy="722700"/>
          </a:xfrm>
          <a:prstGeom prst="rect">
            <a:avLst/>
          </a:prstGeom>
          <a:noFill/>
        </p:spPr>
      </p:pic>
      <p:pic>
        <p:nvPicPr>
          <p:cNvPr id="13321" name="Picture 9" descr="http://smartphone-com.up.seesaa.net/image/android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643314"/>
            <a:ext cx="2143125" cy="2143125"/>
          </a:xfrm>
          <a:prstGeom prst="rect">
            <a:avLst/>
          </a:prstGeom>
          <a:noFill/>
        </p:spPr>
      </p:pic>
      <p:pic>
        <p:nvPicPr>
          <p:cNvPr id="13323" name="Picture 11" descr="http://www.galaxys2.in/wp-content/uploads/2012/03/Samsung-Galaxy-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3594" y="3857936"/>
            <a:ext cx="894494" cy="1693078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3325" name="Picture 13" descr="http://cdn7.droidmatters.com/wp-content/uploads/2011/05/motorola-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7730" y="3857628"/>
            <a:ext cx="936104" cy="1691027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LeftFacing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1583299" y="2416726"/>
            <a:ext cx="691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https://github.com/ssidang/dimension-drive-downside.git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500174"/>
            <a:ext cx="2901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Repository</a:t>
            </a:r>
            <a:endParaRPr lang="ko-KR" altLang="en-US" sz="4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있는가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언뜻 복잡해 보이고 언급한 요소를 모두 만들기는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예정보다 더 걸리지 않을까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있는가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비슷하게 공을 굴려서 하는 다른 게임이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이미 마켓에 올라와 있지 않나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열악하지는 않은가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 화면을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SurfaceView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를 이용해 자체적인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화면을 만들면 여러 기기에서 테스트 해야 하지 않나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해결책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630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복잡해 보이지만 분석해 보면 벽돌 깨기를 확장한 수준임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최대한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CustomView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등을 자제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676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거의 비슷한 것이 있지만 기울여서 굴러가게 함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공간적인 개념과 등장하는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들이 상당히 다름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협소하지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367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지인에게 테스트 참여 부탁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게임이라 하자 호응도가 높았음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2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3">
            <a:lum bright="40000" contrast="-40000"/>
          </a:blip>
          <a:srcRect/>
          <a:stretch>
            <a:fillRect/>
          </a:stretch>
        </p:blipFill>
        <p:spPr bwMode="auto">
          <a:xfrm>
            <a:off x="497279" y="1335115"/>
            <a:ext cx="4572032" cy="295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2997609" y="2263809"/>
            <a:ext cx="1357322" cy="872564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357430"/>
            <a:ext cx="1097280" cy="687629"/>
          </a:xfrm>
          <a:prstGeom prst="rect">
            <a:avLst/>
          </a:prstGeom>
          <a:noFill/>
        </p:spPr>
      </p:pic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285860"/>
            <a:ext cx="1000132" cy="100013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Basic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42918"/>
            <a:ext cx="2638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Space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6" y="571480"/>
            <a:ext cx="165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Ball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337" y="3286124"/>
            <a:ext cx="290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Obstacle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1928794" y="928670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4000504"/>
            <a:ext cx="449341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 always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falls down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gravity direction.</a:t>
            </a:r>
            <a:endParaRPr lang="ko-KR" altLang="en-US" sz="3600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3000000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6600000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idang\Desktop\팀프로젝트\check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36913" y="0"/>
            <a:ext cx="13417425" cy="10733940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2" name="그룹 11"/>
          <p:cNvGrpSpPr/>
          <p:nvPr/>
        </p:nvGrpSpPr>
        <p:grpSpPr>
          <a:xfrm>
            <a:off x="2000232" y="857232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785794"/>
            <a:ext cx="5118902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The ball is fixed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in screen center.</a:t>
            </a: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Instead,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background is scrolled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on reverse direction.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5587573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70833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5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400000">
                                      <p:cBhvr>
                                        <p:cTn id="5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29" grpId="2" animBg="1"/>
      <p:bldP spid="29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3714752"/>
            <a:ext cx="347659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interacts with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obstacles.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071670" y="1000108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742933">
            <a:off x="2116235" y="3041190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071546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945E-6 L 3.05556E-6 0.212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4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0.21273 L 0.07604 0.18935 C 0.09219 0.1838 0.11371 0.18588 0.13455 0.19491 C 0.15833 0.20509 0.17552 0.21945 0.18646 0.23681 L 0.23802 0.31482 " pathEditMode="relative" rAng="1071373" ptsTypes="FffFF">
                                      <p:cBhvr>
                                        <p:cTn id="4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idang\Desktop\팀프로젝트\Black_Hole_Logo_norm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522" y="3000372"/>
            <a:ext cx="857256" cy="857256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2146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Rules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3306" y="3500438"/>
            <a:ext cx="532709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     The player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must place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the ball</a:t>
            </a:r>
            <a:r>
              <a:rPr lang="ko-KR" altLang="en-US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goal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within time limits.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428728" y="1071546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000108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3178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00174"/>
            <a:ext cx="1000132" cy="10001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72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Ball Types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5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119427" y="1500174"/>
            <a:ext cx="1000132" cy="1000132"/>
          </a:xfrm>
          <a:prstGeom prst="rect">
            <a:avLst/>
          </a:prstGeom>
          <a:noFill/>
        </p:spPr>
      </p:pic>
      <p:pic>
        <p:nvPicPr>
          <p:cNvPr id="16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953002" y="1500174"/>
            <a:ext cx="1000132" cy="1000132"/>
          </a:xfrm>
          <a:prstGeom prst="rect">
            <a:avLst/>
          </a:prstGeom>
          <a:noFill/>
        </p:spPr>
      </p:pic>
      <p:pic>
        <p:nvPicPr>
          <p:cNvPr id="20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86578" y="1500174"/>
            <a:ext cx="1000132" cy="10001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714744" y="3357562"/>
            <a:ext cx="473386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Each ball has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its material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characteristic.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357166"/>
            <a:ext cx="293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Attractor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28"/>
            <a:ext cx="571504" cy="5715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4907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Special Units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" name="해 19"/>
          <p:cNvSpPr/>
          <p:nvPr/>
        </p:nvSpPr>
        <p:spPr>
          <a:xfrm>
            <a:off x="2357422" y="1214422"/>
            <a:ext cx="1000132" cy="1000132"/>
          </a:xfrm>
          <a:prstGeom prst="sun">
            <a:avLst>
              <a:gd name="adj" fmla="val 18905"/>
            </a:avLst>
          </a:prstGeom>
          <a:gradFill flip="none" rotWithShape="1">
            <a:gsLst>
              <a:gs pos="0">
                <a:schemeClr val="accent6">
                  <a:tint val="75000"/>
                  <a:shade val="85000"/>
                  <a:satMod val="230000"/>
                </a:schemeClr>
              </a:gs>
              <a:gs pos="25000">
                <a:schemeClr val="accent6">
                  <a:tint val="90000"/>
                  <a:shade val="70000"/>
                  <a:satMod val="220000"/>
                </a:schemeClr>
              </a:gs>
              <a:gs pos="50000">
                <a:schemeClr val="accent6">
                  <a:tint val="90000"/>
                  <a:shade val="58000"/>
                  <a:satMod val="225000"/>
                </a:schemeClr>
              </a:gs>
              <a:gs pos="65000">
                <a:schemeClr val="accent6">
                  <a:tint val="90000"/>
                  <a:shade val="58000"/>
                  <a:satMod val="225000"/>
                </a:schemeClr>
              </a:gs>
              <a:gs pos="80000">
                <a:schemeClr val="accent6">
                  <a:tint val="90000"/>
                  <a:shade val="69000"/>
                  <a:satMod val="220000"/>
                </a:schemeClr>
              </a:gs>
              <a:gs pos="100000">
                <a:schemeClr val="accent6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14765572">
            <a:off x="1664657" y="1843393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4608085">
            <a:off x="7017476" y="1074398"/>
            <a:ext cx="785818" cy="1002129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75000"/>
                  <a:shade val="85000"/>
                  <a:satMod val="230000"/>
                </a:schemeClr>
              </a:gs>
              <a:gs pos="25000">
                <a:schemeClr val="accent3">
                  <a:tint val="90000"/>
                  <a:shade val="70000"/>
                  <a:satMod val="220000"/>
                </a:schemeClr>
              </a:gs>
              <a:gs pos="50000">
                <a:schemeClr val="accent3">
                  <a:tint val="90000"/>
                  <a:shade val="58000"/>
                  <a:satMod val="225000"/>
                </a:schemeClr>
              </a:gs>
              <a:gs pos="65000">
                <a:schemeClr val="accent3">
                  <a:tint val="90000"/>
                  <a:shade val="58000"/>
                  <a:satMod val="225000"/>
                </a:schemeClr>
              </a:gs>
              <a:gs pos="80000">
                <a:schemeClr val="accent3">
                  <a:tint val="90000"/>
                  <a:shade val="69000"/>
                  <a:satMod val="220000"/>
                </a:schemeClr>
              </a:gs>
              <a:gs pos="100000">
                <a:schemeClr val="accent3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285728"/>
            <a:ext cx="319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Destroyer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857232"/>
            <a:ext cx="571504" cy="57150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 rot="20188868">
            <a:off x="6365453" y="1885484"/>
            <a:ext cx="500066" cy="14287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3042" y="3000372"/>
            <a:ext cx="389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Transformer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235583">
            <a:off x="2929401" y="4215292"/>
            <a:ext cx="714380" cy="7143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pic>
        <p:nvPicPr>
          <p:cNvPr id="2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2314" y="2338382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357554" y="3786190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1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16 L -0.00156 0.13658 C -0.00225 0.16482 0.00417 0.2051 0.01285 0.24561 C 0.025 0.29144 0.0375 0.32755 0.05018 0.34954 L 0.10938 0.46088 " pathEditMode="relative" rAng="-1073817" ptsTypes="FffFF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-0.04 0.08933  C -0.049 0.108  -0.054 0.136  -0.054 0.16533  C -0.054 0.19867  -0.049 0.22533  -0.04 0.244  L 0 0.33333  E" pathEditMode="relative" ptsTypes="">
                                      <p:cBhvr>
                                        <p:cTn id="5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1.85185E-6 L -0.18472 0.10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3" presetClass="exit" presetSubtype="27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2.5E-6 0.2192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4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9 -0.00509 L 0.07187 -0.03356 C 0.08784 -0.04144 0.10903 -0.04259 0.13142 -0.04051 C 0.15503 -0.02847 0.17344 -0.0162 0.18524 -0.00023 L 0.24201 0.06597 " pathEditMode="relative" rAng="746307" ptsTypes="FffFF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9" grpId="0" animBg="1"/>
      <p:bldP spid="10" grpId="0"/>
      <p:bldP spid="12" grpId="0" animBg="1"/>
      <p:bldP spid="12" grpId="1" animBg="1"/>
      <p:bldP spid="12" grpId="2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892</Words>
  <Application>Microsoft Office PowerPoint</Application>
  <PresentationFormat>화면 슬라이드 쇼(4:3)</PresentationFormat>
  <Paragraphs>211</Paragraphs>
  <Slides>24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프로젝트 제안서 r2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진행 사항 - 김이석</vt:lpstr>
      <vt:lpstr>진행 사항 - 지상현</vt:lpstr>
      <vt:lpstr>센서 사용하기</vt:lpstr>
      <vt:lpstr>렌더링 스레드</vt:lpstr>
      <vt:lpstr>independent unit</vt:lpstr>
      <vt:lpstr>게임 월드 내부 구조 (1)</vt:lpstr>
      <vt:lpstr>게임 월드 내부 구조 (2)</vt:lpstr>
      <vt:lpstr>예정 사항 - 김이석</vt:lpstr>
      <vt:lpstr>예정 사항 - 지상현</vt:lpstr>
      <vt:lpstr>개발 방법</vt:lpstr>
      <vt:lpstr>문제와 대안</vt:lpstr>
      <vt:lpstr>해결책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leesuk_kim</cp:lastModifiedBy>
  <cp:revision>259</cp:revision>
  <dcterms:created xsi:type="dcterms:W3CDTF">2006-10-05T04:04:58Z</dcterms:created>
  <dcterms:modified xsi:type="dcterms:W3CDTF">2012-07-05T21:34:10Z</dcterms:modified>
</cp:coreProperties>
</file>