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71" r:id="rId4"/>
    <p:sldId id="259" r:id="rId5"/>
    <p:sldId id="270" r:id="rId6"/>
    <p:sldId id="272" r:id="rId7"/>
    <p:sldId id="273" r:id="rId8"/>
    <p:sldId id="274" r:id="rId9"/>
    <p:sldId id="276" r:id="rId10"/>
    <p:sldId id="275" r:id="rId11"/>
    <p:sldId id="258" r:id="rId12"/>
    <p:sldId id="263" r:id="rId13"/>
    <p:sldId id="264" r:id="rId14"/>
    <p:sldId id="265" r:id="rId15"/>
    <p:sldId id="268" r:id="rId16"/>
    <p:sldId id="269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D7BD"/>
    <a:srgbClr val="DEB196"/>
    <a:srgbClr val="BFB6A1"/>
    <a:srgbClr val="F5C073"/>
    <a:srgbClr val="F3B45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86775" autoAdjust="0"/>
  </p:normalViewPr>
  <p:slideViewPr>
    <p:cSldViewPr>
      <p:cViewPr varScale="1">
        <p:scale>
          <a:sx n="62" d="100"/>
          <a:sy n="62" d="100"/>
        </p:scale>
        <p:origin x="-103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2F79C-A9C3-44B4-BF92-828851D5EA69}" type="datetimeFigureOut">
              <a:rPr lang="ko-KR" altLang="en-US" smtClean="0"/>
              <a:pPr/>
              <a:t>2012-06-29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5183F-AAF6-45BC-BF79-1156086BB6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표지</a:t>
            </a:r>
            <a:r>
              <a:rPr lang="en-US" altLang="ko-KR" dirty="0" smtClean="0"/>
              <a:t>] r1-20120628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팀 소개</a:t>
            </a:r>
            <a:r>
              <a:rPr lang="en-US" altLang="ko-KR" dirty="0" smtClean="0"/>
              <a:t>/</a:t>
            </a:r>
            <a:r>
              <a:rPr lang="ko-KR" altLang="en-US" dirty="0" smtClean="0"/>
              <a:t>팀원 구성</a:t>
            </a:r>
            <a:r>
              <a:rPr lang="en-US" altLang="ko-KR" dirty="0" smtClean="0"/>
              <a:t>] r1-20120628</a:t>
            </a:r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인 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역할 및 일정</a:t>
            </a:r>
            <a:r>
              <a:rPr lang="en-US" altLang="ko-KR" dirty="0" smtClean="0"/>
              <a:t>] r0-20120626</a:t>
            </a:r>
          </a:p>
          <a:p>
            <a:r>
              <a:rPr lang="ko-KR" altLang="en-US" dirty="0" smtClean="0"/>
              <a:t>김이석</a:t>
            </a:r>
            <a:r>
              <a:rPr lang="en-US" altLang="ko-KR" dirty="0" smtClean="0"/>
              <a:t>: PM(</a:t>
            </a:r>
            <a:r>
              <a:rPr lang="ko-KR" altLang="en-US" dirty="0" smtClean="0"/>
              <a:t>일정 조율 및 역할 분담</a:t>
            </a:r>
            <a:r>
              <a:rPr lang="en-US" altLang="ko-KR" dirty="0" smtClean="0"/>
              <a:t>),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게임의 구성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필요한 화면의 수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게임 밸런스 조율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</a:t>
            </a:r>
            <a:r>
              <a:rPr lang="en-US" altLang="ko-KR" baseline="0" dirty="0" smtClean="0"/>
              <a:t>UI </a:t>
            </a:r>
            <a:r>
              <a:rPr lang="ko-KR" altLang="en-US" baseline="0" dirty="0" smtClean="0"/>
              <a:t>설계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광고 관련 기능 구현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김진협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모션 인식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모션 센서 등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게임의 각종 기능 구현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랭킹</a:t>
            </a:r>
            <a:endParaRPr lang="en-US" altLang="ko-KR" baseline="0" dirty="0" smtClean="0"/>
          </a:p>
          <a:p>
            <a:r>
              <a:rPr lang="ko-KR" altLang="en-US" baseline="0" dirty="0" smtClean="0"/>
              <a:t>지상현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미로 관련 루틴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게임의 각종 기능 구현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설정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개인별 과업 할당제</a:t>
            </a:r>
            <a:r>
              <a:rPr lang="en-US" altLang="ko-KR" baseline="0" dirty="0" smtClean="0"/>
              <a:t>; </a:t>
            </a:r>
            <a:r>
              <a:rPr lang="ko-KR" altLang="en-US" baseline="0" smtClean="0"/>
              <a:t>엑셀로 관리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상세 개발 방법</a:t>
            </a:r>
            <a:r>
              <a:rPr lang="en-US" altLang="ko-KR" dirty="0" smtClean="0"/>
              <a:t>] r0-20120626</a:t>
            </a:r>
          </a:p>
          <a:p>
            <a:r>
              <a:rPr lang="ko-KR" altLang="en-US" dirty="0" smtClean="0"/>
              <a:t>당연하지만 </a:t>
            </a:r>
            <a:r>
              <a:rPr lang="ko-KR" altLang="en-US" dirty="0" err="1" smtClean="0"/>
              <a:t>이클립스로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ADK</a:t>
            </a:r>
            <a:r>
              <a:rPr lang="ko-KR" altLang="en-US" dirty="0" smtClean="0"/>
              <a:t>를 이용하여 개발</a:t>
            </a:r>
            <a:endParaRPr lang="en-US" altLang="ko-KR" dirty="0" smtClean="0"/>
          </a:p>
          <a:p>
            <a:r>
              <a:rPr lang="ko-KR" altLang="en-US" dirty="0" smtClean="0"/>
              <a:t>버전 관리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저장소 이용</a:t>
            </a:r>
            <a:r>
              <a:rPr lang="en-US" altLang="ko-KR" dirty="0" smtClean="0"/>
              <a:t>;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파트별로</a:t>
            </a:r>
            <a:r>
              <a:rPr lang="ko-KR" altLang="en-US" baseline="0" dirty="0" smtClean="0"/>
              <a:t> 작업 후 소스 코드 머지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만나는 날마다 </a:t>
            </a:r>
            <a:r>
              <a:rPr lang="ko-KR" altLang="en-US" baseline="0" dirty="0" err="1" smtClean="0"/>
              <a:t>빌드해서</a:t>
            </a:r>
            <a:r>
              <a:rPr lang="ko-KR" altLang="en-US" baseline="0" dirty="0" smtClean="0"/>
              <a:t> 테스트</a:t>
            </a:r>
            <a:endParaRPr lang="en-US" altLang="ko-KR" baseline="0" dirty="0" smtClean="0"/>
          </a:p>
          <a:p>
            <a:r>
              <a:rPr lang="ko-KR" altLang="en-US" baseline="0" dirty="0" smtClean="0"/>
              <a:t>테스트는 </a:t>
            </a:r>
            <a:r>
              <a:rPr lang="en-US" altLang="ko-KR" baseline="0" dirty="0" smtClean="0"/>
              <a:t>AVD</a:t>
            </a:r>
            <a:r>
              <a:rPr lang="ko-KR" altLang="en-US" baseline="0" dirty="0" smtClean="0"/>
              <a:t>와 기기 사용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문제점</a:t>
            </a:r>
            <a:r>
              <a:rPr lang="en-US" altLang="ko-KR" dirty="0" smtClean="0"/>
              <a:t>-1] r0-20120626</a:t>
            </a:r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 smtClean="0"/>
              <a:t>모션을 어떻게 감지할 것인가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주로 센서</a:t>
            </a:r>
            <a:endParaRPr lang="en-US" altLang="ko-KR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 smtClean="0"/>
              <a:t>센서 정확도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측정이 필요함</a:t>
            </a:r>
            <a:endParaRPr lang="en-US" altLang="ko-KR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 smtClean="0"/>
              <a:t>개발 문제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센서를 어떻게 디버깅 할 것인가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해결책</a:t>
            </a:r>
            <a:r>
              <a:rPr lang="en-US" altLang="ko-KR" dirty="0" smtClean="0"/>
              <a:t>-1] r0-20120626</a:t>
            </a:r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 smtClean="0"/>
              <a:t>모션 센서는 대부분의 기기가 지원함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카메라로 모션을 감지하는 것도 생각해볼 수 있음</a:t>
            </a:r>
            <a:endParaRPr lang="en-US" altLang="ko-KR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 smtClean="0"/>
              <a:t>모션 센서 보정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필요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화면에 그림을 흘러가게 해놓고 멈추어 있는 것처럼 보이도록 기기를 움직이게 함</a:t>
            </a:r>
            <a:r>
              <a:rPr lang="en-US" altLang="ko-KR" dirty="0" smtClean="0"/>
              <a:t>)</a:t>
            </a:r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 smtClean="0"/>
              <a:t>모션 부분은 단말을 통해 테스트 할 수 밖에 없음</a:t>
            </a:r>
            <a:r>
              <a:rPr lang="en-US" altLang="ko-KR" dirty="0" smtClean="0"/>
              <a:t>; 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센서 데이터를 </a:t>
            </a:r>
            <a:r>
              <a:rPr lang="ko-KR" altLang="en-US" baseline="0" dirty="0" err="1" smtClean="0"/>
              <a:t>캡처하여</a:t>
            </a:r>
            <a:r>
              <a:rPr lang="ko-KR" altLang="en-US" baseline="0" dirty="0" smtClean="0"/>
              <a:t> 활용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 페이지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목차</a:t>
            </a:r>
            <a:r>
              <a:rPr lang="en-US" altLang="ko-KR" dirty="0" smtClean="0"/>
              <a:t>] r0-20120626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게임 구성</a:t>
            </a:r>
            <a:r>
              <a:rPr lang="en-US" altLang="ko-KR" dirty="0" smtClean="0"/>
              <a:t>] r1-20120628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게임 구성</a:t>
            </a:r>
            <a:r>
              <a:rPr lang="en-US" altLang="ko-KR" dirty="0" smtClean="0"/>
              <a:t>] r1-20120628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게임 구성</a:t>
            </a:r>
            <a:r>
              <a:rPr lang="en-US" altLang="ko-KR" dirty="0" smtClean="0"/>
              <a:t>] r1-20120628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게임 구성</a:t>
            </a:r>
            <a:r>
              <a:rPr lang="en-US" altLang="ko-KR" dirty="0" smtClean="0"/>
              <a:t>] r1-20120628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게임 구성</a:t>
            </a:r>
            <a:r>
              <a:rPr lang="en-US" altLang="ko-KR" dirty="0" smtClean="0"/>
              <a:t>] r1-20120628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게임 구성</a:t>
            </a:r>
            <a:r>
              <a:rPr lang="en-US" altLang="ko-KR" dirty="0" smtClean="0"/>
              <a:t>] r1-20120628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게임 구성</a:t>
            </a:r>
            <a:r>
              <a:rPr lang="en-US" altLang="ko-KR" dirty="0" smtClean="0"/>
              <a:t>] r1-20120628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제목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6" name="날짜 개체 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D145-815C-469C-BB2C-7DF834133B7E}" type="datetime1">
              <a:rPr lang="ko-KR" altLang="en-US" smtClean="0"/>
              <a:pPr/>
              <a:t>2012-06-29</a:t>
            </a:fld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395536" y="6381328"/>
            <a:ext cx="758952" cy="246888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6ADB-0AC8-47BB-8242-DB80A5C47E68}" type="datetime1">
              <a:rPr lang="ko-KR" altLang="en-US" smtClean="0"/>
              <a:pPr/>
              <a:t>2012-06-29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60EF-40CB-40E2-8CB5-4C76C345DCAA}" type="datetime1">
              <a:rPr lang="ko-KR" altLang="en-US" smtClean="0"/>
              <a:pPr/>
              <a:t>2012-06-29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27" name="내용 개체 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2F09-2C3F-4160-864B-9CB644A454EF}" type="datetime1">
              <a:rPr lang="ko-KR" altLang="en-US" smtClean="0"/>
              <a:pPr/>
              <a:t>2012-06-29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6102756" y="6381328"/>
            <a:ext cx="2895600" cy="288925"/>
          </a:xfrm>
        </p:spPr>
        <p:txBody>
          <a:bodyPr/>
          <a:lstStyle/>
          <a:p>
            <a:r>
              <a:rPr lang="en-US" altLang="ko-KR" dirty="0" smtClean="0"/>
              <a:t>r0-20120626</a:t>
            </a:r>
            <a:endParaRPr lang="ko-KR" altLang="en-US" dirty="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>
          <a:xfrm>
            <a:off x="284656" y="6453336"/>
            <a:ext cx="758952" cy="246888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9" name="날짜 개체 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6924-75CA-4CFA-BE4D-CF521C33B725}" type="datetime1">
              <a:rPr lang="ko-KR" altLang="en-US" smtClean="0"/>
              <a:pPr/>
              <a:t>2012-06-29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4" name="내용 개체 틀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73C0-989A-4786-AEC6-E65F79EB01C2}" type="datetime1">
              <a:rPr lang="ko-KR" altLang="en-US" smtClean="0"/>
              <a:pPr/>
              <a:t>2012-06-29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25" name="텍스트 개체 틀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8" name="내용 개체 틀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BE0B0-66B1-4671-A863-DD992E6397E7}" type="datetime1">
              <a:rPr lang="ko-KR" altLang="en-US" smtClean="0"/>
              <a:pPr/>
              <a:t>2012-06-29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E008-BDA8-4030-9A1F-6CFD31399C9B}" type="datetime1">
              <a:rPr lang="ko-KR" altLang="en-US" smtClean="0"/>
              <a:pPr/>
              <a:t>2012-06-29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97F6-C7F0-4BC3-B8C0-2732BAD4ADB9}" type="datetime1">
              <a:rPr lang="ko-KR" altLang="en-US" smtClean="0"/>
              <a:pPr/>
              <a:t>2012-06-29</a:t>
            </a:fld>
            <a:endParaRPr lang="ko-KR" altLang="en-US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6" name="텍스트 개체 틀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AE589-E84B-4E36-A39E-A1565318EA57}" type="datetime1">
              <a:rPr lang="ko-KR" altLang="en-US" smtClean="0"/>
              <a:pPr/>
              <a:t>2012-06-29</a:t>
            </a:fld>
            <a:endParaRPr lang="ko-KR" altLang="en-US"/>
          </a:p>
        </p:txBody>
      </p:sp>
      <p:sp>
        <p:nvSpPr>
          <p:cNvPr id="29" name="바닥글 개체 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그림 개체 틀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8F27-9A2D-432C-A936-52F3A8B5EA46}" type="datetime1">
              <a:rPr lang="ko-KR" altLang="en-US" smtClean="0"/>
              <a:pPr/>
              <a:t>2012-06-29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7" name="제목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492C346-CD56-4234-83A7-209988119853}" type="datetime1">
              <a:rPr lang="ko-KR" altLang="en-US" smtClean="0"/>
              <a:pPr/>
              <a:t>2012-06-29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3"/>
          </p:nvPr>
        </p:nvSpPr>
        <p:spPr>
          <a:xfrm>
            <a:off x="5652120" y="6381328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251520" y="6453336"/>
            <a:ext cx="762000" cy="24447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제목 개체 틀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rtl="0" eaLnBrk="1" latinLnBrk="1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cap="none" dirty="0" smtClean="0"/>
              <a:t>프로젝트 제안서</a:t>
            </a:r>
            <a:r>
              <a:rPr lang="ko-KR" altLang="en-US" sz="1600" cap="none" dirty="0" smtClean="0"/>
              <a:t> </a:t>
            </a:r>
            <a:r>
              <a:rPr lang="en-US" altLang="ko-KR" sz="1600" cap="none" dirty="0" smtClean="0"/>
              <a:t>r1</a:t>
            </a:r>
            <a:endParaRPr lang="ko-KR" altLang="en-US" sz="1600" cap="none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조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r1-20120628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05953" y="285728"/>
            <a:ext cx="433804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 smtClean="0">
                <a:solidFill>
                  <a:srgbClr val="F1D7BD"/>
                </a:solidFill>
                <a:effectLst>
                  <a:reflection blurRad="6350" stA="60000" endA="900" endPos="58000" dir="5400000" sy="-100000" algn="bl" rotWithShape="0"/>
                </a:effectLst>
                <a:latin typeface="+mj-ea"/>
                <a:ea typeface="+mj-ea"/>
              </a:rPr>
              <a:t>D</a:t>
            </a:r>
            <a:r>
              <a:rPr lang="en-US" altLang="ko-KR" sz="66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+mj-ea"/>
                <a:ea typeface="+mj-ea"/>
              </a:rPr>
              <a:t>imension</a:t>
            </a:r>
          </a:p>
          <a:p>
            <a:r>
              <a:rPr lang="en-US" altLang="ko-KR" sz="6600" b="1" dirty="0" smtClean="0">
                <a:solidFill>
                  <a:srgbClr val="F1D7BD"/>
                </a:solidFill>
                <a:effectLst>
                  <a:reflection blurRad="6350" stA="60000" endA="900" endPos="58000" dir="5400000" sy="-100000" algn="bl" rotWithShape="0"/>
                </a:effectLst>
                <a:latin typeface="+mj-ea"/>
                <a:ea typeface="+mj-ea"/>
              </a:rPr>
              <a:t>D</a:t>
            </a:r>
            <a:r>
              <a:rPr lang="en-US" altLang="ko-KR" sz="66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+mj-ea"/>
                <a:ea typeface="+mj-ea"/>
              </a:rPr>
              <a:t>rive</a:t>
            </a:r>
          </a:p>
          <a:p>
            <a:r>
              <a:rPr lang="en-US" altLang="ko-KR" sz="6600" b="1" dirty="0" smtClean="0">
                <a:solidFill>
                  <a:srgbClr val="F1D7BD"/>
                </a:solidFill>
                <a:effectLst>
                  <a:reflection blurRad="6350" stA="60000" endA="900" endPos="58000" dir="5400000" sy="-100000" algn="bl" rotWithShape="0"/>
                </a:effectLst>
                <a:latin typeface="+mj-ea"/>
                <a:ea typeface="+mj-ea"/>
              </a:rPr>
              <a:t>D</a:t>
            </a:r>
            <a:r>
              <a:rPr lang="en-US" altLang="ko-KR" sz="66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+mj-ea"/>
                <a:ea typeface="+mj-ea"/>
              </a:rPr>
              <a:t>ownside</a:t>
            </a:r>
            <a:endParaRPr lang="ko-KR" altLang="en-US" sz="6600" b="1" dirty="0">
              <a:solidFill>
                <a:schemeClr val="accent6">
                  <a:lumMod val="20000"/>
                  <a:lumOff val="80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714348" y="357166"/>
            <a:ext cx="32419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Attractor</a:t>
            </a:r>
            <a:endParaRPr lang="ko-KR" altLang="en-US" sz="5400" dirty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r1-20120628</a:t>
            </a:r>
            <a:endParaRPr lang="ko-KR" altLang="en-US" dirty="0"/>
          </a:p>
        </p:txBody>
      </p:sp>
      <p:pic>
        <p:nvPicPr>
          <p:cNvPr id="1027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85728"/>
            <a:ext cx="571504" cy="571504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357158" y="5572140"/>
            <a:ext cx="57038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2">
                      <a:lumMod val="90000"/>
                    </a:schemeClr>
                  </a:solidFill>
                </a:ln>
                <a:gradFill flip="none" rotWithShape="1">
                  <a:gsLst>
                    <a:gs pos="0">
                      <a:schemeClr val="bg2">
                        <a:lumMod val="7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lumMod val="7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lumMod val="7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reflection blurRad="6350" stA="60000" endA="900" endPos="58000" dir="5400000" sy="-100000" algn="bl" rotWithShape="0"/>
                </a:effectLst>
              </a:rPr>
              <a:t>Special units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gradFill flip="none" rotWithShape="1">
                <a:gsLst>
                  <a:gs pos="0">
                    <a:schemeClr val="bg2">
                      <a:lumMod val="75000"/>
                      <a:tint val="66000"/>
                      <a:satMod val="160000"/>
                    </a:schemeClr>
                  </a:gs>
                  <a:gs pos="50000">
                    <a:schemeClr val="bg2">
                      <a:lumMod val="75000"/>
                      <a:tint val="44500"/>
                      <a:satMod val="160000"/>
                    </a:schemeClr>
                  </a:gs>
                  <a:gs pos="100000">
                    <a:schemeClr val="bg2">
                      <a:lumMod val="75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20" name="해 19"/>
          <p:cNvSpPr/>
          <p:nvPr/>
        </p:nvSpPr>
        <p:spPr>
          <a:xfrm>
            <a:off x="2357422" y="1214422"/>
            <a:ext cx="1000132" cy="1000132"/>
          </a:xfrm>
          <a:prstGeom prst="sun">
            <a:avLst>
              <a:gd name="adj" fmla="val 18905"/>
            </a:avLst>
          </a:prstGeom>
          <a:gradFill flip="none" rotWithShape="1">
            <a:gsLst>
              <a:gs pos="0">
                <a:schemeClr val="accent6">
                  <a:tint val="75000"/>
                  <a:shade val="85000"/>
                  <a:satMod val="230000"/>
                </a:schemeClr>
              </a:gs>
              <a:gs pos="25000">
                <a:schemeClr val="accent6">
                  <a:tint val="90000"/>
                  <a:shade val="70000"/>
                  <a:satMod val="220000"/>
                </a:schemeClr>
              </a:gs>
              <a:gs pos="50000">
                <a:schemeClr val="accent6">
                  <a:tint val="90000"/>
                  <a:shade val="58000"/>
                  <a:satMod val="225000"/>
                </a:schemeClr>
              </a:gs>
              <a:gs pos="65000">
                <a:schemeClr val="accent6">
                  <a:tint val="90000"/>
                  <a:shade val="58000"/>
                  <a:satMod val="225000"/>
                </a:schemeClr>
              </a:gs>
              <a:gs pos="80000">
                <a:schemeClr val="accent6">
                  <a:tint val="90000"/>
                  <a:shade val="69000"/>
                  <a:satMod val="220000"/>
                </a:schemeClr>
              </a:gs>
              <a:gs pos="100000">
                <a:schemeClr val="accent6">
                  <a:tint val="77000"/>
                  <a:shade val="80000"/>
                  <a:satMod val="23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아래쪽 화살표 23"/>
          <p:cNvSpPr/>
          <p:nvPr/>
        </p:nvSpPr>
        <p:spPr>
          <a:xfrm rot="14765572">
            <a:off x="1664657" y="1843393"/>
            <a:ext cx="500066" cy="71438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4608085">
            <a:off x="7017476" y="1074398"/>
            <a:ext cx="785818" cy="1002129"/>
          </a:xfrm>
          <a:prstGeom prst="triangle">
            <a:avLst/>
          </a:prstGeom>
          <a:gradFill flip="none" rotWithShape="1">
            <a:gsLst>
              <a:gs pos="0">
                <a:schemeClr val="accent3">
                  <a:tint val="75000"/>
                  <a:shade val="85000"/>
                  <a:satMod val="230000"/>
                </a:schemeClr>
              </a:gs>
              <a:gs pos="25000">
                <a:schemeClr val="accent3">
                  <a:tint val="90000"/>
                  <a:shade val="70000"/>
                  <a:satMod val="220000"/>
                </a:schemeClr>
              </a:gs>
              <a:gs pos="50000">
                <a:schemeClr val="accent3">
                  <a:tint val="90000"/>
                  <a:shade val="58000"/>
                  <a:satMod val="225000"/>
                </a:schemeClr>
              </a:gs>
              <a:gs pos="65000">
                <a:schemeClr val="accent3">
                  <a:tint val="90000"/>
                  <a:shade val="58000"/>
                  <a:satMod val="225000"/>
                </a:schemeClr>
              </a:gs>
              <a:gs pos="80000">
                <a:schemeClr val="accent3">
                  <a:tint val="90000"/>
                  <a:shade val="69000"/>
                  <a:satMod val="220000"/>
                </a:schemeClr>
              </a:gs>
              <a:gs pos="100000">
                <a:schemeClr val="accent3">
                  <a:tint val="77000"/>
                  <a:shade val="80000"/>
                  <a:satMod val="23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714876" y="285728"/>
            <a:ext cx="3584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Destroyer</a:t>
            </a:r>
            <a:endParaRPr lang="ko-KR" altLang="en-US" sz="5400" dirty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1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857232"/>
            <a:ext cx="571504" cy="571504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 rot="20188868">
            <a:off x="6365453" y="1885484"/>
            <a:ext cx="500066" cy="142876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643042" y="3000372"/>
            <a:ext cx="43784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Transformer</a:t>
            </a:r>
            <a:endParaRPr lang="ko-KR" altLang="en-US" sz="5400" dirty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 rot="2235583">
            <a:off x="2929401" y="4215292"/>
            <a:ext cx="714380" cy="71438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42314" y="2338382"/>
            <a:ext cx="571504" cy="571504"/>
          </a:xfrm>
          <a:prstGeom prst="rect">
            <a:avLst/>
          </a:prstGeom>
          <a:noFill/>
        </p:spPr>
      </p:pic>
      <p:pic>
        <p:nvPicPr>
          <p:cNvPr id="22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0070C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3357554" y="3786190"/>
            <a:ext cx="571504" cy="5715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1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0.00116 L -0.00156 0.13658 C -0.00225 0.16482 0.00417 0.2051 0.01285 0.24561 C 0.025 0.29144 0.0375 0.32755 0.05018 0.34954 L 0.10938 0.46088 " pathEditMode="relative" rAng="-1073817" ptsTypes="FffFF">
                                      <p:cBhvr>
                                        <p:cTn id="22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" y="23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2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5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1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0  L -0.04 0.08933  C -0.049 0.108  -0.054 0.136  -0.054 0.16533  C -0.054 0.19867  -0.049 0.22533  -0.04 0.244  L 0 0.33333  E" pathEditMode="relative" ptsTypes="">
                                      <p:cBhvr>
                                        <p:cTn id="58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8" presetClass="emp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0">
                                      <p:cBhvr>
                                        <p:cTn id="6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4.72222E-6 1.85185E-6 L -0.18472 0.10162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" y="51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23" presetClass="exit" presetSubtype="272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/3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/3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42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5.55112E-17 L 2.5E-6 0.21921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9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4" presetClass="path" presetSubtype="0" ac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209 -0.00509 L 0.07187 -0.03356 C 0.08784 -0.04144 0.10903 -0.04259 0.13142 -0.04051 C 0.15503 -0.02847 0.17344 -0.0162 0.18524 -0.00023 L 0.24201 0.06597 " pathEditMode="relative" rAng="746307" ptsTypes="FffFF">
                                      <p:cBhvr>
                                        <p:cTn id="9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" y="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4" grpId="1" animBg="1"/>
      <p:bldP spid="9" grpId="0" animBg="1"/>
      <p:bldP spid="10" grpId="0"/>
      <p:bldP spid="12" grpId="0" animBg="1"/>
      <p:bldP spid="12" grpId="1" animBg="1"/>
      <p:bldP spid="12" grpId="2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143372" y="1117550"/>
            <a:ext cx="1008112" cy="1468237"/>
            <a:chOff x="1187624" y="2564904"/>
            <a:chExt cx="1008112" cy="1468237"/>
          </a:xfrm>
        </p:grpSpPr>
        <p:sp>
          <p:nvSpPr>
            <p:cNvPr id="3" name="직사각형 2"/>
            <p:cNvSpPr/>
            <p:nvPr/>
          </p:nvSpPr>
          <p:spPr>
            <a:xfrm>
              <a:off x="1187624" y="2564904"/>
              <a:ext cx="1008112" cy="10081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현 3"/>
            <p:cNvSpPr/>
            <p:nvPr/>
          </p:nvSpPr>
          <p:spPr>
            <a:xfrm>
              <a:off x="1259632" y="3169045"/>
              <a:ext cx="864096" cy="864096"/>
            </a:xfrm>
            <a:prstGeom prst="chord">
              <a:avLst>
                <a:gd name="adj1" fmla="val 11027404"/>
                <a:gd name="adj2" fmla="val 21367898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/>
            <p:cNvSpPr/>
            <p:nvPr/>
          </p:nvSpPr>
          <p:spPr>
            <a:xfrm>
              <a:off x="1403648" y="2636912"/>
              <a:ext cx="576064" cy="57606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285984" y="3760756"/>
            <a:ext cx="1008112" cy="1468237"/>
            <a:chOff x="1187624" y="2564904"/>
            <a:chExt cx="1008112" cy="1468237"/>
          </a:xfrm>
        </p:grpSpPr>
        <p:sp>
          <p:nvSpPr>
            <p:cNvPr id="8" name="직사각형 7"/>
            <p:cNvSpPr/>
            <p:nvPr/>
          </p:nvSpPr>
          <p:spPr>
            <a:xfrm>
              <a:off x="1187624" y="2564904"/>
              <a:ext cx="1008112" cy="1008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현 8"/>
            <p:cNvSpPr/>
            <p:nvPr/>
          </p:nvSpPr>
          <p:spPr>
            <a:xfrm>
              <a:off x="1259632" y="3169045"/>
              <a:ext cx="864096" cy="864096"/>
            </a:xfrm>
            <a:prstGeom prst="chord">
              <a:avLst>
                <a:gd name="adj1" fmla="val 11027404"/>
                <a:gd name="adj2" fmla="val 213678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/>
            <p:cNvSpPr/>
            <p:nvPr/>
          </p:nvSpPr>
          <p:spPr>
            <a:xfrm>
              <a:off x="1403648" y="2636912"/>
              <a:ext cx="576064" cy="576064"/>
            </a:xfrm>
            <a:prstGeom prst="ellipse">
              <a:avLst/>
            </a:prstGeom>
            <a:solidFill>
              <a:srgbClr val="F5C0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937608" y="2190830"/>
            <a:ext cx="1452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김 이 석</a:t>
            </a:r>
            <a:endParaRPr lang="ko-KR" alt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052490" y="4834606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김 진 </a:t>
            </a:r>
            <a:r>
              <a:rPr lang="ko-KR" altLang="en-US" sz="2800" b="1" dirty="0" err="1" smtClean="0"/>
              <a:t>협</a:t>
            </a:r>
            <a:endParaRPr lang="ko-KR" altLang="en-US" sz="2800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000760" y="3760756"/>
            <a:ext cx="1008112" cy="1468237"/>
            <a:chOff x="1187624" y="2564904"/>
            <a:chExt cx="1008112" cy="1468237"/>
          </a:xfrm>
        </p:grpSpPr>
        <p:sp>
          <p:nvSpPr>
            <p:cNvPr id="23" name="직사각형 22"/>
            <p:cNvSpPr/>
            <p:nvPr/>
          </p:nvSpPr>
          <p:spPr>
            <a:xfrm>
              <a:off x="1187624" y="2564904"/>
              <a:ext cx="1008112" cy="1008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현 23"/>
            <p:cNvSpPr/>
            <p:nvPr/>
          </p:nvSpPr>
          <p:spPr>
            <a:xfrm>
              <a:off x="1259632" y="3169045"/>
              <a:ext cx="864096" cy="864096"/>
            </a:xfrm>
            <a:prstGeom prst="chord">
              <a:avLst>
                <a:gd name="adj1" fmla="val 11027404"/>
                <a:gd name="adj2" fmla="val 213678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/>
            <p:cNvSpPr/>
            <p:nvPr/>
          </p:nvSpPr>
          <p:spPr>
            <a:xfrm>
              <a:off x="1403648" y="2636912"/>
              <a:ext cx="576064" cy="576064"/>
            </a:xfrm>
            <a:prstGeom prst="ellipse">
              <a:avLst/>
            </a:prstGeom>
            <a:solidFill>
              <a:srgbClr val="F5C0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767266" y="4834606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지 상 현</a:t>
            </a:r>
            <a:endParaRPr lang="ko-KR" altLang="en-US" sz="2800" b="1" dirty="0"/>
          </a:p>
        </p:txBody>
      </p:sp>
      <p:sp>
        <p:nvSpPr>
          <p:cNvPr id="27" name="바닥글 개체 틀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r1-20120628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59259E-6 L -0.31424 -0.07385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" y="-3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07407E-6 L -0.11163 -0.22939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" y="-11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07407E-6 L -0.5144 -0.00439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259632" y="620688"/>
            <a:ext cx="1008112" cy="1468237"/>
            <a:chOff x="1187624" y="2564904"/>
            <a:chExt cx="1008112" cy="1468237"/>
          </a:xfrm>
        </p:grpSpPr>
        <p:sp>
          <p:nvSpPr>
            <p:cNvPr id="3" name="직사각형 2"/>
            <p:cNvSpPr/>
            <p:nvPr/>
          </p:nvSpPr>
          <p:spPr>
            <a:xfrm>
              <a:off x="1187624" y="2564904"/>
              <a:ext cx="1008112" cy="10081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현 3"/>
            <p:cNvSpPr/>
            <p:nvPr/>
          </p:nvSpPr>
          <p:spPr>
            <a:xfrm>
              <a:off x="1259632" y="3169045"/>
              <a:ext cx="864096" cy="864096"/>
            </a:xfrm>
            <a:prstGeom prst="chord">
              <a:avLst>
                <a:gd name="adj1" fmla="val 11027404"/>
                <a:gd name="adj2" fmla="val 21367898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/>
            <p:cNvSpPr/>
            <p:nvPr/>
          </p:nvSpPr>
          <p:spPr>
            <a:xfrm>
              <a:off x="1403648" y="2636912"/>
              <a:ext cx="576064" cy="57606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259632" y="2176787"/>
            <a:ext cx="1008112" cy="1468237"/>
            <a:chOff x="1187624" y="2564904"/>
            <a:chExt cx="1008112" cy="1468237"/>
          </a:xfrm>
        </p:grpSpPr>
        <p:sp>
          <p:nvSpPr>
            <p:cNvPr id="7" name="직사각형 6"/>
            <p:cNvSpPr/>
            <p:nvPr/>
          </p:nvSpPr>
          <p:spPr>
            <a:xfrm>
              <a:off x="1187624" y="2564904"/>
              <a:ext cx="1008112" cy="1008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현 7"/>
            <p:cNvSpPr/>
            <p:nvPr/>
          </p:nvSpPr>
          <p:spPr>
            <a:xfrm>
              <a:off x="1259632" y="3169045"/>
              <a:ext cx="864096" cy="864096"/>
            </a:xfrm>
            <a:prstGeom prst="chord">
              <a:avLst>
                <a:gd name="adj1" fmla="val 11027404"/>
                <a:gd name="adj2" fmla="val 213678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1403648" y="2636912"/>
              <a:ext cx="576064" cy="576064"/>
            </a:xfrm>
            <a:prstGeom prst="ellipse">
              <a:avLst/>
            </a:prstGeom>
            <a:solidFill>
              <a:srgbClr val="F5C0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339752" y="836712"/>
            <a:ext cx="1452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김 이 석</a:t>
            </a:r>
            <a:endParaRPr lang="ko-KR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411760" y="2464819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김 진 </a:t>
            </a:r>
            <a:r>
              <a:rPr lang="ko-KR" altLang="en-US" sz="2800" b="1" dirty="0" err="1" smtClean="0"/>
              <a:t>협</a:t>
            </a:r>
            <a:endParaRPr lang="ko-KR" altLang="en-US" sz="2800" b="1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259632" y="3717032"/>
            <a:ext cx="1008112" cy="1468237"/>
            <a:chOff x="1187624" y="2564904"/>
            <a:chExt cx="1008112" cy="1468237"/>
          </a:xfrm>
        </p:grpSpPr>
        <p:sp>
          <p:nvSpPr>
            <p:cNvPr id="13" name="직사각형 12"/>
            <p:cNvSpPr/>
            <p:nvPr/>
          </p:nvSpPr>
          <p:spPr>
            <a:xfrm>
              <a:off x="1187624" y="2564904"/>
              <a:ext cx="1008112" cy="1008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현 13"/>
            <p:cNvSpPr/>
            <p:nvPr/>
          </p:nvSpPr>
          <p:spPr>
            <a:xfrm>
              <a:off x="1259632" y="3169045"/>
              <a:ext cx="864096" cy="864096"/>
            </a:xfrm>
            <a:prstGeom prst="chord">
              <a:avLst>
                <a:gd name="adj1" fmla="val 11027404"/>
                <a:gd name="adj2" fmla="val 213678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1403648" y="2636912"/>
              <a:ext cx="576064" cy="576064"/>
            </a:xfrm>
            <a:prstGeom prst="ellipse">
              <a:avLst/>
            </a:prstGeom>
            <a:solidFill>
              <a:srgbClr val="F5C0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411760" y="4005064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지 상 현</a:t>
            </a:r>
            <a:endParaRPr lang="ko-KR" altLang="en-US" sz="2800" b="1" dirty="0"/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4572000" y="332656"/>
            <a:ext cx="4032448" cy="158417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 Manager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altLang="ko-KR" sz="2000" dirty="0" smtClean="0">
                <a:solidFill>
                  <a:schemeClr val="tx2"/>
                </a:solidFill>
              </a:rPr>
              <a:t>Game UI Design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</a:t>
            </a:r>
            <a:r>
              <a:rPr kumimoji="0" lang="en-US" altLang="ko-KR" sz="2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Design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altLang="ko-KR" sz="2000" dirty="0" smtClean="0">
                <a:solidFill>
                  <a:schemeClr val="tx2"/>
                </a:solidFill>
              </a:rPr>
              <a:t>Enemy Logic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4572000" y="2132856"/>
            <a:ext cx="3528392" cy="115212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Motion</a:t>
            </a:r>
            <a:r>
              <a:rPr kumimoji="0" lang="en-US" altLang="ko-KR" sz="2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Sensor Analyze</a:t>
            </a:r>
            <a:endParaRPr lang="en-US" altLang="ko-KR" sz="2000" dirty="0" smtClean="0">
              <a:solidFill>
                <a:schemeClr val="tx2"/>
              </a:solidFill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/>
            </a:pPr>
            <a:r>
              <a:rPr lang="en-US" altLang="ko-KR" sz="2000" dirty="0" smtClean="0">
                <a:solidFill>
                  <a:schemeClr val="tx2"/>
                </a:solidFill>
              </a:rPr>
              <a:t>Ranking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/>
            </a:pPr>
            <a:r>
              <a:rPr lang="en-US" altLang="ko-KR" sz="2000" dirty="0" smtClean="0">
                <a:solidFill>
                  <a:schemeClr val="tx2"/>
                </a:solidFill>
              </a:rPr>
              <a:t>Unit </a:t>
            </a:r>
            <a:r>
              <a:rPr lang="en-US" altLang="ko-KR" sz="2000" dirty="0" smtClean="0">
                <a:solidFill>
                  <a:schemeClr val="tx2"/>
                </a:solidFill>
              </a:rPr>
              <a:t>Logic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4572000" y="3643314"/>
            <a:ext cx="3960440" cy="122413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ko-KR" sz="2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Stage Generator</a:t>
            </a:r>
            <a:endParaRPr kumimoji="0" lang="en-US" altLang="ko-KR" sz="2000" b="0" i="0" u="none" strike="noStrike" kern="120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altLang="ko-KR" sz="2000" dirty="0" smtClean="0">
                <a:solidFill>
                  <a:schemeClr val="tx2"/>
                </a:solidFill>
              </a:rPr>
              <a:t>Preference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Particle Processing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331640" y="6021288"/>
            <a:ext cx="6120680" cy="36004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143240" y="6021288"/>
            <a:ext cx="4309080" cy="28803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436096" y="6021288"/>
            <a:ext cx="2016224" cy="21602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70C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1619672" y="5301208"/>
            <a:ext cx="864096" cy="432048"/>
          </a:xfrm>
          <a:prstGeom prst="wedgeRoundRectCallout">
            <a:avLst>
              <a:gd name="adj1" fmla="val -26517"/>
              <a:gd name="adj2" fmla="val 94707"/>
              <a:gd name="adj3" fmla="val 16667"/>
            </a:avLst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설계</a:t>
            </a:r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3131840" y="5301208"/>
            <a:ext cx="1872208" cy="432048"/>
          </a:xfrm>
          <a:prstGeom prst="wedgeRoundRectCallout">
            <a:avLst>
              <a:gd name="adj1" fmla="val 1620"/>
              <a:gd name="adj2" fmla="val 94707"/>
              <a:gd name="adj3" fmla="val 16667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구현 </a:t>
            </a:r>
            <a:r>
              <a:rPr lang="en-US" altLang="ko-K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/ </a:t>
            </a:r>
            <a:r>
              <a:rPr lang="ko-KR" alt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리팩토링</a:t>
            </a:r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5868144" y="5301208"/>
            <a:ext cx="1152128" cy="432048"/>
          </a:xfrm>
          <a:prstGeom prst="wedgeRoundRectCallout">
            <a:avLst>
              <a:gd name="adj1" fmla="val 8853"/>
              <a:gd name="adj2" fmla="val 106209"/>
              <a:gd name="adj3" fmla="val 16667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안정화</a:t>
            </a:r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67744" y="630932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b="1" spc="50" dirty="0" smtClean="0">
                <a:ln w="11430"/>
                <a:solidFill>
                  <a:srgbClr val="7030A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ea"/>
              </a:rPr>
              <a:t>6.28</a:t>
            </a:r>
            <a:endParaRPr lang="ko-KR" altLang="en-US" b="1" spc="50" dirty="0">
              <a:ln w="11430"/>
              <a:solidFill>
                <a:srgbClr val="7030A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48064" y="630932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b="1" spc="50" dirty="0" smtClean="0">
                <a:ln w="11430"/>
                <a:solidFill>
                  <a:srgbClr val="7030A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ea"/>
              </a:rPr>
              <a:t>7.8</a:t>
            </a:r>
            <a:endParaRPr lang="ko-KR" altLang="en-US" b="1" spc="50" dirty="0">
              <a:ln w="11430"/>
              <a:solidFill>
                <a:srgbClr val="7030A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20272" y="630932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b="1" spc="50" dirty="0" smtClean="0">
                <a:ln w="11430"/>
                <a:solidFill>
                  <a:srgbClr val="7030A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ea"/>
              </a:rPr>
              <a:t>7.20</a:t>
            </a:r>
            <a:endParaRPr lang="ko-KR" altLang="en-US" b="1" spc="50" dirty="0">
              <a:ln w="11430"/>
              <a:solidFill>
                <a:srgbClr val="7030A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00"/>
                            </p:stCondLst>
                            <p:childTnLst>
                              <p:par>
                                <p:cTn id="1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decel="100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200"/>
                            </p:stCondLst>
                            <p:childTnLst>
                              <p:par>
                                <p:cTn id="10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6" grpId="0"/>
      <p:bldP spid="18" grpId="0" uiExpand="1" build="p"/>
      <p:bldP spid="19" grpId="0" uiExpand="1" build="p"/>
      <p:bldP spid="20" grpId="0" uiExpand="1" build="p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r1-20120628</a:t>
            </a:r>
            <a:endParaRPr lang="ko-KR" altLang="en-US" dirty="0"/>
          </a:p>
        </p:txBody>
      </p:sp>
      <p:pic>
        <p:nvPicPr>
          <p:cNvPr id="13317" name="Picture 5" descr="Gi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2" y="1571612"/>
            <a:ext cx="1728192" cy="722700"/>
          </a:xfrm>
          <a:prstGeom prst="rect">
            <a:avLst/>
          </a:prstGeom>
          <a:noFill/>
        </p:spPr>
      </p:pic>
      <p:pic>
        <p:nvPicPr>
          <p:cNvPr id="13321" name="Picture 9" descr="http://smartphone-com.up.seesaa.net/image/android0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00166" y="3643314"/>
            <a:ext cx="2143125" cy="2143125"/>
          </a:xfrm>
          <a:prstGeom prst="rect">
            <a:avLst/>
          </a:prstGeom>
          <a:noFill/>
        </p:spPr>
      </p:pic>
      <p:pic>
        <p:nvPicPr>
          <p:cNvPr id="13323" name="Picture 11" descr="http://www.galaxys2.in/wp-content/uploads/2012/03/Samsung-Galaxy-S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3594" y="3857936"/>
            <a:ext cx="894494" cy="1693078"/>
          </a:xfrm>
          <a:prstGeom prst="rect">
            <a:avLst/>
          </a:prstGeom>
          <a:noFill/>
          <a:effectLst>
            <a:softEdge rad="31750"/>
          </a:effectLst>
          <a:scene3d>
            <a:camera prst="perspectiveHeroicExtremeRightFacing"/>
            <a:lightRig rig="threePt" dir="t"/>
          </a:scene3d>
        </p:spPr>
      </p:pic>
      <p:pic>
        <p:nvPicPr>
          <p:cNvPr id="13325" name="Picture 13" descr="http://cdn7.droidmatters.com/wp-content/uploads/2011/05/motorola-atrix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07730" y="3857628"/>
            <a:ext cx="936104" cy="1691027"/>
          </a:xfrm>
          <a:prstGeom prst="rect">
            <a:avLst/>
          </a:prstGeom>
          <a:noFill/>
          <a:effectLst>
            <a:softEdge rad="31750"/>
          </a:effectLst>
          <a:scene3d>
            <a:camera prst="perspectiveHeroicExtremeLeftFacing"/>
            <a:lightRig rig="threePt" dir="t"/>
          </a:scene3d>
        </p:spPr>
      </p:pic>
      <p:sp>
        <p:nvSpPr>
          <p:cNvPr id="8" name="TextBox 7"/>
          <p:cNvSpPr txBox="1"/>
          <p:nvPr/>
        </p:nvSpPr>
        <p:spPr>
          <a:xfrm>
            <a:off x="1583299" y="2416726"/>
            <a:ext cx="691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https://github.com/ssidang/dimension-drive-downside.git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8662" y="1500174"/>
            <a:ext cx="3182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Repository</a:t>
            </a:r>
            <a:endParaRPr lang="ko-KR" altLang="en-US" sz="4400" dirty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00"/>
                            </p:stCondLst>
                            <p:childTnLst>
                              <p:par>
                                <p:cTn id="2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문제와 대안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971600" y="1556792"/>
            <a:ext cx="6984776" cy="648072"/>
            <a:chOff x="899592" y="1700808"/>
            <a:chExt cx="6984776" cy="648072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일</a:t>
              </a:r>
              <a:r>
                <a:rPr lang="ko-KR" altLang="en-US" sz="2400" dirty="0" smtClean="0"/>
                <a:t>정 </a:t>
              </a:r>
              <a:r>
                <a:rPr lang="ko-KR" altLang="en-US" sz="2400" dirty="0" smtClean="0"/>
                <a:t>내에 만들 수 있을까</a:t>
              </a:r>
              <a:r>
                <a:rPr lang="en-US" altLang="ko-KR" sz="2400" dirty="0" smtClean="0"/>
                <a:t>?</a:t>
              </a:r>
              <a:endParaRPr lang="ko-KR" altLang="en-US" sz="2400" dirty="0"/>
            </a:p>
          </p:txBody>
        </p:sp>
        <p:sp>
          <p:nvSpPr>
            <p:cNvPr id="4" name="타원 3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십자형 4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524" y="2276872"/>
            <a:ext cx="5003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언</a:t>
            </a: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뜻 </a:t>
            </a: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복잡해 보이고 언급한 요소를 모두 만들기는</a:t>
            </a:r>
            <a:endParaRPr lang="en-US" altLang="ko-KR" dirty="0" smtClean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  <a:p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예정보다 더 걸리지 않을까</a:t>
            </a:r>
            <a:endParaRPr lang="ko-KR" altLang="en-US" dirty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971600" y="3140968"/>
            <a:ext cx="6984776" cy="648072"/>
            <a:chOff x="899592" y="1700808"/>
            <a:chExt cx="6984776" cy="648072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비슷한 게임이 이미 있지 않나</a:t>
              </a:r>
              <a:r>
                <a:rPr lang="en-US" altLang="ko-KR" sz="2400" dirty="0" smtClean="0"/>
                <a:t>?</a:t>
              </a:r>
              <a:endParaRPr lang="ko-KR" altLang="en-US" sz="2400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십자형 14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521524" y="3861048"/>
            <a:ext cx="4055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비슷하</a:t>
            </a: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게 </a:t>
            </a: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공을 굴려서 하는 다른 게임이</a:t>
            </a:r>
            <a:endParaRPr lang="en-US" altLang="ko-KR" dirty="0" smtClean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  <a:p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이</a:t>
            </a: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미 </a:t>
            </a: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마켓</a:t>
            </a: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에 </a:t>
            </a: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올라와 있지 않나</a:t>
            </a:r>
            <a:endParaRPr lang="ko-KR" altLang="en-US" dirty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971600" y="4797152"/>
            <a:ext cx="6984776" cy="648072"/>
            <a:chOff x="899592" y="1700808"/>
            <a:chExt cx="6984776" cy="648072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테스트 여건이 협소하지 않나</a:t>
              </a:r>
              <a:r>
                <a:rPr lang="en-US" altLang="ko-KR" sz="2400" dirty="0" smtClean="0"/>
                <a:t>?</a:t>
              </a:r>
              <a:endParaRPr lang="ko-KR" altLang="en-US" sz="2400" dirty="0"/>
            </a:p>
          </p:txBody>
        </p:sp>
        <p:sp>
          <p:nvSpPr>
            <p:cNvPr id="19" name="타원 18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십자형 19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521524" y="5517232"/>
            <a:ext cx="5301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게임 화면을 </a:t>
            </a:r>
            <a:r>
              <a:rPr lang="en-US" altLang="ko-KR" dirty="0" err="1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SurfaceView</a:t>
            </a: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를 이용해 자체적인</a:t>
            </a:r>
            <a:endParaRPr lang="en-US" altLang="ko-KR" dirty="0" smtClean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  <a:p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화면</a:t>
            </a: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을 </a:t>
            </a: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만들면 여러 기기에서 테스트 해야 하지 않나</a:t>
            </a:r>
            <a:endParaRPr lang="ko-KR" altLang="en-US" dirty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r1-20120628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해결책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971600" y="1556792"/>
            <a:ext cx="6984776" cy="648072"/>
            <a:chOff x="899592" y="1700808"/>
            <a:chExt cx="6984776" cy="648072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일정 내에 만들 수 있을까</a:t>
              </a:r>
              <a:r>
                <a:rPr lang="en-US" altLang="ko-KR" sz="2400" dirty="0" smtClean="0"/>
                <a:t>?</a:t>
              </a:r>
              <a:endParaRPr lang="ko-KR" altLang="en-US" sz="2400" dirty="0"/>
            </a:p>
          </p:txBody>
        </p:sp>
        <p:sp>
          <p:nvSpPr>
            <p:cNvPr id="4" name="타원 3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십자형 4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524" y="2276872"/>
            <a:ext cx="5977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en-US" altLang="ko-KR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복잡해 보이지만 분석해 보면 벽돌 깨기를 확장한 수준임</a:t>
            </a:r>
            <a:endParaRPr lang="en-US" altLang="ko-KR" dirty="0" smtClean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en-US" altLang="ko-KR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최대한 </a:t>
            </a:r>
            <a:r>
              <a:rPr lang="en-US" altLang="ko-KR" dirty="0" err="1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CustomView</a:t>
            </a:r>
            <a:r>
              <a:rPr lang="en-US" altLang="ko-KR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등을 자제</a:t>
            </a:r>
            <a:endParaRPr lang="ko-KR" altLang="en-US" dirty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7" name="그룹 11"/>
          <p:cNvGrpSpPr/>
          <p:nvPr/>
        </p:nvGrpSpPr>
        <p:grpSpPr>
          <a:xfrm>
            <a:off x="971600" y="3140968"/>
            <a:ext cx="6984776" cy="648072"/>
            <a:chOff x="899592" y="1700808"/>
            <a:chExt cx="6984776" cy="648072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비슷한 게임이 이미 있지 않나</a:t>
              </a:r>
              <a:r>
                <a:rPr lang="en-US" altLang="ko-KR" sz="2400" dirty="0" smtClean="0"/>
                <a:t>?</a:t>
              </a:r>
              <a:endParaRPr lang="ko-KR" altLang="en-US" sz="2400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십자형 14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521524" y="3861048"/>
            <a:ext cx="5487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거</a:t>
            </a: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의 </a:t>
            </a: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비슷한 것이 있지만 기울여서 굴러가게 함</a:t>
            </a:r>
            <a:endParaRPr lang="en-US" altLang="ko-KR" dirty="0" smtClean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en-US" altLang="ko-KR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공간적</a:t>
            </a: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인 </a:t>
            </a: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개념과 등장하는 </a:t>
            </a:r>
            <a:r>
              <a:rPr lang="en-US" altLang="ko-KR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Object</a:t>
            </a: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들이 상당히 다름</a:t>
            </a:r>
            <a:endParaRPr lang="ko-KR" altLang="en-US" dirty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8" name="그룹 16"/>
          <p:cNvGrpSpPr/>
          <p:nvPr/>
        </p:nvGrpSpPr>
        <p:grpSpPr>
          <a:xfrm>
            <a:off x="971600" y="4797152"/>
            <a:ext cx="6984776" cy="648072"/>
            <a:chOff x="899592" y="1700808"/>
            <a:chExt cx="6984776" cy="648072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테스트 여건이 협소하지 않나</a:t>
              </a:r>
              <a:r>
                <a:rPr lang="en-US" altLang="ko-KR" sz="2400" dirty="0" smtClean="0"/>
                <a:t>?</a:t>
              </a:r>
              <a:endParaRPr lang="ko-KR" altLang="en-US" sz="2400" dirty="0"/>
            </a:p>
          </p:txBody>
        </p:sp>
        <p:sp>
          <p:nvSpPr>
            <p:cNvPr id="19" name="타원 18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십자형 19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521524" y="5517232"/>
            <a:ext cx="3486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지인에</a:t>
            </a: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게 </a:t>
            </a: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테스트 참여 부탁</a:t>
            </a:r>
            <a:endParaRPr lang="en-US" altLang="ko-KR" dirty="0" smtClean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en-US" altLang="ko-KR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게임이라 하자 호응도가 높았음</a:t>
            </a:r>
            <a:endParaRPr lang="ko-KR" altLang="en-US" dirty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7010" y="3275112"/>
            <a:ext cx="320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 w="3175">
                  <a:noFill/>
                </a:ln>
                <a:solidFill>
                  <a:schemeClr val="bg2">
                    <a:lumMod val="75000"/>
                  </a:schemeClr>
                </a:solidFill>
              </a:rPr>
              <a:t>This Page Intentionally Left Blank</a:t>
            </a:r>
            <a:endParaRPr lang="ko-KR" altLang="en-US" sz="1400" dirty="0">
              <a:ln w="3175">
                <a:noFill/>
              </a:ln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9632" y="1556792"/>
            <a:ext cx="6795864" cy="4525963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게임</a:t>
            </a:r>
            <a:r>
              <a:rPr lang="ko-KR" altLang="en-US" sz="4000" dirty="0" smtClean="0"/>
              <a:t> </a:t>
            </a:r>
            <a:r>
              <a:rPr lang="ko-KR" altLang="en-US" sz="4000" dirty="0" smtClean="0"/>
              <a:t>소개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기능별 소개</a:t>
            </a:r>
            <a:endParaRPr lang="en-US" altLang="ko-KR" sz="2400" dirty="0" smtClean="0"/>
          </a:p>
          <a:p>
            <a:r>
              <a:rPr lang="ko-KR" altLang="en-US" sz="4000" dirty="0" smtClean="0"/>
              <a:t>팀 소개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팀원 구성</a:t>
            </a:r>
            <a:endParaRPr lang="en-US" altLang="ko-KR" sz="4000" dirty="0" smtClean="0"/>
          </a:p>
          <a:p>
            <a:r>
              <a:rPr lang="ko-KR" altLang="en-US" sz="4000" dirty="0" smtClean="0"/>
              <a:t>역할 </a:t>
            </a:r>
            <a:r>
              <a:rPr lang="ko-KR" altLang="en-US" sz="4000" dirty="0" smtClean="0"/>
              <a:t>및 일정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작업 분담</a:t>
            </a:r>
            <a:endParaRPr lang="en-US" altLang="ko-KR" sz="4000" dirty="0" smtClean="0"/>
          </a:p>
          <a:p>
            <a:r>
              <a:rPr lang="ko-KR" altLang="en-US" sz="4000" dirty="0" smtClean="0"/>
              <a:t>개발 </a:t>
            </a:r>
            <a:r>
              <a:rPr lang="ko-KR" altLang="en-US" sz="4000" dirty="0" smtClean="0"/>
              <a:t>방법</a:t>
            </a:r>
            <a:endParaRPr lang="en-US" altLang="ko-KR" sz="4000" dirty="0" smtClean="0"/>
          </a:p>
          <a:p>
            <a:r>
              <a:rPr lang="ko-KR" altLang="en-US" sz="4000" dirty="0" smtClean="0"/>
              <a:t>문제와 대안</a:t>
            </a:r>
            <a:endParaRPr lang="ko-KR" altLang="en-US" sz="40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r1-20120628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61897" y="3275112"/>
            <a:ext cx="1220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 w="3175">
                  <a:noFill/>
                </a:ln>
                <a:solidFill>
                  <a:schemeClr val="bg2">
                    <a:lumMod val="75000"/>
                  </a:schemeClr>
                </a:solidFill>
              </a:rPr>
              <a:t>Placeholder</a:t>
            </a:r>
            <a:endParaRPr lang="ko-KR" altLang="en-US" sz="1400" dirty="0">
              <a:ln w="3175">
                <a:noFill/>
              </a:ln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r1-20120628</a:t>
            </a:r>
            <a:endParaRPr lang="ko-KR" altLang="en-US" dirty="0"/>
          </a:p>
        </p:txBody>
      </p:sp>
      <p:pic>
        <p:nvPicPr>
          <p:cNvPr id="2" name="Picture 2" descr="D:\ssidang\Documents\받은 파일\16500feetmilkywaykc2_brunier.jpg"/>
          <p:cNvPicPr>
            <a:picLocks noChangeAspect="1" noChangeArrowheads="1"/>
          </p:cNvPicPr>
          <p:nvPr/>
        </p:nvPicPr>
        <p:blipFill>
          <a:blip r:embed="rId3">
            <a:lum bright="40000" contrast="-40000"/>
          </a:blip>
          <a:srcRect/>
          <a:stretch>
            <a:fillRect/>
          </a:stretch>
        </p:blipFill>
        <p:spPr bwMode="auto">
          <a:xfrm>
            <a:off x="497279" y="1335115"/>
            <a:ext cx="4572032" cy="29557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2" name="그룹 11"/>
          <p:cNvGrpSpPr/>
          <p:nvPr/>
        </p:nvGrpSpPr>
        <p:grpSpPr>
          <a:xfrm>
            <a:off x="2997609" y="2263809"/>
            <a:ext cx="1357322" cy="872564"/>
            <a:chOff x="2627784" y="404664"/>
            <a:chExt cx="1008112" cy="648072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627784" y="404664"/>
              <a:ext cx="1008112" cy="64807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699792" y="476672"/>
              <a:ext cx="792088" cy="50405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531636" y="662879"/>
              <a:ext cx="45719" cy="14401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Picture 2" descr="D:\ssidang\Documents\받은 파일\16500feetmilkywaykc2_brunier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71802" y="2357430"/>
            <a:ext cx="1097280" cy="687629"/>
          </a:xfrm>
          <a:prstGeom prst="rect">
            <a:avLst/>
          </a:prstGeom>
          <a:noFill/>
        </p:spPr>
      </p:pic>
      <p:pic>
        <p:nvPicPr>
          <p:cNvPr id="1027" name="Picture 3" descr="C:\Users\ssidang\Desktop\grey_ball_48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6578" y="1285860"/>
            <a:ext cx="1000132" cy="1000132"/>
          </a:xfrm>
          <a:prstGeom prst="rect">
            <a:avLst/>
          </a:prstGeom>
          <a:noFill/>
        </p:spPr>
      </p:pic>
      <p:sp>
        <p:nvSpPr>
          <p:cNvPr id="18" name="직사각형 17"/>
          <p:cNvSpPr/>
          <p:nvPr/>
        </p:nvSpPr>
        <p:spPr>
          <a:xfrm rot="19320536">
            <a:off x="5619149" y="3887257"/>
            <a:ext cx="2357454" cy="50006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57158" y="5572140"/>
            <a:ext cx="58689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2">
                      <a:lumMod val="90000"/>
                    </a:schemeClr>
                  </a:solidFill>
                </a:ln>
                <a:gradFill flip="none" rotWithShape="1">
                  <a:gsLst>
                    <a:gs pos="0">
                      <a:schemeClr val="bg2">
                        <a:lumMod val="7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lumMod val="7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lumMod val="7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reflection blurRad="6350" stA="60000" endA="900" endPos="58000" dir="5400000" sy="-100000" algn="bl" rotWithShape="0"/>
                </a:effectLst>
              </a:rPr>
              <a:t>Basic objects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gradFill flip="none" rotWithShape="1">
                <a:gsLst>
                  <a:gs pos="0">
                    <a:schemeClr val="bg2">
                      <a:lumMod val="75000"/>
                      <a:tint val="66000"/>
                      <a:satMod val="160000"/>
                    </a:schemeClr>
                  </a:gs>
                  <a:gs pos="50000">
                    <a:schemeClr val="bg2">
                      <a:lumMod val="75000"/>
                      <a:tint val="44500"/>
                      <a:satMod val="160000"/>
                    </a:schemeClr>
                  </a:gs>
                  <a:gs pos="100000">
                    <a:schemeClr val="bg2">
                      <a:lumMod val="75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5720" y="642918"/>
            <a:ext cx="29770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Space</a:t>
            </a:r>
            <a:endParaRPr lang="ko-KR" altLang="en-US" sz="7200" dirty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58016" y="571480"/>
            <a:ext cx="18790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Ball</a:t>
            </a:r>
            <a:endParaRPr lang="ko-KR" altLang="en-US" sz="7200" dirty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71337" y="3286124"/>
            <a:ext cx="3172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Obstacle</a:t>
            </a:r>
            <a:endParaRPr lang="ko-KR" altLang="en-US" sz="5400" dirty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r1-20120628</a:t>
            </a:r>
            <a:endParaRPr lang="ko-KR" altLang="en-US" dirty="0"/>
          </a:p>
        </p:txBody>
      </p:sp>
      <p:grpSp>
        <p:nvGrpSpPr>
          <p:cNvPr id="3" name="그룹 11"/>
          <p:cNvGrpSpPr/>
          <p:nvPr/>
        </p:nvGrpSpPr>
        <p:grpSpPr>
          <a:xfrm>
            <a:off x="1928794" y="928670"/>
            <a:ext cx="5222912" cy="3357586"/>
            <a:chOff x="2627784" y="404664"/>
            <a:chExt cx="1008112" cy="648072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627784" y="404664"/>
              <a:ext cx="1008112" cy="64807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699792" y="476672"/>
              <a:ext cx="792088" cy="50405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531636" y="662879"/>
              <a:ext cx="45719" cy="14401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2214554"/>
            <a:ext cx="500066" cy="500066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357158" y="5572140"/>
            <a:ext cx="38010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2">
                      <a:lumMod val="90000"/>
                    </a:schemeClr>
                  </a:solidFill>
                </a:ln>
                <a:gradFill flip="none" rotWithShape="1">
                  <a:gsLst>
                    <a:gs pos="0">
                      <a:schemeClr val="bg2">
                        <a:lumMod val="7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lumMod val="7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lumMod val="7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reflection blurRad="6350" stA="60000" endA="900" endPos="58000" dir="5400000" sy="-100000" algn="bl" rotWithShape="0"/>
                </a:effectLst>
              </a:rPr>
              <a:t>Controls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gradFill flip="none" rotWithShape="1">
                <a:gsLst>
                  <a:gs pos="0">
                    <a:schemeClr val="bg2">
                      <a:lumMod val="75000"/>
                      <a:tint val="66000"/>
                      <a:satMod val="160000"/>
                    </a:schemeClr>
                  </a:gs>
                  <a:gs pos="50000">
                    <a:schemeClr val="bg2">
                      <a:lumMod val="75000"/>
                      <a:tint val="44500"/>
                      <a:satMod val="160000"/>
                    </a:schemeClr>
                  </a:gs>
                  <a:gs pos="100000">
                    <a:schemeClr val="bg2">
                      <a:lumMod val="75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43372" y="4000504"/>
            <a:ext cx="4931606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The ball always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falls down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gravity direction.</a:t>
            </a:r>
            <a:endParaRPr lang="ko-KR" altLang="en-US" sz="3600" dirty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아래쪽 화살표 28"/>
          <p:cNvSpPr/>
          <p:nvPr/>
        </p:nvSpPr>
        <p:spPr>
          <a:xfrm>
            <a:off x="4286248" y="3000372"/>
            <a:ext cx="500066" cy="71438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8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Rot by="3000000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8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Rot by="6600000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ssidang\Desktop\팀프로젝트\check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4286312" y="0"/>
            <a:ext cx="14823355" cy="11858684"/>
          </a:xfrm>
          <a:prstGeom prst="rect">
            <a:avLst/>
          </a:prstGeom>
          <a:noFill/>
        </p:spPr>
      </p:pic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r1-20120628</a:t>
            </a:r>
            <a:endParaRPr lang="ko-KR" altLang="en-US" dirty="0"/>
          </a:p>
        </p:txBody>
      </p:sp>
      <p:grpSp>
        <p:nvGrpSpPr>
          <p:cNvPr id="2" name="그룹 11"/>
          <p:cNvGrpSpPr/>
          <p:nvPr/>
        </p:nvGrpSpPr>
        <p:grpSpPr>
          <a:xfrm>
            <a:off x="2000232" y="857232"/>
            <a:ext cx="5222912" cy="3357586"/>
            <a:chOff x="2627784" y="404664"/>
            <a:chExt cx="1008112" cy="648072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627784" y="404664"/>
              <a:ext cx="1008112" cy="64807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699792" y="476672"/>
              <a:ext cx="792088" cy="50405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531636" y="662879"/>
              <a:ext cx="45719" cy="14401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C:\Users\ssidang\Desktop\grey_ball_4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6248" y="2214554"/>
            <a:ext cx="500066" cy="500066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357158" y="5572140"/>
            <a:ext cx="38010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2">
                      <a:lumMod val="90000"/>
                    </a:schemeClr>
                  </a:solidFill>
                </a:ln>
                <a:gradFill flip="none" rotWithShape="1">
                  <a:gsLst>
                    <a:gs pos="0">
                      <a:schemeClr val="bg2">
                        <a:lumMod val="7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lumMod val="7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lumMod val="7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reflection blurRad="6350" stA="60000" endA="900" endPos="58000" dir="5400000" sy="-100000" algn="bl" rotWithShape="0"/>
                </a:effectLst>
              </a:rPr>
              <a:t>Controls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gradFill flip="none" rotWithShape="1">
                <a:gsLst>
                  <a:gs pos="0">
                    <a:schemeClr val="bg2">
                      <a:lumMod val="75000"/>
                      <a:tint val="66000"/>
                      <a:satMod val="160000"/>
                    </a:schemeClr>
                  </a:gs>
                  <a:gs pos="50000">
                    <a:schemeClr val="bg2">
                      <a:lumMod val="75000"/>
                      <a:tint val="44500"/>
                      <a:satMod val="160000"/>
                    </a:schemeClr>
                  </a:gs>
                  <a:gs pos="100000">
                    <a:schemeClr val="bg2">
                      <a:lumMod val="75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43240" y="785794"/>
            <a:ext cx="5634043" cy="4967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The ball is fixed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    in screen center.</a:t>
            </a:r>
          </a:p>
          <a:p>
            <a:pPr>
              <a:lnSpc>
                <a:spcPct val="80000"/>
              </a:lnSpc>
            </a:pPr>
            <a:endParaRPr lang="en-US" altLang="ko-KR" sz="3600" dirty="0" smtClean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80000"/>
              </a:lnSpc>
            </a:pPr>
            <a:endParaRPr lang="en-US" altLang="ko-KR" sz="3600" dirty="0" smtClean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80000"/>
              </a:lnSpc>
            </a:pPr>
            <a:endParaRPr lang="en-US" altLang="ko-KR" sz="3600" dirty="0" smtClean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80000"/>
              </a:lnSpc>
            </a:pPr>
            <a:endParaRPr lang="en-US" altLang="ko-KR" sz="3600" dirty="0" smtClean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80000"/>
              </a:lnSpc>
            </a:pPr>
            <a:endParaRPr lang="en-US" altLang="ko-KR" sz="3600" dirty="0" smtClean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80000"/>
              </a:lnSpc>
            </a:pPr>
            <a:endParaRPr lang="en-US" altLang="ko-KR" sz="3600" dirty="0" smtClean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Instead,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background is scrolled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on reverse direction.</a:t>
            </a:r>
          </a:p>
        </p:txBody>
      </p:sp>
      <p:sp>
        <p:nvSpPr>
          <p:cNvPr id="29" name="아래쪽 화살표 28"/>
          <p:cNvSpPr/>
          <p:nvPr/>
        </p:nvSpPr>
        <p:spPr>
          <a:xfrm>
            <a:off x="4286248" y="3000372"/>
            <a:ext cx="500066" cy="71438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64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3333E-6 L 5E-6 -0.70833 " pathEditMode="relative" rAng="0" ptsTypes="AA">
                                      <p:cBhvr>
                                        <p:cTn id="46" dur="3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4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8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600000">
                                      <p:cBhvr>
                                        <p:cTn id="57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400000">
                                      <p:cBhvr>
                                        <p:cTn id="59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29" grpId="0" animBg="1"/>
      <p:bldP spid="29" grpId="1" animBg="1"/>
      <p:bldP spid="29" grpId="2" animBg="1"/>
      <p:bldP spid="29" grpId="3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r1-20120628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7158" y="5572140"/>
            <a:ext cx="38010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2">
                      <a:lumMod val="90000"/>
                    </a:schemeClr>
                  </a:solidFill>
                </a:ln>
                <a:gradFill flip="none" rotWithShape="1">
                  <a:gsLst>
                    <a:gs pos="0">
                      <a:schemeClr val="bg2">
                        <a:lumMod val="7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lumMod val="7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lumMod val="7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reflection blurRad="6350" stA="60000" endA="900" endPos="58000" dir="5400000" sy="-100000" algn="bl" rotWithShape="0"/>
                </a:effectLst>
              </a:rPr>
              <a:t>Controls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gradFill flip="none" rotWithShape="1">
                <a:gsLst>
                  <a:gs pos="0">
                    <a:schemeClr val="bg2">
                      <a:lumMod val="75000"/>
                      <a:tint val="66000"/>
                      <a:satMod val="160000"/>
                    </a:schemeClr>
                  </a:gs>
                  <a:gs pos="50000">
                    <a:schemeClr val="bg2">
                      <a:lumMod val="75000"/>
                      <a:tint val="44500"/>
                      <a:satMod val="160000"/>
                    </a:schemeClr>
                  </a:gs>
                  <a:gs pos="100000">
                    <a:schemeClr val="bg2">
                      <a:lumMod val="75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86314" y="3714752"/>
            <a:ext cx="3813736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The ball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interacts with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 obstacles.</a:t>
            </a:r>
            <a:endParaRPr lang="ko-KR" altLang="en-US" sz="3600" dirty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아래쪽 화살표 28"/>
          <p:cNvSpPr/>
          <p:nvPr/>
        </p:nvSpPr>
        <p:spPr>
          <a:xfrm>
            <a:off x="2071670" y="1000108"/>
            <a:ext cx="500066" cy="71438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rot="1742933">
            <a:off x="2116235" y="3041190"/>
            <a:ext cx="2357454" cy="50006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1071546"/>
            <a:ext cx="500066" cy="5000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05945E-6 L 3.05556E-6 0.21281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4" presetClass="path" presetSubtype="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11111E-6 0.21273 L 0.07604 0.18935 C 0.09219 0.1838 0.11371 0.18588 0.13455 0.19491 C 0.15833 0.20509 0.17552 0.21945 0.18646 0.23681 L 0.23802 0.31482 " pathEditMode="relative" rAng="1071373" ptsTypes="FffFF">
                                      <p:cBhvr>
                                        <p:cTn id="4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" y="1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29" grpId="0" animBg="1"/>
      <p:bldP spid="29" grpId="1" animBg="1"/>
      <p:bldP spid="1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sidang\Desktop\팀프로젝트\Black_Hole_Logo_norma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17522" y="3000372"/>
            <a:ext cx="857256" cy="857256"/>
          </a:xfrm>
          <a:prstGeom prst="rect">
            <a:avLst/>
          </a:prstGeom>
          <a:noFill/>
        </p:spPr>
      </p:pic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r1-20120628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7158" y="5572140"/>
            <a:ext cx="25651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2">
                      <a:lumMod val="90000"/>
                    </a:schemeClr>
                  </a:solidFill>
                </a:ln>
                <a:gradFill flip="none" rotWithShape="1">
                  <a:gsLst>
                    <a:gs pos="0">
                      <a:schemeClr val="bg2">
                        <a:lumMod val="7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lumMod val="7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lumMod val="7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reflection blurRad="6350" stA="60000" endA="900" endPos="58000" dir="5400000" sy="-100000" algn="bl" rotWithShape="0"/>
                </a:effectLst>
              </a:rPr>
              <a:t>Rules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gradFill flip="none" rotWithShape="1">
                <a:gsLst>
                  <a:gs pos="0">
                    <a:schemeClr val="bg2">
                      <a:lumMod val="75000"/>
                      <a:tint val="66000"/>
                      <a:satMod val="160000"/>
                    </a:schemeClr>
                  </a:gs>
                  <a:gs pos="50000">
                    <a:schemeClr val="bg2">
                      <a:lumMod val="75000"/>
                      <a:tint val="44500"/>
                      <a:satMod val="160000"/>
                    </a:schemeClr>
                  </a:gs>
                  <a:gs pos="100000">
                    <a:schemeClr val="bg2">
                      <a:lumMod val="75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43306" y="3500438"/>
            <a:ext cx="5327099" cy="1865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         The player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    must place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the ball</a:t>
            </a:r>
            <a:r>
              <a:rPr lang="ko-KR" altLang="en-US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in goal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 within time limits.</a:t>
            </a:r>
          </a:p>
        </p:txBody>
      </p:sp>
      <p:sp>
        <p:nvSpPr>
          <p:cNvPr id="29" name="아래쪽 화살표 28"/>
          <p:cNvSpPr/>
          <p:nvPr/>
        </p:nvSpPr>
        <p:spPr>
          <a:xfrm>
            <a:off x="1428728" y="1071546"/>
            <a:ext cx="500066" cy="71438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ssidang\Desktop\grey_ball_4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6116" y="1000108"/>
            <a:ext cx="500066" cy="5000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07407E-6 L -4.44444E-6 0.31782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9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29" grpId="0" animBg="1"/>
      <p:bldP spid="2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r1-20120628</a:t>
            </a:r>
            <a:endParaRPr lang="ko-KR" altLang="en-US" dirty="0"/>
          </a:p>
        </p:txBody>
      </p:sp>
      <p:pic>
        <p:nvPicPr>
          <p:cNvPr id="1027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500174"/>
            <a:ext cx="1000132" cy="1000132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357158" y="5572140"/>
            <a:ext cx="44326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2">
                      <a:lumMod val="90000"/>
                    </a:schemeClr>
                  </a:solidFill>
                </a:ln>
                <a:gradFill flip="none" rotWithShape="1">
                  <a:gsLst>
                    <a:gs pos="0">
                      <a:schemeClr val="bg2">
                        <a:lumMod val="7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lumMod val="7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lumMod val="7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reflection blurRad="6350" stA="60000" endA="900" endPos="58000" dir="5400000" sy="-100000" algn="bl" rotWithShape="0"/>
                </a:effectLst>
              </a:rPr>
              <a:t>Ball types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gradFill flip="none" rotWithShape="1">
                <a:gsLst>
                  <a:gs pos="0">
                    <a:schemeClr val="bg2">
                      <a:lumMod val="75000"/>
                      <a:tint val="66000"/>
                      <a:satMod val="160000"/>
                    </a:schemeClr>
                  </a:gs>
                  <a:gs pos="50000">
                    <a:schemeClr val="bg2">
                      <a:lumMod val="75000"/>
                      <a:tint val="44500"/>
                      <a:satMod val="160000"/>
                    </a:schemeClr>
                  </a:gs>
                  <a:gs pos="100000">
                    <a:schemeClr val="bg2">
                      <a:lumMod val="75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pic>
        <p:nvPicPr>
          <p:cNvPr id="15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3119427" y="1500174"/>
            <a:ext cx="1000132" cy="1000132"/>
          </a:xfrm>
          <a:prstGeom prst="rect">
            <a:avLst/>
          </a:prstGeom>
          <a:noFill/>
        </p:spPr>
      </p:pic>
      <p:pic>
        <p:nvPicPr>
          <p:cNvPr id="16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00B05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4953002" y="1500174"/>
            <a:ext cx="1000132" cy="1000132"/>
          </a:xfrm>
          <a:prstGeom prst="rect">
            <a:avLst/>
          </a:prstGeom>
          <a:noFill/>
        </p:spPr>
      </p:pic>
      <p:pic>
        <p:nvPicPr>
          <p:cNvPr id="20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0070C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6786578" y="1500174"/>
            <a:ext cx="1000132" cy="1000132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3714744" y="3357562"/>
            <a:ext cx="4733860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Each ball has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its material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   characteristic.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트렉">
  <a:themeElements>
    <a:clrScheme name="트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나눔고딕 + Verdana">
      <a:majorFont>
        <a:latin typeface="Verdana"/>
        <a:ea typeface="나눔고딕"/>
        <a:cs typeface=""/>
      </a:majorFont>
      <a:minorFont>
        <a:latin typeface="Verdana"/>
        <a:ea typeface="나눔고딕"/>
        <a:cs typeface=""/>
      </a:minorFont>
    </a:fontScheme>
    <a:fmtScheme name="트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815</TotalTime>
  <Words>551</Words>
  <Application>Microsoft Office PowerPoint</Application>
  <PresentationFormat>화면 슬라이드 쇼(4:3)</PresentationFormat>
  <Paragraphs>154</Paragraphs>
  <Slides>16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트렉</vt:lpstr>
      <vt:lpstr>프로젝트 제안서 r1</vt:lpstr>
      <vt:lpstr>목차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개발 방법</vt:lpstr>
      <vt:lpstr>문제와 대안</vt:lpstr>
      <vt:lpstr>해결책</vt:lpstr>
      <vt:lpstr>슬라이드 16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제안서 초안 r0</dc:title>
  <dc:creator>Microsoft Corporation</dc:creator>
  <cp:lastModifiedBy>쥐씨당</cp:lastModifiedBy>
  <cp:revision>249</cp:revision>
  <dcterms:created xsi:type="dcterms:W3CDTF">2006-10-05T04:04:58Z</dcterms:created>
  <dcterms:modified xsi:type="dcterms:W3CDTF">2012-06-29T01:06:49Z</dcterms:modified>
</cp:coreProperties>
</file>