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Default Extension="gif" ContentType="image/gif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2"/>
  </p:notesMasterIdLst>
  <p:sldIdLst>
    <p:sldId id="256" r:id="rId2"/>
    <p:sldId id="257" r:id="rId3"/>
    <p:sldId id="271" r:id="rId4"/>
    <p:sldId id="259" r:id="rId5"/>
    <p:sldId id="270" r:id="rId6"/>
    <p:sldId id="272" r:id="rId7"/>
    <p:sldId id="273" r:id="rId8"/>
    <p:sldId id="274" r:id="rId9"/>
    <p:sldId id="275" r:id="rId10"/>
    <p:sldId id="260" r:id="rId11"/>
    <p:sldId id="261" r:id="rId12"/>
    <p:sldId id="262" r:id="rId13"/>
    <p:sldId id="258" r:id="rId14"/>
    <p:sldId id="263" r:id="rId15"/>
    <p:sldId id="264" r:id="rId16"/>
    <p:sldId id="265" r:id="rId17"/>
    <p:sldId id="267" r:id="rId18"/>
    <p:sldId id="268" r:id="rId19"/>
    <p:sldId id="266" r:id="rId20"/>
    <p:sldId id="269" r:id="rId2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D7BD"/>
    <a:srgbClr val="DEB196"/>
    <a:srgbClr val="BFB6A1"/>
    <a:srgbClr val="F5C073"/>
    <a:srgbClr val="F3B457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88" autoAdjust="0"/>
    <p:restoredTop sz="86775" autoAdjust="0"/>
  </p:normalViewPr>
  <p:slideViewPr>
    <p:cSldViewPr>
      <p:cViewPr varScale="1">
        <p:scale>
          <a:sx n="62" d="100"/>
          <a:sy n="62" d="100"/>
        </p:scale>
        <p:origin x="-1038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02F79C-A9C3-44B4-BF92-828851D5EA69}" type="datetimeFigureOut">
              <a:rPr lang="ko-KR" altLang="en-US" smtClean="0"/>
              <a:pPr/>
              <a:t>2012-06-28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95183F-AAF6-45BC-BF79-1156086BB64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표지</a:t>
            </a:r>
            <a:r>
              <a:rPr lang="en-US" altLang="ko-KR" dirty="0" smtClean="0"/>
              <a:t>] </a:t>
            </a:r>
            <a:r>
              <a:rPr lang="en-US" altLang="ko-KR" dirty="0" smtClean="0"/>
              <a:t>r1-20120628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95183F-AAF6-45BC-BF79-1156086BB643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[</a:t>
            </a:r>
            <a:r>
              <a:rPr lang="ko-KR" altLang="en-US" dirty="0" smtClean="0"/>
              <a:t>소개</a:t>
            </a:r>
            <a:r>
              <a:rPr lang="en-US" altLang="ko-KR" dirty="0" smtClean="0"/>
              <a:t>: </a:t>
            </a:r>
            <a:r>
              <a:rPr lang="ko-KR" altLang="en-US" dirty="0" smtClean="0"/>
              <a:t>모션 처리</a:t>
            </a:r>
            <a:r>
              <a:rPr lang="en-US" altLang="ko-KR" dirty="0" smtClean="0"/>
              <a:t>] r0-20120626</a:t>
            </a:r>
          </a:p>
          <a:p>
            <a:r>
              <a:rPr lang="ko-KR" altLang="en-US" dirty="0" smtClean="0"/>
              <a:t>이 게임의 특징인 부분으로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길을 찾아갈 때 터치를 이용하는 것이 아니라</a:t>
            </a:r>
            <a:endParaRPr lang="en-US" altLang="ko-KR" dirty="0" smtClean="0"/>
          </a:p>
          <a:p>
            <a:r>
              <a:rPr lang="ko-KR" altLang="en-US" dirty="0" smtClean="0"/>
              <a:t>기기 자체를 움직이고 이 모션을 감지하여 이동하도록 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사용자는 마치 뒤편에 거대한 </a:t>
            </a:r>
            <a:r>
              <a:rPr lang="ko-KR" altLang="en-US" dirty="0" err="1" smtClean="0"/>
              <a:t>맵이</a:t>
            </a:r>
            <a:r>
              <a:rPr lang="ko-KR" altLang="en-US" dirty="0" smtClean="0"/>
              <a:t> 있고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 </a:t>
            </a:r>
            <a:r>
              <a:rPr lang="ko-KR" altLang="en-US" dirty="0" err="1" smtClean="0"/>
              <a:t>맵을</a:t>
            </a:r>
            <a:r>
              <a:rPr lang="ko-KR" altLang="en-US" dirty="0" smtClean="0"/>
              <a:t> 기기 화면을 통해 보면서 하는 것처럼 느끼게 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따라서 게임을 하려면 화면만</a:t>
            </a:r>
            <a:r>
              <a:rPr lang="ko-KR" altLang="en-US" baseline="0" dirty="0" smtClean="0"/>
              <a:t> 보고 있으면 안 되고 실제로 기기를 움직여야 합니다</a:t>
            </a:r>
            <a:r>
              <a:rPr lang="en-US" altLang="ko-KR" baseline="0" dirty="0" smtClean="0"/>
              <a:t>.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95183F-AAF6-45BC-BF79-1156086BB643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[</a:t>
            </a:r>
            <a:r>
              <a:rPr lang="ko-KR" altLang="en-US" dirty="0" smtClean="0"/>
              <a:t>기능 </a:t>
            </a:r>
            <a:r>
              <a:rPr lang="en-US" altLang="ko-KR" dirty="0" smtClean="0"/>
              <a:t>3] r0-20120626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화면 가운데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내</a:t>
            </a:r>
            <a:r>
              <a:rPr lang="en-US" altLang="ko-KR" dirty="0" smtClean="0"/>
              <a:t>’</a:t>
            </a:r>
            <a:r>
              <a:rPr lang="ko-KR" altLang="en-US" dirty="0" smtClean="0"/>
              <a:t>가 있으며 모션을 통해 길을 이동합니다</a:t>
            </a:r>
            <a:r>
              <a:rPr lang="en-US" altLang="ko-KR" dirty="0" smtClean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벽 같이 막힌 곳에 부딪히면 진동과 사운드로 알려줍니다</a:t>
            </a:r>
            <a:r>
              <a:rPr lang="en-US" altLang="ko-KR" dirty="0" smtClean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단순히 목적지에 도달하기만 하면 재미 없으므로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가는 길에 나쁜 놈이 나타난다거나</a:t>
            </a:r>
            <a:r>
              <a:rPr lang="en-US" altLang="ko-KR" dirty="0" smtClean="0"/>
              <a:t>,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누굴 피해서 가야 한다거나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어떤 아이템을 모아야 한다거나 하는 옵션이 추가될 수 있습니다</a:t>
            </a:r>
            <a:r>
              <a:rPr lang="en-US" altLang="ko-KR" dirty="0" smtClean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(</a:t>
            </a:r>
            <a:r>
              <a:rPr lang="ko-KR" altLang="en-US" dirty="0" smtClean="0"/>
              <a:t>이</a:t>
            </a:r>
            <a:r>
              <a:rPr lang="ko-KR" altLang="en-US" baseline="0" dirty="0" smtClean="0"/>
              <a:t> 부분은 논의가 더 필요하지만 재미를 위한 요소는 추가될 것입니다</a:t>
            </a:r>
            <a:r>
              <a:rPr lang="en-US" altLang="ko-KR" baseline="0" dirty="0" smtClean="0"/>
              <a:t>.)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smtClean="0"/>
              <a:t>게임 </a:t>
            </a:r>
            <a:r>
              <a:rPr lang="ko-KR" altLang="en-US" baseline="0" dirty="0" err="1" smtClean="0"/>
              <a:t>맵은</a:t>
            </a:r>
            <a:r>
              <a:rPr lang="ko-KR" altLang="en-US" baseline="0" dirty="0" smtClean="0"/>
              <a:t> 실제 지리 정보를 사용할 수도 있고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현재 위치</a:t>
            </a:r>
            <a:r>
              <a:rPr lang="en-US" altLang="ko-KR" baseline="0" dirty="0" smtClean="0"/>
              <a:t>), </a:t>
            </a:r>
            <a:r>
              <a:rPr lang="ko-KR" altLang="en-US" baseline="0" dirty="0" smtClean="0"/>
              <a:t>그렇지 않더라도 실제 데이터를 사용해</a:t>
            </a: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smtClean="0"/>
              <a:t>실제로 있는 음식점 등을 배치하여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이를 광고를 표시하는데 활용할 수 있습니다</a:t>
            </a:r>
            <a:r>
              <a:rPr lang="en-US" altLang="ko-KR" baseline="0" dirty="0" smtClean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smtClean="0"/>
              <a:t>게임답게 온라인 랭킹을 지원하며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실제 지도를 사용한다면 플레이 한 위치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주소나 좌표</a:t>
            </a:r>
            <a:r>
              <a:rPr lang="en-US" altLang="ko-KR" baseline="0" dirty="0" smtClean="0"/>
              <a:t>),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smtClean="0"/>
              <a:t>걸린 시간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짧을수록 좋음</a:t>
            </a:r>
            <a:r>
              <a:rPr lang="en-US" altLang="ko-KR" baseline="0" dirty="0" smtClean="0"/>
              <a:t>), </a:t>
            </a:r>
            <a:r>
              <a:rPr lang="ko-KR" altLang="en-US" baseline="0" dirty="0" smtClean="0"/>
              <a:t>점수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부가적으로 달성한 목적 등에서</a:t>
            </a:r>
            <a:r>
              <a:rPr lang="en-US" altLang="ko-KR" baseline="0" dirty="0" smtClean="0"/>
              <a:t>; </a:t>
            </a:r>
            <a:r>
              <a:rPr lang="ko-KR" altLang="en-US" baseline="0" dirty="0" smtClean="0"/>
              <a:t>높을수록 좋음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등이 등록됩니다</a:t>
            </a:r>
            <a:r>
              <a:rPr lang="en-US" altLang="ko-KR" baseline="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95183F-AAF6-45BC-BF79-1156086BB643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팀 소개</a:t>
            </a:r>
            <a:r>
              <a:rPr lang="en-US" altLang="ko-KR" dirty="0" smtClean="0"/>
              <a:t>/</a:t>
            </a:r>
            <a:r>
              <a:rPr lang="ko-KR" altLang="en-US" dirty="0" smtClean="0"/>
              <a:t>팀원 구성</a:t>
            </a:r>
            <a:r>
              <a:rPr lang="en-US" altLang="ko-KR" dirty="0" smtClean="0"/>
              <a:t>] </a:t>
            </a:r>
            <a:r>
              <a:rPr lang="en-US" altLang="ko-KR" dirty="0" smtClean="0"/>
              <a:t>r1-20120628</a:t>
            </a:r>
            <a:endParaRPr lang="en-US" altLang="ko-KR" dirty="0" smtClean="0"/>
          </a:p>
          <a:p>
            <a:r>
              <a:rPr lang="en-US" altLang="ko-KR" dirty="0" smtClean="0"/>
              <a:t>3</a:t>
            </a:r>
            <a:r>
              <a:rPr lang="ko-KR" altLang="en-US" dirty="0" smtClean="0"/>
              <a:t>인 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95183F-AAF6-45BC-BF79-1156086BB643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[</a:t>
            </a:r>
            <a:r>
              <a:rPr lang="ko-KR" altLang="en-US" dirty="0" smtClean="0"/>
              <a:t>역할 및 일정</a:t>
            </a:r>
            <a:r>
              <a:rPr lang="en-US" altLang="ko-KR" dirty="0" smtClean="0"/>
              <a:t>] r0-20120626</a:t>
            </a:r>
          </a:p>
          <a:p>
            <a:r>
              <a:rPr lang="ko-KR" altLang="en-US" dirty="0" smtClean="0"/>
              <a:t>김이석</a:t>
            </a:r>
            <a:r>
              <a:rPr lang="en-US" altLang="ko-KR" dirty="0" smtClean="0"/>
              <a:t>: PM(</a:t>
            </a:r>
            <a:r>
              <a:rPr lang="ko-KR" altLang="en-US" dirty="0" smtClean="0"/>
              <a:t>일정 조율 및 역할 분담</a:t>
            </a:r>
            <a:r>
              <a:rPr lang="en-US" altLang="ko-KR" dirty="0" smtClean="0"/>
              <a:t>),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게임의 구성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필요한 화면의 수</a:t>
            </a:r>
            <a:r>
              <a:rPr lang="en-US" altLang="ko-KR" baseline="0" dirty="0" smtClean="0"/>
              <a:t>), </a:t>
            </a:r>
            <a:r>
              <a:rPr lang="ko-KR" altLang="en-US" baseline="0" dirty="0" smtClean="0"/>
              <a:t>게임 밸런스 조율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게임 </a:t>
            </a:r>
            <a:r>
              <a:rPr lang="en-US" altLang="ko-KR" baseline="0" dirty="0" smtClean="0"/>
              <a:t>UI </a:t>
            </a:r>
            <a:r>
              <a:rPr lang="ko-KR" altLang="en-US" baseline="0" dirty="0" smtClean="0"/>
              <a:t>설계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광고 관련 기능 구현</a:t>
            </a:r>
            <a:endParaRPr lang="en-US" altLang="ko-KR" baseline="0" dirty="0" smtClean="0"/>
          </a:p>
          <a:p>
            <a:r>
              <a:rPr lang="ko-KR" altLang="en-US" baseline="0" dirty="0" err="1" smtClean="0"/>
              <a:t>김진협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모션 인식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모션 센서 등</a:t>
            </a:r>
            <a:r>
              <a:rPr lang="en-US" altLang="ko-KR" baseline="0" dirty="0" smtClean="0"/>
              <a:t>), </a:t>
            </a:r>
            <a:r>
              <a:rPr lang="ko-KR" altLang="en-US" baseline="0" dirty="0" smtClean="0"/>
              <a:t>게임의 각종 기능 구현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랭킹</a:t>
            </a:r>
            <a:endParaRPr lang="en-US" altLang="ko-KR" baseline="0" dirty="0" smtClean="0"/>
          </a:p>
          <a:p>
            <a:r>
              <a:rPr lang="ko-KR" altLang="en-US" baseline="0" dirty="0" smtClean="0"/>
              <a:t>지상현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미로 관련 루틴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게임의 각종 기능 구현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게임 설정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개인별 과업 할당제</a:t>
            </a:r>
            <a:r>
              <a:rPr lang="en-US" altLang="ko-KR" baseline="0" dirty="0" smtClean="0"/>
              <a:t>; </a:t>
            </a:r>
            <a:r>
              <a:rPr lang="ko-KR" altLang="en-US" baseline="0" smtClean="0"/>
              <a:t>엑셀로 관리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95183F-AAF6-45BC-BF79-1156086BB643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[</a:t>
            </a:r>
            <a:r>
              <a:rPr lang="ko-KR" altLang="en-US" dirty="0" smtClean="0"/>
              <a:t>상세 개발 방법</a:t>
            </a:r>
            <a:r>
              <a:rPr lang="en-US" altLang="ko-KR" dirty="0" smtClean="0"/>
              <a:t>] r0-20120626</a:t>
            </a:r>
          </a:p>
          <a:p>
            <a:r>
              <a:rPr lang="ko-KR" altLang="en-US" dirty="0" smtClean="0"/>
              <a:t>당연하지만 </a:t>
            </a:r>
            <a:r>
              <a:rPr lang="ko-KR" altLang="en-US" dirty="0" err="1" smtClean="0"/>
              <a:t>이클립스로</a:t>
            </a:r>
            <a:r>
              <a:rPr lang="ko-KR" altLang="en-US" dirty="0" smtClean="0"/>
              <a:t> </a:t>
            </a:r>
            <a:r>
              <a:rPr lang="en-US" altLang="ko-KR" dirty="0" smtClean="0"/>
              <a:t>ADK</a:t>
            </a:r>
            <a:r>
              <a:rPr lang="ko-KR" altLang="en-US" dirty="0" smtClean="0"/>
              <a:t>를 이용하여 개발</a:t>
            </a:r>
            <a:endParaRPr lang="en-US" altLang="ko-KR" dirty="0" smtClean="0"/>
          </a:p>
          <a:p>
            <a:r>
              <a:rPr lang="ko-KR" altLang="en-US" dirty="0" smtClean="0"/>
              <a:t>버전 관리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ko-KR" altLang="en-US" dirty="0" smtClean="0"/>
              <a:t>저장소 이용</a:t>
            </a:r>
            <a:r>
              <a:rPr lang="en-US" altLang="ko-KR" dirty="0" smtClean="0"/>
              <a:t>;</a:t>
            </a:r>
            <a:r>
              <a:rPr lang="en-US" altLang="ko-KR" baseline="0" dirty="0" smtClean="0"/>
              <a:t> </a:t>
            </a:r>
            <a:r>
              <a:rPr lang="ko-KR" altLang="en-US" baseline="0" dirty="0" err="1" smtClean="0"/>
              <a:t>파트별로</a:t>
            </a:r>
            <a:r>
              <a:rPr lang="ko-KR" altLang="en-US" baseline="0" dirty="0" smtClean="0"/>
              <a:t> 작업 후 소스 코드 머지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만나는 날마다 </a:t>
            </a:r>
            <a:r>
              <a:rPr lang="ko-KR" altLang="en-US" baseline="0" dirty="0" err="1" smtClean="0"/>
              <a:t>빌드해서</a:t>
            </a:r>
            <a:r>
              <a:rPr lang="ko-KR" altLang="en-US" baseline="0" dirty="0" smtClean="0"/>
              <a:t> 테스트</a:t>
            </a:r>
            <a:endParaRPr lang="en-US" altLang="ko-KR" baseline="0" dirty="0" smtClean="0"/>
          </a:p>
          <a:p>
            <a:r>
              <a:rPr lang="ko-KR" altLang="en-US" baseline="0" dirty="0" smtClean="0"/>
              <a:t>테스트는 </a:t>
            </a:r>
            <a:r>
              <a:rPr lang="en-US" altLang="ko-KR" baseline="0" dirty="0" smtClean="0"/>
              <a:t>AVD</a:t>
            </a:r>
            <a:r>
              <a:rPr lang="ko-KR" altLang="en-US" baseline="0" dirty="0" smtClean="0"/>
              <a:t>와 기기 사용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95183F-AAF6-45BC-BF79-1156086BB643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[</a:t>
            </a:r>
            <a:r>
              <a:rPr lang="ko-KR" altLang="en-US" dirty="0" smtClean="0"/>
              <a:t>문제점</a:t>
            </a:r>
            <a:r>
              <a:rPr lang="en-US" altLang="ko-KR" dirty="0" smtClean="0"/>
              <a:t>-1] r0-20120626</a:t>
            </a:r>
          </a:p>
          <a:p>
            <a:pPr marL="228600" marR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ko-KR" altLang="en-US" dirty="0" smtClean="0"/>
              <a:t>모션을 어떻게 감지할 것인가</a:t>
            </a:r>
            <a:r>
              <a:rPr lang="en-US" altLang="ko-KR" dirty="0" smtClean="0"/>
              <a:t>: </a:t>
            </a:r>
            <a:r>
              <a:rPr lang="ko-KR" altLang="en-US" dirty="0" smtClean="0"/>
              <a:t>주로 센서</a:t>
            </a:r>
            <a:endParaRPr lang="en-US" altLang="ko-KR" dirty="0" smtClean="0"/>
          </a:p>
          <a:p>
            <a:pPr marL="228600" marR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ko-KR" altLang="en-US" dirty="0" smtClean="0"/>
              <a:t>센서 정확도</a:t>
            </a:r>
            <a:r>
              <a:rPr lang="en-US" altLang="ko-KR" dirty="0" smtClean="0"/>
              <a:t>: </a:t>
            </a:r>
            <a:r>
              <a:rPr lang="ko-KR" altLang="en-US" dirty="0" smtClean="0"/>
              <a:t>측정이 필요함</a:t>
            </a:r>
            <a:endParaRPr lang="en-US" altLang="ko-KR" dirty="0" smtClean="0"/>
          </a:p>
          <a:p>
            <a:pPr marL="228600" marR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ko-KR" altLang="en-US" dirty="0" smtClean="0"/>
              <a:t>개발 문제</a:t>
            </a:r>
            <a:r>
              <a:rPr lang="en-US" altLang="ko-KR" dirty="0" smtClean="0"/>
              <a:t>: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센서를 어떻게 디버깅 할 것인가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95183F-AAF6-45BC-BF79-1156086BB643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[</a:t>
            </a:r>
            <a:r>
              <a:rPr lang="ko-KR" altLang="en-US" dirty="0" smtClean="0"/>
              <a:t>문제점</a:t>
            </a:r>
            <a:r>
              <a:rPr lang="en-US" altLang="ko-KR" dirty="0" smtClean="0"/>
              <a:t>-2] r0-20120626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4.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재미 있나</a:t>
            </a: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5. </a:t>
            </a:r>
            <a:r>
              <a:rPr lang="ko-KR" altLang="en-US" baseline="0" dirty="0" smtClean="0"/>
              <a:t>온라인 랭킹 저장소 문제</a:t>
            </a: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6. </a:t>
            </a:r>
            <a:r>
              <a:rPr lang="ko-KR" altLang="en-US" baseline="0" dirty="0" smtClean="0"/>
              <a:t>게임에서 쓸 수 있는 지도를 구하고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경로를 </a:t>
            </a:r>
            <a:r>
              <a:rPr lang="ko-KR" altLang="en-US" baseline="0" smtClean="0"/>
              <a:t>찾아야 는 </a:t>
            </a:r>
            <a:r>
              <a:rPr lang="ko-KR" altLang="en-US" baseline="0" dirty="0" smtClean="0"/>
              <a:t>문제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95183F-AAF6-45BC-BF79-1156086BB643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[</a:t>
            </a:r>
            <a:r>
              <a:rPr lang="ko-KR" altLang="en-US" dirty="0" smtClean="0"/>
              <a:t>해결책</a:t>
            </a:r>
            <a:r>
              <a:rPr lang="en-US" altLang="ko-KR" dirty="0" smtClean="0"/>
              <a:t>-1] r0-20120626</a:t>
            </a:r>
          </a:p>
          <a:p>
            <a:pPr marL="228600" marR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ko-KR" altLang="en-US" dirty="0" smtClean="0"/>
              <a:t>모션 센서는 대부분의 기기가 지원함</a:t>
            </a:r>
            <a:r>
              <a:rPr lang="en-US" altLang="ko-KR" dirty="0" smtClean="0"/>
              <a:t>, </a:t>
            </a:r>
            <a:r>
              <a:rPr lang="ko-KR" altLang="en-US" dirty="0" smtClean="0"/>
              <a:t>카메라로 모션을 감지하는 것도 생각해볼 수 있음</a:t>
            </a:r>
            <a:endParaRPr lang="en-US" altLang="ko-KR" dirty="0" smtClean="0"/>
          </a:p>
          <a:p>
            <a:pPr marL="228600" marR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ko-KR" altLang="en-US" dirty="0" smtClean="0"/>
              <a:t>모션 센서 보정 </a:t>
            </a:r>
            <a:r>
              <a:rPr lang="en-US" altLang="ko-KR" dirty="0" smtClean="0"/>
              <a:t>UI </a:t>
            </a:r>
            <a:r>
              <a:rPr lang="ko-KR" altLang="en-US" dirty="0" smtClean="0"/>
              <a:t>필요 </a:t>
            </a:r>
            <a:r>
              <a:rPr lang="en-US" altLang="ko-KR" dirty="0" smtClean="0"/>
              <a:t>(</a:t>
            </a:r>
            <a:r>
              <a:rPr lang="ko-KR" altLang="en-US" dirty="0" smtClean="0"/>
              <a:t>예</a:t>
            </a:r>
            <a:r>
              <a:rPr lang="en-US" altLang="ko-KR" dirty="0" smtClean="0"/>
              <a:t>: </a:t>
            </a:r>
            <a:r>
              <a:rPr lang="ko-KR" altLang="en-US" dirty="0" smtClean="0"/>
              <a:t>화면에 그림을 흘러가게 해놓고 멈추어 있는 것처럼 보이도록 기기를 움직이게 함</a:t>
            </a:r>
            <a:r>
              <a:rPr lang="en-US" altLang="ko-KR" dirty="0" smtClean="0"/>
              <a:t>)</a:t>
            </a:r>
          </a:p>
          <a:p>
            <a:pPr marL="228600" marR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ko-KR" altLang="en-US" dirty="0" smtClean="0"/>
              <a:t>모션 부분은 단말을 통해 테스트 할 수 밖에 없음</a:t>
            </a:r>
            <a:r>
              <a:rPr lang="en-US" altLang="ko-KR" dirty="0" smtClean="0"/>
              <a:t>; </a:t>
            </a:r>
            <a:r>
              <a:rPr lang="ko-KR" altLang="en-US" dirty="0" smtClean="0"/>
              <a:t>또는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센서 데이터를 </a:t>
            </a:r>
            <a:r>
              <a:rPr lang="ko-KR" altLang="en-US" baseline="0" dirty="0" err="1" smtClean="0"/>
              <a:t>캡처하여</a:t>
            </a:r>
            <a:r>
              <a:rPr lang="ko-KR" altLang="en-US" baseline="0" dirty="0" smtClean="0"/>
              <a:t> 활용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95183F-AAF6-45BC-BF79-1156086BB643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[</a:t>
            </a:r>
            <a:r>
              <a:rPr lang="ko-KR" altLang="en-US" dirty="0" smtClean="0"/>
              <a:t>해결책</a:t>
            </a:r>
            <a:r>
              <a:rPr lang="en-US" altLang="ko-KR" dirty="0" smtClean="0"/>
              <a:t>-2] r0-20120626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4. </a:t>
            </a:r>
            <a:r>
              <a:rPr lang="ko-KR" altLang="en-US" dirty="0" smtClean="0"/>
              <a:t>어떤 의미로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Wii</a:t>
            </a:r>
            <a:r>
              <a:rPr lang="en-US" altLang="ko-KR" dirty="0" smtClean="0"/>
              <a:t> </a:t>
            </a:r>
            <a:r>
              <a:rPr lang="ko-KR" altLang="en-US" dirty="0" smtClean="0"/>
              <a:t>같은 것과 비슷하며 단순한 미로 찾기가 아니므로 승산은 있음</a:t>
            </a:r>
            <a:endParaRPr lang="en-US" altLang="ko-KR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5. </a:t>
            </a:r>
            <a:r>
              <a:rPr lang="ko-KR" altLang="en-US" dirty="0" smtClean="0"/>
              <a:t>온라인 랭킹은 별도 서버를 준비해야 하지만 힘이 들면 자기 </a:t>
            </a:r>
            <a:r>
              <a:rPr lang="en-US" altLang="ko-KR" dirty="0" smtClean="0"/>
              <a:t>SNS </a:t>
            </a:r>
            <a:r>
              <a:rPr lang="ko-KR" altLang="en-US" dirty="0" smtClean="0"/>
              <a:t>계정과의 연동으로 </a:t>
            </a:r>
            <a:r>
              <a:rPr lang="en-US" altLang="ko-KR" dirty="0" smtClean="0"/>
              <a:t>SNS</a:t>
            </a:r>
            <a:r>
              <a:rPr lang="ko-KR" altLang="en-US" dirty="0" smtClean="0"/>
              <a:t>에 기록을 남기도록 함</a:t>
            </a:r>
            <a:endParaRPr lang="en-US" altLang="ko-KR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6. </a:t>
            </a:r>
            <a:r>
              <a:rPr lang="ko-KR" altLang="en-US" dirty="0" smtClean="0"/>
              <a:t>지도 서비스를 이용해봄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경로를 구할 수 없다면 임의로 생성하되 실제 데이터를 사용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95183F-AAF6-45BC-BF79-1156086BB643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마지막 페이지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95183F-AAF6-45BC-BF79-1156086BB643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목차</a:t>
            </a:r>
            <a:r>
              <a:rPr lang="en-US" altLang="ko-KR" dirty="0" smtClean="0"/>
              <a:t>] r0-20120626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95183F-AAF6-45BC-BF79-1156086BB643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게임 구성</a:t>
            </a:r>
            <a:r>
              <a:rPr lang="en-US" altLang="ko-KR" dirty="0" smtClean="0"/>
              <a:t>] r1-20120628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95183F-AAF6-45BC-BF79-1156086BB643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게임 구성</a:t>
            </a:r>
            <a:r>
              <a:rPr lang="en-US" altLang="ko-KR" dirty="0" smtClean="0"/>
              <a:t>] r1-20120628</a:t>
            </a: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95183F-AAF6-45BC-BF79-1156086BB643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게임 구성</a:t>
            </a:r>
            <a:r>
              <a:rPr lang="en-US" altLang="ko-KR" dirty="0" smtClean="0"/>
              <a:t>] r1-20120628</a:t>
            </a: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95183F-AAF6-45BC-BF79-1156086BB643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게임 구성</a:t>
            </a:r>
            <a:r>
              <a:rPr lang="en-US" altLang="ko-KR" dirty="0" smtClean="0"/>
              <a:t>] r1-20120628</a:t>
            </a: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95183F-AAF6-45BC-BF79-1156086BB643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게임 구성</a:t>
            </a:r>
            <a:r>
              <a:rPr lang="en-US" altLang="ko-KR" dirty="0" smtClean="0"/>
              <a:t>] r1-20120628</a:t>
            </a: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95183F-AAF6-45BC-BF79-1156086BB643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게임 구성</a:t>
            </a:r>
            <a:r>
              <a:rPr lang="en-US" altLang="ko-KR" dirty="0" smtClean="0"/>
              <a:t>] r1-20120628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95183F-AAF6-45BC-BF79-1156086BB643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[</a:t>
            </a:r>
            <a:r>
              <a:rPr lang="ko-KR" altLang="en-US" dirty="0" smtClean="0"/>
              <a:t>소개</a:t>
            </a:r>
            <a:r>
              <a:rPr lang="en-US" altLang="ko-KR" dirty="0" smtClean="0"/>
              <a:t>: </a:t>
            </a:r>
            <a:r>
              <a:rPr lang="ko-KR" altLang="en-US" dirty="0" smtClean="0"/>
              <a:t>게임 목적</a:t>
            </a:r>
            <a:r>
              <a:rPr lang="en-US" altLang="ko-KR" dirty="0" smtClean="0"/>
              <a:t>] r0-20120626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smtClean="0"/>
              <a:t>벽 등으로 갈 수 있는 곳이 제한된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아주 큰 </a:t>
            </a:r>
            <a:r>
              <a:rPr lang="ko-KR" altLang="en-US" baseline="0" dirty="0" err="1" smtClean="0"/>
              <a:t>맵이</a:t>
            </a:r>
            <a:r>
              <a:rPr lang="ko-KR" altLang="en-US" baseline="0" dirty="0" smtClean="0"/>
              <a:t> 있으며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화면에는 그 </a:t>
            </a:r>
            <a:r>
              <a:rPr lang="ko-KR" altLang="en-US" baseline="0" dirty="0" err="1" smtClean="0"/>
              <a:t>맵의</a:t>
            </a:r>
            <a:r>
              <a:rPr lang="ko-KR" altLang="en-US" baseline="0" dirty="0" smtClean="0"/>
              <a:t> 일부만 보여줍니다</a:t>
            </a:r>
            <a:r>
              <a:rPr lang="en-US" altLang="ko-KR" baseline="0" dirty="0" smtClean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smtClean="0"/>
              <a:t>출발점에서부터 길을 찾아서 목적지까지 도달하는 것이 게임의 기본적인 목적입니다</a:t>
            </a:r>
            <a:r>
              <a:rPr lang="en-US" altLang="ko-KR" baseline="0" dirty="0" smtClean="0"/>
              <a:t>.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95183F-AAF6-45BC-BF79-1156086BB643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제목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16" name="날짜 개체 틀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FD145-815C-469C-BB2C-7DF834133B7E}" type="datetime1">
              <a:rPr lang="ko-KR" altLang="en-US" smtClean="0"/>
              <a:pPr/>
              <a:t>2012-06-28</a:t>
            </a:fld>
            <a:endParaRPr lang="ko-KR" altLang="en-US"/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r0-20120626</a:t>
            </a:r>
            <a:endParaRPr lang="ko-KR" altLang="en-US"/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>
          <a:xfrm>
            <a:off x="395536" y="6381328"/>
            <a:ext cx="758952" cy="246888"/>
          </a:xfrm>
        </p:spPr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06ADB-0AC8-47BB-8242-DB80A5C47E68}" type="datetime1">
              <a:rPr lang="ko-KR" altLang="en-US" smtClean="0"/>
              <a:pPr/>
              <a:t>2012-06-28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r0-20120626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560EF-40CB-40E2-8CB5-4C76C345DCAA}" type="datetime1">
              <a:rPr lang="ko-KR" altLang="en-US" smtClean="0"/>
              <a:pPr/>
              <a:t>2012-06-28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r0-20120626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2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 baseline="0"/>
            </a:lvl1pPr>
          </a:lstStyle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27" name="내용 개체 틀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25" name="날짜 개체 틀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02F09-2C3F-4160-864B-9CB644A454EF}" type="datetime1">
              <a:rPr lang="ko-KR" altLang="en-US" smtClean="0"/>
              <a:pPr/>
              <a:t>2012-06-28</a:t>
            </a:fld>
            <a:endParaRPr lang="ko-KR" altLang="en-US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>
          <a:xfrm>
            <a:off x="6102756" y="6381328"/>
            <a:ext cx="2895600" cy="288925"/>
          </a:xfrm>
        </p:spPr>
        <p:txBody>
          <a:bodyPr/>
          <a:lstStyle/>
          <a:p>
            <a:r>
              <a:rPr lang="en-US" altLang="ko-KR" dirty="0" smtClean="0"/>
              <a:t>r0-20120626</a:t>
            </a:r>
            <a:endParaRPr lang="ko-KR" altLang="en-US" dirty="0"/>
          </a:p>
        </p:txBody>
      </p:sp>
      <p:sp>
        <p:nvSpPr>
          <p:cNvPr id="16" name="슬라이드 번호 개체 틀 15"/>
          <p:cNvSpPr>
            <a:spLocks noGrp="1"/>
          </p:cNvSpPr>
          <p:nvPr>
            <p:ph type="sldNum" sz="quarter" idx="12"/>
          </p:nvPr>
        </p:nvSpPr>
        <p:spPr>
          <a:xfrm>
            <a:off x="284656" y="6453336"/>
            <a:ext cx="758952" cy="246888"/>
          </a:xfrm>
        </p:spPr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텍스트 개체 틀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9" name="날짜 개체 틀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86924-75CA-4CFA-BE4D-CF521C33B725}" type="datetime1">
              <a:rPr lang="ko-KR" altLang="en-US" smtClean="0"/>
              <a:pPr/>
              <a:t>2012-06-28</a:t>
            </a:fld>
            <a:endParaRPr lang="ko-KR" altLang="en-US"/>
          </a:p>
        </p:txBody>
      </p:sp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r0-20120626</a:t>
            </a:r>
            <a:endParaRPr lang="ko-KR" altLang="en-US"/>
          </a:p>
        </p:txBody>
      </p:sp>
      <p:sp>
        <p:nvSpPr>
          <p:cNvPr id="16" name="슬라이드 번호 개체 틀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제목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4" name="내용 개체 틀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21" name="날짜 개체 틀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873C0-989A-4786-AEC6-E65F79EB01C2}" type="datetime1">
              <a:rPr lang="ko-KR" altLang="en-US" smtClean="0"/>
              <a:pPr/>
              <a:t>2012-06-28</a:t>
            </a:fld>
            <a:endParaRPr lang="ko-KR" altLang="en-US"/>
          </a:p>
        </p:txBody>
      </p:sp>
      <p:sp>
        <p:nvSpPr>
          <p:cNvPr id="10" name="바닥글 개체 틀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r0-20120626</a:t>
            </a:r>
            <a:endParaRPr lang="ko-KR" altLang="en-US"/>
          </a:p>
        </p:txBody>
      </p:sp>
      <p:sp>
        <p:nvSpPr>
          <p:cNvPr id="31" name="슬라이드 번호 개체 틀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제목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25" name="텍스트 개체 틀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28" name="내용 개체 틀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BE0B0-66B1-4671-A863-DD992E6397E7}" type="datetime1">
              <a:rPr lang="ko-KR" altLang="en-US" smtClean="0"/>
              <a:pPr/>
              <a:t>2012-06-28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r0-20120626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직선 연결선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제목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5E008-BDA8-4030-9A1F-6CFD31399C9B}" type="datetime1">
              <a:rPr lang="ko-KR" altLang="en-US" smtClean="0"/>
              <a:pPr/>
              <a:t>2012-06-28</a:t>
            </a:fld>
            <a:endParaRPr lang="ko-KR" altLang="en-US"/>
          </a:p>
        </p:txBody>
      </p:sp>
      <p:sp>
        <p:nvSpPr>
          <p:cNvPr id="21" name="바닥글 개체 틀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r0-20120626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B97F6-C7F0-4BC3-B8C0-2732BAD4ADB9}" type="datetime1">
              <a:rPr lang="ko-KR" altLang="en-US" smtClean="0"/>
              <a:pPr/>
              <a:t>2012-06-28</a:t>
            </a:fld>
            <a:endParaRPr lang="ko-KR" altLang="en-US"/>
          </a:p>
        </p:txBody>
      </p:sp>
      <p:sp>
        <p:nvSpPr>
          <p:cNvPr id="24" name="바닥글 개체 틀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r0-20120626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제목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26" name="텍스트 개체 틀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4" name="내용 개체 틀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25" name="날짜 개체 틀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AE589-E84B-4E36-A39E-A1565318EA57}" type="datetime1">
              <a:rPr lang="ko-KR" altLang="en-US" smtClean="0"/>
              <a:pPr/>
              <a:t>2012-06-28</a:t>
            </a:fld>
            <a:endParaRPr lang="ko-KR" altLang="en-US"/>
          </a:p>
        </p:txBody>
      </p:sp>
      <p:sp>
        <p:nvSpPr>
          <p:cNvPr id="29" name="바닥글 개체 틀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r0-20120626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그림 개체 틀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F8F27-9A2D-432C-A936-52F3A8B5EA46}" type="datetime1">
              <a:rPr lang="ko-KR" altLang="en-US" smtClean="0"/>
              <a:pPr/>
              <a:t>2012-06-28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r0-20120626</a:t>
            </a:r>
            <a:endParaRPr lang="ko-KR" altLang="en-US"/>
          </a:p>
        </p:txBody>
      </p:sp>
      <p:sp>
        <p:nvSpPr>
          <p:cNvPr id="31" name="슬라이드 번호 개체 틀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7" name="제목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26" name="텍스트 개체 틀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1" name="날짜 개체 틀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6492C346-CD56-4234-83A7-209988119853}" type="datetime1">
              <a:rPr lang="ko-KR" altLang="en-US" smtClean="0"/>
              <a:pPr/>
              <a:t>2012-06-28</a:t>
            </a:fld>
            <a:endParaRPr lang="ko-KR" altLang="en-US"/>
          </a:p>
        </p:txBody>
      </p:sp>
      <p:sp>
        <p:nvSpPr>
          <p:cNvPr id="28" name="바닥글 개체 틀 27"/>
          <p:cNvSpPr>
            <a:spLocks noGrp="1"/>
          </p:cNvSpPr>
          <p:nvPr>
            <p:ph type="ftr" sz="quarter" idx="3"/>
          </p:nvPr>
        </p:nvSpPr>
        <p:spPr>
          <a:xfrm>
            <a:off x="5652120" y="6381328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r>
              <a:rPr lang="en-US" altLang="ko-KR" smtClean="0"/>
              <a:t>r0-20120626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>
          <a:xfrm>
            <a:off x="251520" y="6453336"/>
            <a:ext cx="762000" cy="24447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0" name="제목 개체 틀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직선 연결선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dt="0"/>
  <p:txStyles>
    <p:titleStyle>
      <a:lvl1pPr algn="l" rtl="0" eaLnBrk="1" latinLnBrk="1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1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1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1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1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1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1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1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1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1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cap="none" dirty="0" smtClean="0"/>
              <a:t>프로젝트 제안서</a:t>
            </a:r>
            <a:r>
              <a:rPr lang="ko-KR" altLang="en-US" sz="1600" cap="none" dirty="0" smtClean="0"/>
              <a:t> </a:t>
            </a:r>
            <a:r>
              <a:rPr lang="en-US" altLang="ko-KR" sz="1600" cap="none" dirty="0" smtClean="0"/>
              <a:t>r1</a:t>
            </a:r>
            <a:endParaRPr lang="ko-KR" altLang="en-US" sz="1600" cap="none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3</a:t>
            </a:r>
            <a:r>
              <a:rPr lang="ko-KR" altLang="en-US" dirty="0" smtClean="0"/>
              <a:t>조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r1-20120628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805953" y="285728"/>
            <a:ext cx="4338047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b="1" dirty="0" smtClean="0">
                <a:solidFill>
                  <a:srgbClr val="F1D7BD"/>
                </a:solidFill>
                <a:effectLst>
                  <a:reflection blurRad="6350" stA="60000" endA="900" endPos="58000" dir="5400000" sy="-100000" algn="bl" rotWithShape="0"/>
                </a:effectLst>
                <a:latin typeface="+mj-ea"/>
                <a:ea typeface="+mj-ea"/>
              </a:rPr>
              <a:t>D</a:t>
            </a:r>
            <a:r>
              <a:rPr lang="en-US" altLang="ko-KR" sz="6600" b="1" dirty="0" smtClean="0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reflection blurRad="6350" stA="60000" endA="900" endPos="58000" dir="5400000" sy="-100000" algn="bl" rotWithShape="0"/>
                </a:effectLst>
                <a:latin typeface="+mj-ea"/>
                <a:ea typeface="+mj-ea"/>
              </a:rPr>
              <a:t>imension</a:t>
            </a:r>
          </a:p>
          <a:p>
            <a:r>
              <a:rPr lang="en-US" altLang="ko-KR" sz="6600" b="1" dirty="0" smtClean="0">
                <a:solidFill>
                  <a:srgbClr val="F1D7BD"/>
                </a:solidFill>
                <a:effectLst>
                  <a:reflection blurRad="6350" stA="60000" endA="900" endPos="58000" dir="5400000" sy="-100000" algn="bl" rotWithShape="0"/>
                </a:effectLst>
                <a:latin typeface="+mj-ea"/>
                <a:ea typeface="+mj-ea"/>
              </a:rPr>
              <a:t>D</a:t>
            </a:r>
            <a:r>
              <a:rPr lang="en-US" altLang="ko-KR" sz="6600" b="1" dirty="0" smtClean="0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reflection blurRad="6350" stA="60000" endA="900" endPos="58000" dir="5400000" sy="-100000" algn="bl" rotWithShape="0"/>
                </a:effectLst>
                <a:latin typeface="+mj-ea"/>
                <a:ea typeface="+mj-ea"/>
              </a:rPr>
              <a:t>rive</a:t>
            </a:r>
          </a:p>
          <a:p>
            <a:r>
              <a:rPr lang="en-US" altLang="ko-KR" sz="6600" b="1" dirty="0" smtClean="0">
                <a:solidFill>
                  <a:srgbClr val="F1D7BD"/>
                </a:solidFill>
                <a:effectLst>
                  <a:reflection blurRad="6350" stA="60000" endA="900" endPos="58000" dir="5400000" sy="-100000" algn="bl" rotWithShape="0"/>
                </a:effectLst>
                <a:latin typeface="+mj-ea"/>
                <a:ea typeface="+mj-ea"/>
              </a:rPr>
              <a:t>D</a:t>
            </a:r>
            <a:r>
              <a:rPr lang="en-US" altLang="ko-KR" sz="6600" b="1" dirty="0" smtClean="0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reflection blurRad="6350" stA="60000" endA="900" endPos="58000" dir="5400000" sy="-100000" algn="bl" rotWithShape="0"/>
                </a:effectLst>
                <a:latin typeface="+mj-ea"/>
                <a:ea typeface="+mj-ea"/>
              </a:rPr>
              <a:t>ownside</a:t>
            </a:r>
            <a:endParaRPr lang="ko-KR" altLang="en-US" sz="6600" b="1" dirty="0">
              <a:solidFill>
                <a:schemeClr val="accent6">
                  <a:lumMod val="20000"/>
                  <a:lumOff val="80000"/>
                </a:schemeClr>
              </a:solidFill>
              <a:effectLst>
                <a:reflection blurRad="6350" stA="60000" endA="900" endPos="58000" dir="5400000" sy="-100000" algn="bl" rotWithShape="0"/>
              </a:effectLst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lum bright="40000" contrast="-40000"/>
          </a:blip>
          <a:srcRect/>
          <a:stretch>
            <a:fillRect/>
          </a:stretch>
        </p:blipFill>
        <p:spPr bwMode="auto">
          <a:xfrm>
            <a:off x="395536" y="849982"/>
            <a:ext cx="4686300" cy="466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" name="그룹 2"/>
          <p:cNvGrpSpPr/>
          <p:nvPr/>
        </p:nvGrpSpPr>
        <p:grpSpPr>
          <a:xfrm>
            <a:off x="3419872" y="1642070"/>
            <a:ext cx="1008112" cy="648072"/>
            <a:chOff x="2627784" y="404664"/>
            <a:chExt cx="1008112" cy="648072"/>
          </a:xfrm>
        </p:grpSpPr>
        <p:sp>
          <p:nvSpPr>
            <p:cNvPr id="4" name="모서리가 둥근 직사각형 3"/>
            <p:cNvSpPr/>
            <p:nvPr/>
          </p:nvSpPr>
          <p:spPr>
            <a:xfrm>
              <a:off x="2627784" y="404664"/>
              <a:ext cx="1008112" cy="648072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2699792" y="476672"/>
              <a:ext cx="792088" cy="504056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3531636" y="662879"/>
              <a:ext cx="45719" cy="144016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012160" y="1484784"/>
            <a:ext cx="21948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>
                <a:solidFill>
                  <a:schemeClr val="accent5">
                    <a:lumMod val="50000"/>
                  </a:schemeClr>
                </a:solidFill>
              </a:rPr>
              <a:t>거대</a:t>
            </a:r>
            <a:r>
              <a:rPr lang="ko-KR" altLang="en-US" sz="2800" dirty="0" smtClean="0"/>
              <a:t>한 </a:t>
            </a:r>
            <a:r>
              <a:rPr lang="ko-KR" altLang="en-US" sz="2800" dirty="0" err="1" smtClean="0"/>
              <a:t>맵을</a:t>
            </a:r>
            <a:endParaRPr lang="ko-KR" alt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5292080" y="2780928"/>
            <a:ext cx="33874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/>
              <a:t>화면에 </a:t>
            </a:r>
            <a:r>
              <a:rPr lang="ko-KR" altLang="en-US" sz="2800" b="1" dirty="0" smtClean="0">
                <a:solidFill>
                  <a:schemeClr val="accent5">
                    <a:lumMod val="50000"/>
                  </a:schemeClr>
                </a:solidFill>
              </a:rPr>
              <a:t>일부</a:t>
            </a:r>
            <a:r>
              <a:rPr lang="ko-KR" altLang="en-US" sz="2400" dirty="0" smtClean="0"/>
              <a:t>만 보여주고</a:t>
            </a:r>
            <a:endParaRPr lang="ko-KR" alt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5651650" y="3861048"/>
            <a:ext cx="28087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smtClean="0">
                <a:solidFill>
                  <a:schemeClr val="accent5">
                    <a:lumMod val="50000"/>
                  </a:schemeClr>
                </a:solidFill>
              </a:rPr>
              <a:t>길</a:t>
            </a:r>
            <a:r>
              <a:rPr lang="ko-KR" altLang="en-US" sz="2400" dirty="0" smtClean="0"/>
              <a:t>을 찾아가는 게임</a:t>
            </a:r>
            <a:endParaRPr lang="ko-KR" altLang="en-US" sz="2400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91880" y="1714078"/>
            <a:ext cx="792088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r0-20120626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835696" y="1124744"/>
            <a:ext cx="2912324" cy="1872208"/>
            <a:chOff x="2627784" y="404664"/>
            <a:chExt cx="1008112" cy="648072"/>
          </a:xfrm>
        </p:grpSpPr>
        <p:sp>
          <p:nvSpPr>
            <p:cNvPr id="3" name="모서리가 둥근 직사각형 2"/>
            <p:cNvSpPr/>
            <p:nvPr/>
          </p:nvSpPr>
          <p:spPr>
            <a:xfrm>
              <a:off x="2627784" y="404664"/>
              <a:ext cx="1008112" cy="648072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모서리가 둥근 직사각형 3"/>
            <p:cNvSpPr/>
            <p:nvPr/>
          </p:nvSpPr>
          <p:spPr>
            <a:xfrm>
              <a:off x="2699792" y="476672"/>
              <a:ext cx="792088" cy="504056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3531636" y="662879"/>
              <a:ext cx="45719" cy="144016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2843808" y="3501008"/>
            <a:ext cx="51539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/>
              <a:t>화면상의 이동을 </a:t>
            </a:r>
            <a:r>
              <a:rPr lang="ko-KR" altLang="en-US" sz="3600" b="1" dirty="0" smtClean="0">
                <a:solidFill>
                  <a:schemeClr val="accent5">
                    <a:lumMod val="50000"/>
                  </a:schemeClr>
                </a:solidFill>
              </a:rPr>
              <a:t>모션</a:t>
            </a:r>
            <a:r>
              <a:rPr lang="ko-KR" altLang="en-US" sz="2800" dirty="0" smtClean="0"/>
              <a:t>으로 처리</a:t>
            </a:r>
            <a:endParaRPr lang="ko-KR" altLang="en-US" sz="2800" dirty="0"/>
          </a:p>
        </p:txBody>
      </p:sp>
      <p:sp>
        <p:nvSpPr>
          <p:cNvPr id="8" name="오른쪽 화살표 7"/>
          <p:cNvSpPr/>
          <p:nvPr/>
        </p:nvSpPr>
        <p:spPr>
          <a:xfrm>
            <a:off x="5292080" y="1628800"/>
            <a:ext cx="1296144" cy="792088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오른쪽 화살표 8"/>
          <p:cNvSpPr/>
          <p:nvPr/>
        </p:nvSpPr>
        <p:spPr>
          <a:xfrm flipH="1">
            <a:off x="2627784" y="1700808"/>
            <a:ext cx="942650" cy="576064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691680" y="4437112"/>
            <a:ext cx="66431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/>
              <a:t>화면 저편에 </a:t>
            </a:r>
            <a:r>
              <a:rPr lang="ko-KR" altLang="en-US" sz="2800" b="1" dirty="0" smtClean="0">
                <a:solidFill>
                  <a:schemeClr val="accent5">
                    <a:lumMod val="50000"/>
                  </a:schemeClr>
                </a:solidFill>
              </a:rPr>
              <a:t>거대한 </a:t>
            </a:r>
            <a:r>
              <a:rPr lang="ko-KR" altLang="en-US" sz="2800" b="1" dirty="0" err="1" smtClean="0">
                <a:solidFill>
                  <a:schemeClr val="accent5">
                    <a:lumMod val="50000"/>
                  </a:schemeClr>
                </a:solidFill>
              </a:rPr>
              <a:t>맵</a:t>
            </a:r>
            <a:r>
              <a:rPr lang="ko-KR" altLang="en-US" sz="2400" dirty="0" err="1" smtClean="0"/>
              <a:t>이</a:t>
            </a:r>
            <a:r>
              <a:rPr lang="ko-KR" altLang="en-US" sz="2400" dirty="0" smtClean="0"/>
              <a:t> 있는 것처럼 느끼게 함</a:t>
            </a:r>
            <a:endParaRPr lang="ko-KR" alt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2411760" y="5445224"/>
            <a:ext cx="53110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/>
              <a:t>기기를 </a:t>
            </a:r>
            <a:r>
              <a:rPr lang="ko-KR" altLang="en-US" sz="2800" b="1" dirty="0" smtClean="0">
                <a:solidFill>
                  <a:schemeClr val="accent5">
                    <a:lumMod val="50000"/>
                  </a:schemeClr>
                </a:solidFill>
              </a:rPr>
              <a:t>실제로 움직여서</a:t>
            </a:r>
            <a:r>
              <a:rPr lang="ko-KR" altLang="en-US" sz="2400" dirty="0" smtClean="0"/>
              <a:t> 길을 찾아감</a:t>
            </a:r>
            <a:endParaRPr lang="ko-KR" altLang="en-US" sz="2400" dirty="0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r0-20120626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148064" y="2276872"/>
            <a:ext cx="36263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/>
              <a:t>막힌 곳</a:t>
            </a:r>
            <a:r>
              <a:rPr lang="en-US" altLang="ko-KR" sz="2800" dirty="0" smtClean="0"/>
              <a:t>: </a:t>
            </a:r>
            <a:r>
              <a:rPr lang="ko-KR" altLang="en-US" sz="3600" b="1" dirty="0" smtClean="0">
                <a:solidFill>
                  <a:schemeClr val="accent5">
                    <a:lumMod val="50000"/>
                  </a:schemeClr>
                </a:solidFill>
              </a:rPr>
              <a:t>진동</a:t>
            </a:r>
            <a:r>
              <a:rPr lang="ko-KR" altLang="en-US" sz="2800" dirty="0" smtClean="0"/>
              <a:t> 피드백</a:t>
            </a:r>
            <a:endParaRPr lang="ko-KR" altLang="en-US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5940152" y="4581128"/>
            <a:ext cx="21948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/>
              <a:t>온라인 </a:t>
            </a:r>
            <a:r>
              <a:rPr lang="ko-KR" altLang="en-US" sz="3600" b="1" dirty="0" smtClean="0">
                <a:solidFill>
                  <a:schemeClr val="accent5">
                    <a:lumMod val="50000"/>
                  </a:schemeClr>
                </a:solidFill>
              </a:rPr>
              <a:t>랭킹</a:t>
            </a:r>
            <a:endParaRPr lang="ko-KR" altLang="en-US" sz="28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r0-20120626</a:t>
            </a: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067944" y="5589240"/>
            <a:ext cx="42787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/>
              <a:t>현실과 같은 </a:t>
            </a:r>
            <a:r>
              <a:rPr lang="ko-KR" altLang="en-US" sz="2400" dirty="0" err="1" smtClean="0"/>
              <a:t>맵을</a:t>
            </a:r>
            <a:r>
              <a:rPr lang="ko-KR" altLang="en-US" sz="2400" dirty="0" smtClean="0"/>
              <a:t> 이용한 </a:t>
            </a:r>
            <a:r>
              <a:rPr lang="ko-KR" altLang="en-US" sz="3200" b="1" dirty="0" smtClean="0">
                <a:solidFill>
                  <a:schemeClr val="accent5">
                    <a:lumMod val="50000"/>
                  </a:schemeClr>
                </a:solidFill>
              </a:rPr>
              <a:t>광고</a:t>
            </a:r>
            <a:endParaRPr lang="ko-KR" altLang="en-US" sz="24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99992" y="3501008"/>
            <a:ext cx="43027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smtClean="0">
                <a:solidFill>
                  <a:schemeClr val="accent5">
                    <a:lumMod val="50000"/>
                  </a:schemeClr>
                </a:solidFill>
              </a:rPr>
              <a:t>액션</a:t>
            </a:r>
            <a:r>
              <a:rPr lang="en-US" altLang="ko-KR" sz="2400" dirty="0" smtClean="0"/>
              <a:t>/</a:t>
            </a:r>
            <a:r>
              <a:rPr lang="ko-KR" altLang="en-US" sz="3200" b="1" dirty="0" smtClean="0">
                <a:solidFill>
                  <a:schemeClr val="accent5">
                    <a:lumMod val="50000"/>
                  </a:schemeClr>
                </a:solidFill>
              </a:rPr>
              <a:t>어드벤처</a:t>
            </a:r>
            <a:r>
              <a:rPr lang="ko-KR" altLang="en-US" sz="2400" dirty="0" smtClean="0"/>
              <a:t> 게임적 요소</a:t>
            </a:r>
            <a:endParaRPr lang="ko-KR" altLang="en-US" sz="24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17409" name="Picture 1" descr="D:\ssidang\Documents\학교\2012하계-팀프로젝트\20120627022547767_easyicon_cn_96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47664" y="548680"/>
            <a:ext cx="914400" cy="914400"/>
          </a:xfrm>
          <a:prstGeom prst="rect">
            <a:avLst/>
          </a:prstGeom>
          <a:noFill/>
        </p:spPr>
      </p:pic>
      <p:cxnSp>
        <p:nvCxnSpPr>
          <p:cNvPr id="11" name="직선 연결선 10"/>
          <p:cNvCxnSpPr/>
          <p:nvPr/>
        </p:nvCxnSpPr>
        <p:spPr>
          <a:xfrm rot="10800000" flipV="1">
            <a:off x="1547664" y="476672"/>
            <a:ext cx="2448272" cy="172819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 rot="10800000" flipV="1">
            <a:off x="2915816" y="1268760"/>
            <a:ext cx="2448272" cy="172819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타원 13"/>
          <p:cNvSpPr/>
          <p:nvPr/>
        </p:nvSpPr>
        <p:spPr>
          <a:xfrm>
            <a:off x="2843808" y="1196752"/>
            <a:ext cx="576064" cy="576064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50000"/>
                  <a:tint val="66000"/>
                  <a:satMod val="160000"/>
                </a:schemeClr>
              </a:gs>
              <a:gs pos="50000">
                <a:schemeClr val="bg2">
                  <a:lumMod val="50000"/>
                  <a:tint val="44500"/>
                  <a:satMod val="160000"/>
                </a:schemeClr>
              </a:gs>
              <a:gs pos="100000">
                <a:schemeClr val="bg2">
                  <a:lumMod val="50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오른쪽 화살표 14"/>
          <p:cNvSpPr/>
          <p:nvPr/>
        </p:nvSpPr>
        <p:spPr>
          <a:xfrm rot="14079002">
            <a:off x="3013268" y="707742"/>
            <a:ext cx="576064" cy="360040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410" name="Picture 2" descr="D:\ssidang\Documents\학교\2012하계-팀프로젝트\지도일부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27584" y="3717032"/>
            <a:ext cx="2789536" cy="263163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4143372" y="1117550"/>
            <a:ext cx="1008112" cy="1468237"/>
            <a:chOff x="1187624" y="2564904"/>
            <a:chExt cx="1008112" cy="1468237"/>
          </a:xfrm>
        </p:grpSpPr>
        <p:sp>
          <p:nvSpPr>
            <p:cNvPr id="3" name="직사각형 2"/>
            <p:cNvSpPr/>
            <p:nvPr/>
          </p:nvSpPr>
          <p:spPr>
            <a:xfrm>
              <a:off x="1187624" y="2564904"/>
              <a:ext cx="1008112" cy="100811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" name="현 3"/>
            <p:cNvSpPr/>
            <p:nvPr/>
          </p:nvSpPr>
          <p:spPr>
            <a:xfrm>
              <a:off x="1259632" y="3169045"/>
              <a:ext cx="864096" cy="864096"/>
            </a:xfrm>
            <a:prstGeom prst="chord">
              <a:avLst>
                <a:gd name="adj1" fmla="val 11027404"/>
                <a:gd name="adj2" fmla="val 21367898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" name="타원 4"/>
            <p:cNvSpPr/>
            <p:nvPr/>
          </p:nvSpPr>
          <p:spPr>
            <a:xfrm>
              <a:off x="1403648" y="2636912"/>
              <a:ext cx="576064" cy="57606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2285984" y="3760756"/>
            <a:ext cx="1008112" cy="1468237"/>
            <a:chOff x="1187624" y="2564904"/>
            <a:chExt cx="1008112" cy="1468237"/>
          </a:xfrm>
        </p:grpSpPr>
        <p:sp>
          <p:nvSpPr>
            <p:cNvPr id="8" name="직사각형 7"/>
            <p:cNvSpPr/>
            <p:nvPr/>
          </p:nvSpPr>
          <p:spPr>
            <a:xfrm>
              <a:off x="1187624" y="2564904"/>
              <a:ext cx="1008112" cy="100811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현 8"/>
            <p:cNvSpPr/>
            <p:nvPr/>
          </p:nvSpPr>
          <p:spPr>
            <a:xfrm>
              <a:off x="1259632" y="3169045"/>
              <a:ext cx="864096" cy="864096"/>
            </a:xfrm>
            <a:prstGeom prst="chord">
              <a:avLst>
                <a:gd name="adj1" fmla="val 11027404"/>
                <a:gd name="adj2" fmla="val 21367898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타원 9"/>
            <p:cNvSpPr/>
            <p:nvPr/>
          </p:nvSpPr>
          <p:spPr>
            <a:xfrm>
              <a:off x="1403648" y="2636912"/>
              <a:ext cx="576064" cy="576064"/>
            </a:xfrm>
            <a:prstGeom prst="ellipse">
              <a:avLst/>
            </a:prstGeom>
            <a:solidFill>
              <a:srgbClr val="F5C0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3937608" y="2190830"/>
            <a:ext cx="14526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/>
              <a:t>김 이 석</a:t>
            </a:r>
            <a:endParaRPr lang="ko-KR" altLang="en-US" sz="28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2052490" y="4834606"/>
            <a:ext cx="14462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/>
              <a:t>김 진 </a:t>
            </a:r>
            <a:r>
              <a:rPr lang="ko-KR" altLang="en-US" sz="2800" b="1" dirty="0" err="1" smtClean="0"/>
              <a:t>협</a:t>
            </a:r>
            <a:endParaRPr lang="ko-KR" altLang="en-US" sz="2800" b="1" dirty="0"/>
          </a:p>
        </p:txBody>
      </p:sp>
      <p:grpSp>
        <p:nvGrpSpPr>
          <p:cNvPr id="22" name="그룹 21"/>
          <p:cNvGrpSpPr/>
          <p:nvPr/>
        </p:nvGrpSpPr>
        <p:grpSpPr>
          <a:xfrm>
            <a:off x="6000760" y="3760756"/>
            <a:ext cx="1008112" cy="1468237"/>
            <a:chOff x="1187624" y="2564904"/>
            <a:chExt cx="1008112" cy="1468237"/>
          </a:xfrm>
        </p:grpSpPr>
        <p:sp>
          <p:nvSpPr>
            <p:cNvPr id="23" name="직사각형 22"/>
            <p:cNvSpPr/>
            <p:nvPr/>
          </p:nvSpPr>
          <p:spPr>
            <a:xfrm>
              <a:off x="1187624" y="2564904"/>
              <a:ext cx="1008112" cy="100811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현 23"/>
            <p:cNvSpPr/>
            <p:nvPr/>
          </p:nvSpPr>
          <p:spPr>
            <a:xfrm>
              <a:off x="1259632" y="3169045"/>
              <a:ext cx="864096" cy="864096"/>
            </a:xfrm>
            <a:prstGeom prst="chord">
              <a:avLst>
                <a:gd name="adj1" fmla="val 11027404"/>
                <a:gd name="adj2" fmla="val 21367898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" name="타원 24"/>
            <p:cNvSpPr/>
            <p:nvPr/>
          </p:nvSpPr>
          <p:spPr>
            <a:xfrm>
              <a:off x="1403648" y="2636912"/>
              <a:ext cx="576064" cy="576064"/>
            </a:xfrm>
            <a:prstGeom prst="ellipse">
              <a:avLst/>
            </a:prstGeom>
            <a:solidFill>
              <a:srgbClr val="F5C0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5767266" y="4834606"/>
            <a:ext cx="14462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/>
              <a:t>지 상 현</a:t>
            </a:r>
            <a:endParaRPr lang="ko-KR" altLang="en-US" sz="2800" b="1" dirty="0"/>
          </a:p>
        </p:txBody>
      </p:sp>
      <p:sp>
        <p:nvSpPr>
          <p:cNvPr id="27" name="바닥글 개체 틀 2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r1-20120628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259632" y="620688"/>
            <a:ext cx="1008112" cy="1468237"/>
            <a:chOff x="1187624" y="2564904"/>
            <a:chExt cx="1008112" cy="1468237"/>
          </a:xfrm>
        </p:grpSpPr>
        <p:sp>
          <p:nvSpPr>
            <p:cNvPr id="3" name="직사각형 2"/>
            <p:cNvSpPr/>
            <p:nvPr/>
          </p:nvSpPr>
          <p:spPr>
            <a:xfrm>
              <a:off x="1187624" y="2564904"/>
              <a:ext cx="1008112" cy="100811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" name="현 3"/>
            <p:cNvSpPr/>
            <p:nvPr/>
          </p:nvSpPr>
          <p:spPr>
            <a:xfrm>
              <a:off x="1259632" y="3169045"/>
              <a:ext cx="864096" cy="864096"/>
            </a:xfrm>
            <a:prstGeom prst="chord">
              <a:avLst>
                <a:gd name="adj1" fmla="val 11027404"/>
                <a:gd name="adj2" fmla="val 21367898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" name="타원 4"/>
            <p:cNvSpPr/>
            <p:nvPr/>
          </p:nvSpPr>
          <p:spPr>
            <a:xfrm>
              <a:off x="1403648" y="2636912"/>
              <a:ext cx="576064" cy="57606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1259632" y="2176787"/>
            <a:ext cx="1008112" cy="1468237"/>
            <a:chOff x="1187624" y="2564904"/>
            <a:chExt cx="1008112" cy="1468237"/>
          </a:xfrm>
        </p:grpSpPr>
        <p:sp>
          <p:nvSpPr>
            <p:cNvPr id="7" name="직사각형 6"/>
            <p:cNvSpPr/>
            <p:nvPr/>
          </p:nvSpPr>
          <p:spPr>
            <a:xfrm>
              <a:off x="1187624" y="2564904"/>
              <a:ext cx="1008112" cy="100811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현 7"/>
            <p:cNvSpPr/>
            <p:nvPr/>
          </p:nvSpPr>
          <p:spPr>
            <a:xfrm>
              <a:off x="1259632" y="3169045"/>
              <a:ext cx="864096" cy="864096"/>
            </a:xfrm>
            <a:prstGeom prst="chord">
              <a:avLst>
                <a:gd name="adj1" fmla="val 11027404"/>
                <a:gd name="adj2" fmla="val 21367898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타원 8"/>
            <p:cNvSpPr/>
            <p:nvPr/>
          </p:nvSpPr>
          <p:spPr>
            <a:xfrm>
              <a:off x="1403648" y="2636912"/>
              <a:ext cx="576064" cy="576064"/>
            </a:xfrm>
            <a:prstGeom prst="ellipse">
              <a:avLst/>
            </a:prstGeom>
            <a:solidFill>
              <a:srgbClr val="F5C0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2339752" y="836712"/>
            <a:ext cx="14526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/>
              <a:t>김 이 석</a:t>
            </a:r>
            <a:endParaRPr lang="ko-KR" altLang="en-US" sz="28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2411760" y="2464819"/>
            <a:ext cx="14462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/>
              <a:t>김 진 </a:t>
            </a:r>
            <a:r>
              <a:rPr lang="ko-KR" altLang="en-US" sz="2800" b="1" dirty="0" err="1" smtClean="0"/>
              <a:t>협</a:t>
            </a:r>
            <a:endParaRPr lang="ko-KR" altLang="en-US" sz="2800" b="1" dirty="0"/>
          </a:p>
        </p:txBody>
      </p:sp>
      <p:grpSp>
        <p:nvGrpSpPr>
          <p:cNvPr id="12" name="그룹 11"/>
          <p:cNvGrpSpPr/>
          <p:nvPr/>
        </p:nvGrpSpPr>
        <p:grpSpPr>
          <a:xfrm>
            <a:off x="1259632" y="3717032"/>
            <a:ext cx="1008112" cy="1468237"/>
            <a:chOff x="1187624" y="2564904"/>
            <a:chExt cx="1008112" cy="1468237"/>
          </a:xfrm>
        </p:grpSpPr>
        <p:sp>
          <p:nvSpPr>
            <p:cNvPr id="13" name="직사각형 12"/>
            <p:cNvSpPr/>
            <p:nvPr/>
          </p:nvSpPr>
          <p:spPr>
            <a:xfrm>
              <a:off x="1187624" y="2564904"/>
              <a:ext cx="1008112" cy="100811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현 13"/>
            <p:cNvSpPr/>
            <p:nvPr/>
          </p:nvSpPr>
          <p:spPr>
            <a:xfrm>
              <a:off x="1259632" y="3169045"/>
              <a:ext cx="864096" cy="864096"/>
            </a:xfrm>
            <a:prstGeom prst="chord">
              <a:avLst>
                <a:gd name="adj1" fmla="val 11027404"/>
                <a:gd name="adj2" fmla="val 21367898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" name="타원 14"/>
            <p:cNvSpPr/>
            <p:nvPr/>
          </p:nvSpPr>
          <p:spPr>
            <a:xfrm>
              <a:off x="1403648" y="2636912"/>
              <a:ext cx="576064" cy="576064"/>
            </a:xfrm>
            <a:prstGeom prst="ellipse">
              <a:avLst/>
            </a:prstGeom>
            <a:solidFill>
              <a:srgbClr val="F5C0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2411760" y="4005064"/>
            <a:ext cx="14462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/>
              <a:t>지 상 현</a:t>
            </a:r>
            <a:endParaRPr lang="ko-KR" altLang="en-US" sz="2800" b="1" dirty="0"/>
          </a:p>
        </p:txBody>
      </p:sp>
      <p:sp>
        <p:nvSpPr>
          <p:cNvPr id="18" name="내용 개체 틀 2"/>
          <p:cNvSpPr txBox="1">
            <a:spLocks/>
          </p:cNvSpPr>
          <p:nvPr/>
        </p:nvSpPr>
        <p:spPr>
          <a:xfrm>
            <a:off x="4572000" y="332656"/>
            <a:ext cx="4032448" cy="1584176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Project Manager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lang="en-US" altLang="ko-KR" sz="2000" dirty="0" smtClean="0">
                <a:solidFill>
                  <a:schemeClr val="tx2"/>
                </a:solidFill>
              </a:rPr>
              <a:t>Game UI Design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Level</a:t>
            </a:r>
            <a:r>
              <a:rPr kumimoji="0" lang="en-US" altLang="ko-KR" sz="2000" b="0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Design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lang="en-US" altLang="ko-KR" sz="2000" dirty="0" smtClean="0">
                <a:solidFill>
                  <a:schemeClr val="tx2"/>
                </a:solidFill>
              </a:rPr>
              <a:t>Google Ads for Android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9" name="내용 개체 틀 2"/>
          <p:cNvSpPr txBox="1">
            <a:spLocks/>
          </p:cNvSpPr>
          <p:nvPr/>
        </p:nvSpPr>
        <p:spPr>
          <a:xfrm>
            <a:off x="4572000" y="2132856"/>
            <a:ext cx="3528392" cy="1152128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Motion</a:t>
            </a:r>
            <a:r>
              <a:rPr kumimoji="0" lang="en-US" altLang="ko-KR" sz="2000" b="0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Sensor Analyze</a:t>
            </a:r>
            <a:endParaRPr lang="en-US" altLang="ko-KR" sz="2000" dirty="0" smtClean="0">
              <a:solidFill>
                <a:schemeClr val="tx2"/>
              </a:solidFill>
            </a:endParaRPr>
          </a:p>
          <a:p>
            <a:pPr marL="342900" lvl="0" indent="-342900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"/>
              <a:defRPr/>
            </a:pPr>
            <a:r>
              <a:rPr lang="en-US" altLang="ko-KR" sz="2000" dirty="0" smtClean="0">
                <a:solidFill>
                  <a:schemeClr val="tx2"/>
                </a:solidFill>
              </a:rPr>
              <a:t>Ranking</a:t>
            </a:r>
          </a:p>
          <a:p>
            <a:pPr marL="342900" lvl="0" indent="-342900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"/>
              <a:defRPr/>
            </a:pPr>
            <a:r>
              <a:rPr lang="en-US" altLang="ko-KR" sz="2000" dirty="0" smtClean="0">
                <a:solidFill>
                  <a:schemeClr val="tx2"/>
                </a:solidFill>
              </a:rPr>
              <a:t>Game Logic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endParaRPr kumimoji="0" lang="en-US" altLang="ko-K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0" name="내용 개체 틀 2"/>
          <p:cNvSpPr txBox="1">
            <a:spLocks/>
          </p:cNvSpPr>
          <p:nvPr/>
        </p:nvSpPr>
        <p:spPr>
          <a:xfrm>
            <a:off x="4572000" y="3889125"/>
            <a:ext cx="3960440" cy="1224136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kumimoji="0" lang="en-US" altLang="ko-KR" sz="2000" b="0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Maze Generator Engine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lang="en-US" altLang="ko-KR" sz="2000" dirty="0" smtClean="0">
                <a:solidFill>
                  <a:schemeClr val="tx2"/>
                </a:solidFill>
              </a:rPr>
              <a:t>Preference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Game Logic</a:t>
            </a:r>
          </a:p>
        </p:txBody>
      </p:sp>
      <p:sp>
        <p:nvSpPr>
          <p:cNvPr id="22" name="바닥글 개체 틀 2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r0-20120626</a:t>
            </a:r>
            <a:endParaRPr lang="ko-KR" altLang="en-US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1331640" y="6021288"/>
            <a:ext cx="6120680" cy="36004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92D050">
                  <a:shade val="30000"/>
                  <a:satMod val="115000"/>
                </a:srgbClr>
              </a:gs>
              <a:gs pos="50000">
                <a:srgbClr val="92D050">
                  <a:shade val="67500"/>
                  <a:satMod val="115000"/>
                </a:srgbClr>
              </a:gs>
              <a:gs pos="100000">
                <a:srgbClr val="92D05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rgbClr val="92D05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2555776" y="6021288"/>
            <a:ext cx="4896544" cy="288032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FFC000">
                  <a:shade val="30000"/>
                  <a:satMod val="115000"/>
                </a:srgbClr>
              </a:gs>
              <a:gs pos="50000">
                <a:srgbClr val="FFC000">
                  <a:shade val="67500"/>
                  <a:satMod val="115000"/>
                </a:srgbClr>
              </a:gs>
              <a:gs pos="100000">
                <a:srgbClr val="FFC00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rgbClr val="FFC00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5436096" y="6021288"/>
            <a:ext cx="2016224" cy="216024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rgbClr val="0070C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모서리가 둥근 사각형 설명선 25"/>
          <p:cNvSpPr/>
          <p:nvPr/>
        </p:nvSpPr>
        <p:spPr>
          <a:xfrm>
            <a:off x="1619672" y="5301208"/>
            <a:ext cx="864096" cy="432048"/>
          </a:xfrm>
          <a:prstGeom prst="wedgeRoundRectCallout">
            <a:avLst>
              <a:gd name="adj1" fmla="val -26517"/>
              <a:gd name="adj2" fmla="val 94707"/>
              <a:gd name="adj3" fmla="val 16667"/>
            </a:avLst>
          </a:prstGeom>
          <a:gradFill flip="none" rotWithShape="1">
            <a:gsLst>
              <a:gs pos="0">
                <a:srgbClr val="92D050">
                  <a:shade val="30000"/>
                  <a:satMod val="115000"/>
                </a:srgbClr>
              </a:gs>
              <a:gs pos="50000">
                <a:srgbClr val="92D050">
                  <a:shade val="67500"/>
                  <a:satMod val="115000"/>
                </a:srgbClr>
              </a:gs>
              <a:gs pos="100000">
                <a:srgbClr val="92D05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rgbClr val="92D050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설계</a:t>
            </a:r>
            <a:endParaRPr lang="ko-KR" altLang="en-US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7" name="모서리가 둥근 사각형 설명선 26"/>
          <p:cNvSpPr/>
          <p:nvPr/>
        </p:nvSpPr>
        <p:spPr>
          <a:xfrm>
            <a:off x="3131840" y="5301208"/>
            <a:ext cx="1872208" cy="432048"/>
          </a:xfrm>
          <a:prstGeom prst="wedgeRoundRectCallout">
            <a:avLst>
              <a:gd name="adj1" fmla="val 1620"/>
              <a:gd name="adj2" fmla="val 94707"/>
              <a:gd name="adj3" fmla="val 16667"/>
            </a:avLst>
          </a:prstGeom>
          <a:gradFill flip="none" rotWithShape="1">
            <a:gsLst>
              <a:gs pos="0">
                <a:srgbClr val="FFC000">
                  <a:shade val="30000"/>
                  <a:satMod val="115000"/>
                </a:srgbClr>
              </a:gs>
              <a:gs pos="50000">
                <a:srgbClr val="FFC000">
                  <a:shade val="67500"/>
                  <a:satMod val="115000"/>
                </a:srgbClr>
              </a:gs>
              <a:gs pos="100000">
                <a:srgbClr val="FFC00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rgbClr val="FFC000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구현 </a:t>
            </a:r>
            <a:r>
              <a:rPr lang="en-US" altLang="ko-KR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/ </a:t>
            </a:r>
            <a:r>
              <a:rPr lang="ko-KR" altLang="en-US" dirty="0" err="1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리팩토링</a:t>
            </a:r>
            <a:endParaRPr lang="ko-KR" altLang="en-US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8" name="모서리가 둥근 사각형 설명선 27"/>
          <p:cNvSpPr/>
          <p:nvPr/>
        </p:nvSpPr>
        <p:spPr>
          <a:xfrm>
            <a:off x="5868144" y="5301208"/>
            <a:ext cx="1152128" cy="432048"/>
          </a:xfrm>
          <a:prstGeom prst="wedgeRoundRectCallout">
            <a:avLst>
              <a:gd name="adj1" fmla="val 8853"/>
              <a:gd name="adj2" fmla="val 106209"/>
              <a:gd name="adj3" fmla="val 16667"/>
            </a:avLst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rgbClr val="0070C0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테스트</a:t>
            </a:r>
            <a:endParaRPr lang="ko-KR" altLang="en-US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267744" y="6309320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altLang="ko-KR" b="1" spc="50" dirty="0" smtClean="0">
                <a:ln w="11430"/>
                <a:solidFill>
                  <a:srgbClr val="7030A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n-ea"/>
              </a:rPr>
              <a:t>6.28</a:t>
            </a:r>
            <a:endParaRPr lang="ko-KR" altLang="en-US" b="1" spc="50" dirty="0">
              <a:ln w="11430"/>
              <a:solidFill>
                <a:srgbClr val="7030A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+mn-ea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148064" y="6309320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altLang="ko-KR" b="1" spc="50" dirty="0" smtClean="0">
                <a:ln w="11430"/>
                <a:solidFill>
                  <a:srgbClr val="7030A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n-ea"/>
              </a:rPr>
              <a:t>7.8</a:t>
            </a:r>
            <a:endParaRPr lang="ko-KR" altLang="en-US" b="1" spc="50" dirty="0">
              <a:ln w="11430"/>
              <a:solidFill>
                <a:srgbClr val="7030A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+mn-ea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020272" y="6309320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altLang="ko-KR" b="1" spc="50" dirty="0" smtClean="0">
                <a:ln w="11430"/>
                <a:solidFill>
                  <a:srgbClr val="7030A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n-ea"/>
              </a:rPr>
              <a:t>7.20</a:t>
            </a:r>
            <a:endParaRPr lang="ko-KR" altLang="en-US" b="1" spc="50" dirty="0">
              <a:ln w="11430"/>
              <a:solidFill>
                <a:srgbClr val="7030A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상세 개발 방법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r0-20120626</a:t>
            </a:r>
            <a:endParaRPr lang="ko-KR" altLang="en-US"/>
          </a:p>
        </p:txBody>
      </p:sp>
      <p:pic>
        <p:nvPicPr>
          <p:cNvPr id="13317" name="Picture 5" descr="Git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36096" y="2132856"/>
            <a:ext cx="1728192" cy="722700"/>
          </a:xfrm>
          <a:prstGeom prst="rect">
            <a:avLst/>
          </a:prstGeom>
          <a:noFill/>
        </p:spPr>
      </p:pic>
      <p:pic>
        <p:nvPicPr>
          <p:cNvPr id="13321" name="Picture 9" descr="http://smartphone-com.up.seesaa.net/image/android001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08795" y="2708920"/>
            <a:ext cx="2143125" cy="2143125"/>
          </a:xfrm>
          <a:prstGeom prst="rect">
            <a:avLst/>
          </a:prstGeom>
          <a:noFill/>
        </p:spPr>
      </p:pic>
      <p:pic>
        <p:nvPicPr>
          <p:cNvPr id="13323" name="Picture 11" descr="http://www.galaxys2.in/wp-content/uploads/2012/03/Samsung-Galaxy-S2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220072" y="4005064"/>
            <a:ext cx="894494" cy="1693078"/>
          </a:xfrm>
          <a:prstGeom prst="rect">
            <a:avLst/>
          </a:prstGeom>
          <a:noFill/>
          <a:effectLst>
            <a:softEdge rad="31750"/>
          </a:effectLst>
          <a:scene3d>
            <a:camera prst="perspectiveHeroicExtremeRightFacing"/>
            <a:lightRig rig="threePt" dir="t"/>
          </a:scene3d>
        </p:spPr>
      </p:pic>
      <p:pic>
        <p:nvPicPr>
          <p:cNvPr id="13325" name="Picture 13" descr="http://cdn7.droidmatters.com/wp-content/uploads/2011/05/motorola-atrix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444208" y="4004756"/>
            <a:ext cx="936104" cy="1691027"/>
          </a:xfrm>
          <a:prstGeom prst="rect">
            <a:avLst/>
          </a:prstGeom>
          <a:noFill/>
          <a:effectLst>
            <a:softEdge rad="31750"/>
          </a:effectLst>
          <a:scene3d>
            <a:camera prst="perspectiveHeroicExtremeLeftFacing"/>
            <a:lightRig rig="threePt" dir="t"/>
          </a:scene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문제점</a:t>
            </a:r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971600" y="1556792"/>
            <a:ext cx="6984776" cy="648072"/>
            <a:chOff x="899592" y="1700808"/>
            <a:chExt cx="6984776" cy="648072"/>
          </a:xfrm>
        </p:grpSpPr>
        <p:sp>
          <p:nvSpPr>
            <p:cNvPr id="3" name="모서리가 둥근 직사각형 2"/>
            <p:cNvSpPr/>
            <p:nvPr/>
          </p:nvSpPr>
          <p:spPr>
            <a:xfrm>
              <a:off x="899592" y="1700808"/>
              <a:ext cx="6984776" cy="648072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/>
              <a:r>
                <a:rPr lang="ko-KR" altLang="en-US" sz="2400" dirty="0" smtClean="0"/>
                <a:t>모션을 감지할 수 있는 수단</a:t>
              </a:r>
              <a:r>
                <a:rPr lang="en-US" altLang="ko-KR" sz="2400" dirty="0" smtClean="0"/>
                <a:t>?</a:t>
              </a:r>
              <a:endParaRPr lang="ko-KR" altLang="en-US" sz="2400" dirty="0"/>
            </a:p>
          </p:txBody>
        </p:sp>
        <p:sp>
          <p:nvSpPr>
            <p:cNvPr id="4" name="타원 3"/>
            <p:cNvSpPr/>
            <p:nvPr/>
          </p:nvSpPr>
          <p:spPr>
            <a:xfrm>
              <a:off x="1043608" y="1844824"/>
              <a:ext cx="360040" cy="36004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십자형 4"/>
            <p:cNvSpPr/>
            <p:nvPr/>
          </p:nvSpPr>
          <p:spPr>
            <a:xfrm>
              <a:off x="1115616" y="1916832"/>
              <a:ext cx="216024" cy="216024"/>
            </a:xfrm>
            <a:prstGeom prst="plus">
              <a:avLst>
                <a:gd name="adj" fmla="val 34283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521524" y="2276872"/>
            <a:ext cx="55707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>
                <a:effectLst>
                  <a:outerShdw blurRad="50800" dist="38100" dir="5400000" algn="t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</a:rPr>
              <a:t>안드로이드</a:t>
            </a:r>
            <a:r>
              <a:rPr lang="ko-KR" altLang="en-US" dirty="0" smtClean="0">
                <a:effectLst>
                  <a:outerShdw blurRad="50800" dist="38100" dir="5400000" algn="t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</a:rPr>
              <a:t> 플랫폼은 다양한 제조사에서 다양한 기기를</a:t>
            </a:r>
            <a:endParaRPr lang="en-US" altLang="ko-KR" dirty="0" smtClean="0">
              <a:effectLst>
                <a:outerShdw blurRad="50800" dist="38100" dir="5400000" algn="t" rotWithShape="0">
                  <a:schemeClr val="tx1">
                    <a:lumMod val="50000"/>
                    <a:lumOff val="50000"/>
                    <a:alpha val="40000"/>
                  </a:schemeClr>
                </a:outerShdw>
              </a:effectLst>
            </a:endParaRPr>
          </a:p>
          <a:p>
            <a:r>
              <a:rPr lang="ko-KR" altLang="en-US" dirty="0" smtClean="0">
                <a:effectLst>
                  <a:outerShdw blurRad="50800" dist="38100" dir="5400000" algn="t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</a:rPr>
              <a:t>만들기 때문에 기기들의 사양이 천차만별</a:t>
            </a:r>
            <a:endParaRPr lang="ko-KR" altLang="en-US" dirty="0">
              <a:effectLst>
                <a:outerShdw blurRad="50800" dist="38100" dir="5400000" algn="t" rotWithShape="0">
                  <a:schemeClr val="tx1">
                    <a:lumMod val="50000"/>
                    <a:lumOff val="50000"/>
                    <a:alpha val="40000"/>
                  </a:schemeClr>
                </a:outerShdw>
              </a:effectLst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971600" y="3140968"/>
            <a:ext cx="6984776" cy="648072"/>
            <a:chOff x="899592" y="1700808"/>
            <a:chExt cx="6984776" cy="648072"/>
          </a:xfrm>
        </p:grpSpPr>
        <p:sp>
          <p:nvSpPr>
            <p:cNvPr id="13" name="모서리가 둥근 직사각형 12"/>
            <p:cNvSpPr/>
            <p:nvPr/>
          </p:nvSpPr>
          <p:spPr>
            <a:xfrm>
              <a:off x="899592" y="1700808"/>
              <a:ext cx="6984776" cy="648072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/>
              <a:r>
                <a:rPr lang="ko-KR" altLang="en-US" sz="2400" dirty="0" smtClean="0"/>
                <a:t>모션 센서</a:t>
              </a:r>
              <a:r>
                <a:rPr lang="en-US" altLang="ko-KR" sz="2400" dirty="0" smtClean="0"/>
                <a:t> </a:t>
              </a:r>
              <a:r>
                <a:rPr lang="ko-KR" altLang="en-US" sz="2400" dirty="0" smtClean="0"/>
                <a:t>정확도</a:t>
              </a:r>
              <a:r>
                <a:rPr lang="en-US" altLang="ko-KR" sz="2400" dirty="0" smtClean="0"/>
                <a:t>?</a:t>
              </a:r>
              <a:endParaRPr lang="ko-KR" altLang="en-US" sz="2400" dirty="0"/>
            </a:p>
          </p:txBody>
        </p:sp>
        <p:sp>
          <p:nvSpPr>
            <p:cNvPr id="14" name="타원 13"/>
            <p:cNvSpPr/>
            <p:nvPr/>
          </p:nvSpPr>
          <p:spPr>
            <a:xfrm>
              <a:off x="1043608" y="1844824"/>
              <a:ext cx="360040" cy="36004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십자형 14"/>
            <p:cNvSpPr/>
            <p:nvPr/>
          </p:nvSpPr>
          <p:spPr>
            <a:xfrm>
              <a:off x="1115616" y="1916832"/>
              <a:ext cx="216024" cy="216024"/>
            </a:xfrm>
            <a:prstGeom prst="plus">
              <a:avLst>
                <a:gd name="adj" fmla="val 34283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1521524" y="3861048"/>
            <a:ext cx="49215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effectLst>
                  <a:outerShdw blurRad="50800" dist="38100" dir="5400000" algn="t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</a:rPr>
              <a:t>모션 센서가 게임에서 요구하는 수준의 데이터를</a:t>
            </a:r>
            <a:endParaRPr lang="en-US" altLang="ko-KR" dirty="0" smtClean="0">
              <a:effectLst>
                <a:outerShdw blurRad="50800" dist="38100" dir="5400000" algn="t" rotWithShape="0">
                  <a:schemeClr val="tx1">
                    <a:lumMod val="50000"/>
                    <a:lumOff val="50000"/>
                    <a:alpha val="40000"/>
                  </a:schemeClr>
                </a:outerShdw>
              </a:effectLst>
            </a:endParaRPr>
          </a:p>
          <a:p>
            <a:r>
              <a:rPr lang="ko-KR" altLang="en-US" dirty="0" smtClean="0">
                <a:effectLst>
                  <a:outerShdw blurRad="50800" dist="38100" dir="5400000" algn="t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</a:rPr>
              <a:t>줄 수 있는가</a:t>
            </a:r>
            <a:endParaRPr lang="ko-KR" altLang="en-US" dirty="0">
              <a:effectLst>
                <a:outerShdw blurRad="50800" dist="38100" dir="5400000" algn="t" rotWithShape="0">
                  <a:schemeClr val="tx1">
                    <a:lumMod val="50000"/>
                    <a:lumOff val="50000"/>
                    <a:alpha val="40000"/>
                  </a:schemeClr>
                </a:outerShdw>
              </a:effectLst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899592" y="4797152"/>
            <a:ext cx="6984776" cy="648072"/>
            <a:chOff x="899592" y="1700808"/>
            <a:chExt cx="6984776" cy="648072"/>
          </a:xfrm>
        </p:grpSpPr>
        <p:sp>
          <p:nvSpPr>
            <p:cNvPr id="18" name="모서리가 둥근 직사각형 17"/>
            <p:cNvSpPr/>
            <p:nvPr/>
          </p:nvSpPr>
          <p:spPr>
            <a:xfrm>
              <a:off x="899592" y="1700808"/>
              <a:ext cx="6984776" cy="648072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/>
              <a:r>
                <a:rPr lang="ko-KR" altLang="en-US" sz="2400" dirty="0" smtClean="0"/>
                <a:t>개발 및 테스트 난이도</a:t>
              </a:r>
              <a:r>
                <a:rPr lang="en-US" altLang="ko-KR" sz="2400" dirty="0" smtClean="0"/>
                <a:t>?</a:t>
              </a:r>
              <a:endParaRPr lang="ko-KR" altLang="en-US" sz="2400" dirty="0"/>
            </a:p>
          </p:txBody>
        </p:sp>
        <p:sp>
          <p:nvSpPr>
            <p:cNvPr id="19" name="타원 18"/>
            <p:cNvSpPr/>
            <p:nvPr/>
          </p:nvSpPr>
          <p:spPr>
            <a:xfrm>
              <a:off x="1043608" y="1844824"/>
              <a:ext cx="360040" cy="36004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십자형 19"/>
            <p:cNvSpPr/>
            <p:nvPr/>
          </p:nvSpPr>
          <p:spPr>
            <a:xfrm>
              <a:off x="1115616" y="1916832"/>
              <a:ext cx="216024" cy="216024"/>
            </a:xfrm>
            <a:prstGeom prst="plus">
              <a:avLst>
                <a:gd name="adj" fmla="val 34283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1521524" y="5517232"/>
            <a:ext cx="5272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effectLst>
                  <a:outerShdw blurRad="50800" dist="38100" dir="5400000" algn="t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</a:rPr>
              <a:t>센서를 이용한 </a:t>
            </a:r>
            <a:r>
              <a:rPr lang="ko-KR" altLang="en-US" dirty="0" err="1" smtClean="0">
                <a:effectLst>
                  <a:outerShdw blurRad="50800" dist="38100" dir="5400000" algn="t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</a:rPr>
              <a:t>앱은</a:t>
            </a:r>
            <a:r>
              <a:rPr lang="ko-KR" altLang="en-US" dirty="0" smtClean="0">
                <a:effectLst>
                  <a:outerShdw blurRad="50800" dist="38100" dir="5400000" algn="t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</a:rPr>
              <a:t> </a:t>
            </a:r>
            <a:r>
              <a:rPr lang="en-US" altLang="ko-KR" dirty="0" smtClean="0">
                <a:effectLst>
                  <a:outerShdw blurRad="50800" dist="38100" dir="5400000" algn="t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</a:rPr>
              <a:t>AVD</a:t>
            </a:r>
            <a:r>
              <a:rPr lang="ko-KR" altLang="en-US" dirty="0" smtClean="0">
                <a:effectLst>
                  <a:outerShdw blurRad="50800" dist="38100" dir="5400000" algn="t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</a:rPr>
              <a:t>로 테스트하기가 쉽지 않음</a:t>
            </a:r>
            <a:endParaRPr lang="ko-KR" altLang="en-US" dirty="0">
              <a:effectLst>
                <a:outerShdw blurRad="50800" dist="38100" dir="5400000" algn="t" rotWithShape="0">
                  <a:schemeClr val="tx1">
                    <a:lumMod val="50000"/>
                    <a:lumOff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바닥글 개체 틀 2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r0-20120626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문제점</a:t>
            </a:r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971600" y="1556792"/>
            <a:ext cx="6984776" cy="648072"/>
            <a:chOff x="899592" y="1700808"/>
            <a:chExt cx="6984776" cy="648072"/>
          </a:xfrm>
        </p:grpSpPr>
        <p:sp>
          <p:nvSpPr>
            <p:cNvPr id="3" name="모서리가 둥근 직사각형 2"/>
            <p:cNvSpPr/>
            <p:nvPr/>
          </p:nvSpPr>
          <p:spPr>
            <a:xfrm>
              <a:off x="899592" y="1700808"/>
              <a:ext cx="6984776" cy="648072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/>
              <a:r>
                <a:rPr lang="ko-KR" altLang="en-US" sz="2400" dirty="0" smtClean="0"/>
                <a:t>재미가 있을까</a:t>
              </a:r>
              <a:r>
                <a:rPr lang="en-US" altLang="ko-KR" sz="2400" dirty="0" smtClean="0"/>
                <a:t>?</a:t>
              </a:r>
              <a:endParaRPr lang="ko-KR" altLang="en-US" sz="2400" dirty="0"/>
            </a:p>
          </p:txBody>
        </p:sp>
        <p:sp>
          <p:nvSpPr>
            <p:cNvPr id="4" name="타원 3"/>
            <p:cNvSpPr/>
            <p:nvPr/>
          </p:nvSpPr>
          <p:spPr>
            <a:xfrm>
              <a:off x="1043608" y="1844824"/>
              <a:ext cx="360040" cy="36004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십자형 4"/>
            <p:cNvSpPr/>
            <p:nvPr/>
          </p:nvSpPr>
          <p:spPr>
            <a:xfrm>
              <a:off x="1115616" y="1916832"/>
              <a:ext cx="216024" cy="216024"/>
            </a:xfrm>
            <a:prstGeom prst="plus">
              <a:avLst>
                <a:gd name="adj" fmla="val 34283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521524" y="2276872"/>
            <a:ext cx="55178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effectLst>
                  <a:outerShdw blurRad="50800" dist="38100" dir="5400000" algn="t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</a:rPr>
              <a:t>실질적으로 단순한 미로 찾기와 큰 차이가 없기 때문에</a:t>
            </a:r>
            <a:endParaRPr lang="en-US" altLang="ko-KR" dirty="0" smtClean="0">
              <a:effectLst>
                <a:outerShdw blurRad="50800" dist="38100" dir="5400000" algn="t" rotWithShape="0">
                  <a:schemeClr val="tx1">
                    <a:lumMod val="50000"/>
                    <a:lumOff val="50000"/>
                    <a:alpha val="40000"/>
                  </a:schemeClr>
                </a:outerShdw>
              </a:effectLst>
            </a:endParaRPr>
          </a:p>
          <a:p>
            <a:r>
              <a:rPr lang="ko-KR" altLang="en-US" dirty="0" smtClean="0">
                <a:effectLst>
                  <a:outerShdw blurRad="50800" dist="38100" dir="5400000" algn="t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</a:rPr>
              <a:t>만들더라도 재미가 있을까 하는 문제</a:t>
            </a:r>
            <a:endParaRPr lang="ko-KR" altLang="en-US" dirty="0">
              <a:effectLst>
                <a:outerShdw blurRad="50800" dist="38100" dir="5400000" algn="t" rotWithShape="0">
                  <a:schemeClr val="tx1">
                    <a:lumMod val="50000"/>
                    <a:lumOff val="50000"/>
                    <a:alpha val="40000"/>
                  </a:schemeClr>
                </a:outerShdw>
              </a:effectLst>
            </a:endParaRPr>
          </a:p>
        </p:txBody>
      </p:sp>
      <p:grpSp>
        <p:nvGrpSpPr>
          <p:cNvPr id="7" name="그룹 11"/>
          <p:cNvGrpSpPr/>
          <p:nvPr/>
        </p:nvGrpSpPr>
        <p:grpSpPr>
          <a:xfrm>
            <a:off x="971600" y="3140968"/>
            <a:ext cx="6984776" cy="648072"/>
            <a:chOff x="899592" y="1700808"/>
            <a:chExt cx="6984776" cy="648072"/>
          </a:xfrm>
        </p:grpSpPr>
        <p:sp>
          <p:nvSpPr>
            <p:cNvPr id="13" name="모서리가 둥근 직사각형 12"/>
            <p:cNvSpPr/>
            <p:nvPr/>
          </p:nvSpPr>
          <p:spPr>
            <a:xfrm>
              <a:off x="899592" y="1700808"/>
              <a:ext cx="6984776" cy="648072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/>
              <a:r>
                <a:rPr lang="ko-KR" altLang="en-US" sz="2400" dirty="0" smtClean="0"/>
                <a:t>온라인 랭킹 어디에 저장</a:t>
              </a:r>
              <a:r>
                <a:rPr lang="en-US" altLang="ko-KR" sz="2400" dirty="0" smtClean="0"/>
                <a:t>?</a:t>
              </a:r>
              <a:endParaRPr lang="ko-KR" altLang="en-US" sz="2400" dirty="0"/>
            </a:p>
          </p:txBody>
        </p:sp>
        <p:sp>
          <p:nvSpPr>
            <p:cNvPr id="14" name="타원 13"/>
            <p:cNvSpPr/>
            <p:nvPr/>
          </p:nvSpPr>
          <p:spPr>
            <a:xfrm>
              <a:off x="1043608" y="1844824"/>
              <a:ext cx="360040" cy="36004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십자형 14"/>
            <p:cNvSpPr/>
            <p:nvPr/>
          </p:nvSpPr>
          <p:spPr>
            <a:xfrm>
              <a:off x="1115616" y="1916832"/>
              <a:ext cx="216024" cy="216024"/>
            </a:xfrm>
            <a:prstGeom prst="plus">
              <a:avLst>
                <a:gd name="adj" fmla="val 34283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1521524" y="3861048"/>
            <a:ext cx="5517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effectLst>
                  <a:outerShdw blurRad="50800" dist="38100" dir="5400000" algn="t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</a:rPr>
              <a:t>랭킹 데이터를 보관하고 관리할 별도의 서버 마련 문제</a:t>
            </a:r>
            <a:endParaRPr lang="ko-KR" altLang="en-US" dirty="0">
              <a:effectLst>
                <a:outerShdw blurRad="50800" dist="38100" dir="5400000" algn="t" rotWithShape="0">
                  <a:schemeClr val="tx1">
                    <a:lumMod val="50000"/>
                    <a:lumOff val="50000"/>
                    <a:alpha val="40000"/>
                  </a:schemeClr>
                </a:outerShdw>
              </a:effectLst>
            </a:endParaRPr>
          </a:p>
        </p:txBody>
      </p:sp>
      <p:grpSp>
        <p:nvGrpSpPr>
          <p:cNvPr id="8" name="그룹 16"/>
          <p:cNvGrpSpPr/>
          <p:nvPr/>
        </p:nvGrpSpPr>
        <p:grpSpPr>
          <a:xfrm>
            <a:off x="899592" y="4797152"/>
            <a:ext cx="6984776" cy="648072"/>
            <a:chOff x="899592" y="1700808"/>
            <a:chExt cx="6984776" cy="648072"/>
          </a:xfrm>
        </p:grpSpPr>
        <p:sp>
          <p:nvSpPr>
            <p:cNvPr id="18" name="모서리가 둥근 직사각형 17"/>
            <p:cNvSpPr/>
            <p:nvPr/>
          </p:nvSpPr>
          <p:spPr>
            <a:xfrm>
              <a:off x="899592" y="1700808"/>
              <a:ext cx="6984776" cy="648072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/>
              <a:r>
                <a:rPr lang="ko-KR" altLang="en-US" sz="2400" dirty="0" smtClean="0"/>
                <a:t>실제 지도를 어떻게</a:t>
              </a:r>
              <a:r>
                <a:rPr lang="en-US" altLang="ko-KR" sz="2400" dirty="0" smtClean="0"/>
                <a:t>?</a:t>
              </a:r>
              <a:endParaRPr lang="ko-KR" altLang="en-US" sz="2400" dirty="0"/>
            </a:p>
          </p:txBody>
        </p:sp>
        <p:sp>
          <p:nvSpPr>
            <p:cNvPr id="19" name="타원 18"/>
            <p:cNvSpPr/>
            <p:nvPr/>
          </p:nvSpPr>
          <p:spPr>
            <a:xfrm>
              <a:off x="1043608" y="1844824"/>
              <a:ext cx="360040" cy="36004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십자형 19"/>
            <p:cNvSpPr/>
            <p:nvPr/>
          </p:nvSpPr>
          <p:spPr>
            <a:xfrm>
              <a:off x="1115616" y="1916832"/>
              <a:ext cx="216024" cy="216024"/>
            </a:xfrm>
            <a:prstGeom prst="plus">
              <a:avLst>
                <a:gd name="adj" fmla="val 34283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1521524" y="5517232"/>
            <a:ext cx="40559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effectLst>
                  <a:outerShdw blurRad="50800" dist="38100" dir="5400000" algn="t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</a:rPr>
              <a:t>현재 위치와 그 근방의 지도를 얻고</a:t>
            </a:r>
            <a:r>
              <a:rPr lang="en-US" altLang="ko-KR" dirty="0" smtClean="0">
                <a:effectLst>
                  <a:outerShdw blurRad="50800" dist="38100" dir="5400000" algn="t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</a:rPr>
              <a:t>,</a:t>
            </a:r>
          </a:p>
          <a:p>
            <a:r>
              <a:rPr lang="ko-KR" altLang="en-US" dirty="0" smtClean="0">
                <a:effectLst>
                  <a:outerShdw blurRad="50800" dist="38100" dir="5400000" algn="t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</a:rPr>
              <a:t>게임에서 찾아야 할 길을 지정하는 문제</a:t>
            </a:r>
            <a:endParaRPr lang="ko-KR" altLang="en-US" dirty="0">
              <a:effectLst>
                <a:outerShdw blurRad="50800" dist="38100" dir="5400000" algn="t" rotWithShape="0">
                  <a:schemeClr val="tx1">
                    <a:lumMod val="50000"/>
                    <a:lumOff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바닥글 개체 틀 2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r0-20120626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해결책</a:t>
            </a:r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971600" y="1556792"/>
            <a:ext cx="6984776" cy="648072"/>
            <a:chOff x="899592" y="1700808"/>
            <a:chExt cx="6984776" cy="648072"/>
          </a:xfrm>
        </p:grpSpPr>
        <p:sp>
          <p:nvSpPr>
            <p:cNvPr id="3" name="모서리가 둥근 직사각형 2"/>
            <p:cNvSpPr/>
            <p:nvPr/>
          </p:nvSpPr>
          <p:spPr>
            <a:xfrm>
              <a:off x="899592" y="1700808"/>
              <a:ext cx="6984776" cy="648072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/>
              <a:r>
                <a:rPr lang="ko-KR" altLang="en-US" sz="2400" dirty="0" smtClean="0"/>
                <a:t>모션을 감지할 수 있는 수단</a:t>
              </a:r>
              <a:r>
                <a:rPr lang="en-US" altLang="ko-KR" sz="2400" dirty="0" smtClean="0"/>
                <a:t>?</a:t>
              </a:r>
              <a:endParaRPr lang="ko-KR" altLang="en-US" sz="2400" dirty="0"/>
            </a:p>
          </p:txBody>
        </p:sp>
        <p:sp>
          <p:nvSpPr>
            <p:cNvPr id="4" name="타원 3"/>
            <p:cNvSpPr/>
            <p:nvPr/>
          </p:nvSpPr>
          <p:spPr>
            <a:xfrm>
              <a:off x="1043608" y="1844824"/>
              <a:ext cx="360040" cy="36004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십자형 4"/>
            <p:cNvSpPr/>
            <p:nvPr/>
          </p:nvSpPr>
          <p:spPr>
            <a:xfrm>
              <a:off x="1115616" y="1916832"/>
              <a:ext cx="216024" cy="216024"/>
            </a:xfrm>
            <a:prstGeom prst="plus">
              <a:avLst>
                <a:gd name="adj" fmla="val 34283"/>
              </a:avLst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521524" y="2276872"/>
            <a:ext cx="47320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Blip>
                <a:blip r:embed="rId3"/>
              </a:buBlip>
            </a:pPr>
            <a:r>
              <a:rPr lang="en-US" altLang="ko-KR" dirty="0" smtClean="0">
                <a:effectLst>
                  <a:outerShdw blurRad="50800" dist="38100" dir="5400000" algn="t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</a:rPr>
              <a:t> </a:t>
            </a:r>
            <a:r>
              <a:rPr lang="ko-KR" altLang="en-US" dirty="0" smtClean="0">
                <a:effectLst>
                  <a:outerShdw blurRad="50800" dist="38100" dir="5400000" algn="t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</a:rPr>
              <a:t>다행히 대부분의 기기가 모션 센서를 지원함</a:t>
            </a:r>
            <a:endParaRPr lang="en-US" altLang="ko-KR" dirty="0" smtClean="0">
              <a:effectLst>
                <a:outerShdw blurRad="50800" dist="38100" dir="5400000" algn="t" rotWithShape="0">
                  <a:schemeClr val="tx1">
                    <a:lumMod val="50000"/>
                    <a:lumOff val="50000"/>
                    <a:alpha val="40000"/>
                  </a:schemeClr>
                </a:outerShdw>
              </a:effectLst>
            </a:endParaRPr>
          </a:p>
          <a:p>
            <a:pPr>
              <a:buBlip>
                <a:blip r:embed="rId3"/>
              </a:buBlip>
            </a:pPr>
            <a:r>
              <a:rPr lang="en-US" altLang="ko-KR" dirty="0" smtClean="0">
                <a:effectLst>
                  <a:outerShdw blurRad="50800" dist="38100" dir="5400000" algn="t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</a:rPr>
              <a:t> </a:t>
            </a:r>
            <a:r>
              <a:rPr lang="ko-KR" altLang="en-US" dirty="0" smtClean="0">
                <a:effectLst>
                  <a:outerShdw blurRad="50800" dist="38100" dir="5400000" algn="t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</a:rPr>
              <a:t>카메라를 통해 움직임을 감지하는 것도 고려</a:t>
            </a:r>
            <a:endParaRPr lang="ko-KR" altLang="en-US" dirty="0">
              <a:effectLst>
                <a:outerShdw blurRad="50800" dist="38100" dir="5400000" algn="t" rotWithShape="0">
                  <a:schemeClr val="tx1">
                    <a:lumMod val="50000"/>
                    <a:lumOff val="50000"/>
                    <a:alpha val="40000"/>
                  </a:schemeClr>
                </a:outerShdw>
              </a:effectLst>
            </a:endParaRPr>
          </a:p>
        </p:txBody>
      </p:sp>
      <p:grpSp>
        <p:nvGrpSpPr>
          <p:cNvPr id="7" name="그룹 11"/>
          <p:cNvGrpSpPr/>
          <p:nvPr/>
        </p:nvGrpSpPr>
        <p:grpSpPr>
          <a:xfrm>
            <a:off x="971600" y="3140968"/>
            <a:ext cx="6984776" cy="648072"/>
            <a:chOff x="899592" y="1700808"/>
            <a:chExt cx="6984776" cy="648072"/>
          </a:xfrm>
        </p:grpSpPr>
        <p:sp>
          <p:nvSpPr>
            <p:cNvPr id="13" name="모서리가 둥근 직사각형 12"/>
            <p:cNvSpPr/>
            <p:nvPr/>
          </p:nvSpPr>
          <p:spPr>
            <a:xfrm>
              <a:off x="899592" y="1700808"/>
              <a:ext cx="6984776" cy="648072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/>
              <a:r>
                <a:rPr lang="ko-KR" altLang="en-US" sz="2400" dirty="0" smtClean="0"/>
                <a:t>모션 센서</a:t>
              </a:r>
              <a:r>
                <a:rPr lang="en-US" altLang="ko-KR" sz="2400" dirty="0" smtClean="0"/>
                <a:t> </a:t>
              </a:r>
              <a:r>
                <a:rPr lang="ko-KR" altLang="en-US" sz="2400" dirty="0" smtClean="0"/>
                <a:t>정확도</a:t>
              </a:r>
              <a:r>
                <a:rPr lang="en-US" altLang="ko-KR" sz="2400" dirty="0" smtClean="0"/>
                <a:t>?</a:t>
              </a:r>
              <a:endParaRPr lang="ko-KR" altLang="en-US" sz="2400" dirty="0"/>
            </a:p>
          </p:txBody>
        </p:sp>
        <p:sp>
          <p:nvSpPr>
            <p:cNvPr id="14" name="타원 13"/>
            <p:cNvSpPr/>
            <p:nvPr/>
          </p:nvSpPr>
          <p:spPr>
            <a:xfrm>
              <a:off x="1043608" y="1844824"/>
              <a:ext cx="360040" cy="36004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십자형 14"/>
            <p:cNvSpPr/>
            <p:nvPr/>
          </p:nvSpPr>
          <p:spPr>
            <a:xfrm>
              <a:off x="1115616" y="1916832"/>
              <a:ext cx="216024" cy="216024"/>
            </a:xfrm>
            <a:prstGeom prst="plus">
              <a:avLst>
                <a:gd name="adj" fmla="val 34283"/>
              </a:avLst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1521524" y="3861048"/>
            <a:ext cx="59775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Blip>
                <a:blip r:embed="rId3"/>
              </a:buBlip>
            </a:pPr>
            <a:r>
              <a:rPr lang="ko-KR" altLang="en-US" dirty="0" smtClean="0">
                <a:effectLst>
                  <a:outerShdw blurRad="50800" dist="38100" dir="5400000" algn="t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</a:rPr>
              <a:t> 충분히 정확하지 않으면 모션은 보조 조작 수단으로 이용</a:t>
            </a:r>
            <a:endParaRPr lang="en-US" altLang="ko-KR" dirty="0" smtClean="0">
              <a:effectLst>
                <a:outerShdw blurRad="50800" dist="38100" dir="5400000" algn="t" rotWithShape="0">
                  <a:schemeClr val="tx1">
                    <a:lumMod val="50000"/>
                    <a:lumOff val="50000"/>
                    <a:alpha val="40000"/>
                  </a:schemeClr>
                </a:outerShdw>
              </a:effectLst>
            </a:endParaRPr>
          </a:p>
          <a:p>
            <a:pPr>
              <a:buBlip>
                <a:blip r:embed="rId3"/>
              </a:buBlip>
            </a:pPr>
            <a:r>
              <a:rPr lang="en-US" altLang="ko-KR" dirty="0" smtClean="0">
                <a:effectLst>
                  <a:outerShdw blurRad="50800" dist="38100" dir="5400000" algn="t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</a:rPr>
              <a:t> </a:t>
            </a:r>
            <a:r>
              <a:rPr lang="ko-KR" altLang="en-US" dirty="0" smtClean="0">
                <a:effectLst>
                  <a:outerShdw blurRad="50800" dist="38100" dir="5400000" algn="t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</a:rPr>
              <a:t>게임 설계를 센서 능력에 맞게 조절함</a:t>
            </a:r>
            <a:endParaRPr lang="ko-KR" altLang="en-US" dirty="0">
              <a:effectLst>
                <a:outerShdw blurRad="50800" dist="38100" dir="5400000" algn="t" rotWithShape="0">
                  <a:schemeClr val="tx1">
                    <a:lumMod val="50000"/>
                    <a:lumOff val="50000"/>
                    <a:alpha val="40000"/>
                  </a:schemeClr>
                </a:outerShdw>
              </a:effectLst>
            </a:endParaRPr>
          </a:p>
        </p:txBody>
      </p:sp>
      <p:grpSp>
        <p:nvGrpSpPr>
          <p:cNvPr id="8" name="그룹 16"/>
          <p:cNvGrpSpPr/>
          <p:nvPr/>
        </p:nvGrpSpPr>
        <p:grpSpPr>
          <a:xfrm>
            <a:off x="899592" y="4797152"/>
            <a:ext cx="6984776" cy="648072"/>
            <a:chOff x="899592" y="1700808"/>
            <a:chExt cx="6984776" cy="648072"/>
          </a:xfrm>
        </p:grpSpPr>
        <p:sp>
          <p:nvSpPr>
            <p:cNvPr id="18" name="모서리가 둥근 직사각형 17"/>
            <p:cNvSpPr/>
            <p:nvPr/>
          </p:nvSpPr>
          <p:spPr>
            <a:xfrm>
              <a:off x="899592" y="1700808"/>
              <a:ext cx="6984776" cy="648072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/>
              <a:r>
                <a:rPr lang="ko-KR" altLang="en-US" sz="2400" dirty="0" smtClean="0"/>
                <a:t>개발 및 테스트 난이도</a:t>
              </a:r>
              <a:r>
                <a:rPr lang="en-US" altLang="ko-KR" sz="2400" dirty="0" smtClean="0"/>
                <a:t>?</a:t>
              </a:r>
              <a:endParaRPr lang="ko-KR" altLang="en-US" sz="2400" dirty="0"/>
            </a:p>
          </p:txBody>
        </p:sp>
        <p:sp>
          <p:nvSpPr>
            <p:cNvPr id="19" name="타원 18"/>
            <p:cNvSpPr/>
            <p:nvPr/>
          </p:nvSpPr>
          <p:spPr>
            <a:xfrm>
              <a:off x="1043608" y="1844824"/>
              <a:ext cx="360040" cy="36004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십자형 19"/>
            <p:cNvSpPr/>
            <p:nvPr/>
          </p:nvSpPr>
          <p:spPr>
            <a:xfrm>
              <a:off x="1115616" y="1916832"/>
              <a:ext cx="216024" cy="216024"/>
            </a:xfrm>
            <a:prstGeom prst="plus">
              <a:avLst>
                <a:gd name="adj" fmla="val 34283"/>
              </a:avLst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1521524" y="5517232"/>
            <a:ext cx="42992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Blip>
                <a:blip r:embed="rId3"/>
              </a:buBlip>
            </a:pPr>
            <a:r>
              <a:rPr lang="ko-KR" altLang="en-US" dirty="0" smtClean="0">
                <a:effectLst>
                  <a:outerShdw blurRad="50800" dist="38100" dir="5400000" algn="t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</a:rPr>
              <a:t> </a:t>
            </a:r>
            <a:r>
              <a:rPr lang="ko-KR" altLang="en-US" dirty="0" err="1" smtClean="0">
                <a:effectLst>
                  <a:outerShdw blurRad="50800" dist="38100" dir="5400000" algn="t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</a:rPr>
              <a:t>안드로이드</a:t>
            </a:r>
            <a:r>
              <a:rPr lang="ko-KR" altLang="en-US" dirty="0" smtClean="0">
                <a:effectLst>
                  <a:outerShdw blurRad="50800" dist="38100" dir="5400000" algn="t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</a:rPr>
              <a:t> 단말기를 통해 개발</a:t>
            </a:r>
            <a:endParaRPr lang="en-US" altLang="ko-KR" dirty="0" smtClean="0">
              <a:effectLst>
                <a:outerShdw blurRad="50800" dist="38100" dir="5400000" algn="t" rotWithShape="0">
                  <a:schemeClr val="tx1">
                    <a:lumMod val="50000"/>
                    <a:lumOff val="50000"/>
                    <a:alpha val="40000"/>
                  </a:schemeClr>
                </a:outerShdw>
              </a:effectLst>
            </a:endParaRPr>
          </a:p>
          <a:p>
            <a:pPr>
              <a:buBlip>
                <a:blip r:embed="rId3"/>
              </a:buBlip>
            </a:pPr>
            <a:r>
              <a:rPr lang="en-US" altLang="ko-KR" dirty="0" smtClean="0">
                <a:effectLst>
                  <a:outerShdw blurRad="50800" dist="38100" dir="5400000" algn="t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</a:rPr>
              <a:t> </a:t>
            </a:r>
            <a:r>
              <a:rPr lang="ko-KR" altLang="en-US" dirty="0" smtClean="0">
                <a:effectLst>
                  <a:outerShdw blurRad="50800" dist="38100" dir="5400000" algn="t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</a:rPr>
              <a:t>센서 데이터를 </a:t>
            </a:r>
            <a:r>
              <a:rPr lang="ko-KR" altLang="en-US" dirty="0" err="1" smtClean="0">
                <a:effectLst>
                  <a:outerShdw blurRad="50800" dist="38100" dir="5400000" algn="t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</a:rPr>
              <a:t>캡처하여</a:t>
            </a:r>
            <a:r>
              <a:rPr lang="ko-KR" altLang="en-US" dirty="0" smtClean="0">
                <a:effectLst>
                  <a:outerShdw blurRad="50800" dist="38100" dir="5400000" algn="t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</a:rPr>
              <a:t> 디버깅 시 활용</a:t>
            </a:r>
            <a:endParaRPr lang="ko-KR" altLang="en-US" dirty="0">
              <a:effectLst>
                <a:outerShdw blurRad="50800" dist="38100" dir="5400000" algn="t" rotWithShape="0">
                  <a:schemeClr val="tx1">
                    <a:lumMod val="50000"/>
                    <a:lumOff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바닥글 개체 틀 2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r0-20120626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해결책</a:t>
            </a:r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971600" y="1556792"/>
            <a:ext cx="6984776" cy="648072"/>
            <a:chOff x="899592" y="1700808"/>
            <a:chExt cx="6984776" cy="648072"/>
          </a:xfrm>
        </p:grpSpPr>
        <p:sp>
          <p:nvSpPr>
            <p:cNvPr id="3" name="모서리가 둥근 직사각형 2"/>
            <p:cNvSpPr/>
            <p:nvPr/>
          </p:nvSpPr>
          <p:spPr>
            <a:xfrm>
              <a:off x="899592" y="1700808"/>
              <a:ext cx="6984776" cy="648072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/>
              <a:r>
                <a:rPr lang="ko-KR" altLang="en-US" sz="2400" dirty="0" smtClean="0"/>
                <a:t>재미가 있을까</a:t>
              </a:r>
              <a:r>
                <a:rPr lang="en-US" altLang="ko-KR" sz="2400" dirty="0" smtClean="0"/>
                <a:t>?</a:t>
              </a:r>
              <a:endParaRPr lang="ko-KR" altLang="en-US" sz="2400" dirty="0"/>
            </a:p>
          </p:txBody>
        </p:sp>
        <p:sp>
          <p:nvSpPr>
            <p:cNvPr id="4" name="타원 3"/>
            <p:cNvSpPr/>
            <p:nvPr/>
          </p:nvSpPr>
          <p:spPr>
            <a:xfrm>
              <a:off x="1043608" y="1844824"/>
              <a:ext cx="360040" cy="36004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십자형 4"/>
            <p:cNvSpPr/>
            <p:nvPr/>
          </p:nvSpPr>
          <p:spPr>
            <a:xfrm>
              <a:off x="1115616" y="1916832"/>
              <a:ext cx="216024" cy="216024"/>
            </a:xfrm>
            <a:prstGeom prst="plus">
              <a:avLst>
                <a:gd name="adj" fmla="val 34283"/>
              </a:avLst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521524" y="2276872"/>
            <a:ext cx="54630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Blip>
                <a:blip r:embed="rId3"/>
              </a:buBlip>
            </a:pPr>
            <a:r>
              <a:rPr lang="ko-KR" altLang="en-US" dirty="0" smtClean="0">
                <a:effectLst>
                  <a:outerShdw blurRad="50800" dist="38100" dir="5400000" algn="t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</a:rPr>
              <a:t> 특이한 조작법이 신선하게 다가올 수 있음</a:t>
            </a:r>
            <a:endParaRPr lang="en-US" altLang="ko-KR" dirty="0" smtClean="0">
              <a:effectLst>
                <a:outerShdw blurRad="50800" dist="38100" dir="5400000" algn="t" rotWithShape="0">
                  <a:schemeClr val="tx1">
                    <a:lumMod val="50000"/>
                    <a:lumOff val="50000"/>
                    <a:alpha val="40000"/>
                  </a:schemeClr>
                </a:outerShdw>
              </a:effectLst>
            </a:endParaRPr>
          </a:p>
          <a:p>
            <a:pPr>
              <a:buBlip>
                <a:blip r:embed="rId3"/>
              </a:buBlip>
            </a:pPr>
            <a:r>
              <a:rPr lang="en-US" altLang="ko-KR" dirty="0" smtClean="0">
                <a:effectLst>
                  <a:outerShdw blurRad="50800" dist="38100" dir="5400000" algn="t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</a:rPr>
              <a:t> </a:t>
            </a:r>
            <a:r>
              <a:rPr lang="ko-KR" altLang="en-US" dirty="0" smtClean="0">
                <a:effectLst>
                  <a:outerShdw blurRad="50800" dist="38100" dir="5400000" algn="t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</a:rPr>
              <a:t>미로를 찾는 퍼즐이 아니라 길을 찾아가는 어드벤처</a:t>
            </a:r>
            <a:endParaRPr lang="ko-KR" altLang="en-US" dirty="0">
              <a:effectLst>
                <a:outerShdw blurRad="50800" dist="38100" dir="5400000" algn="t" rotWithShape="0">
                  <a:schemeClr val="tx1">
                    <a:lumMod val="50000"/>
                    <a:lumOff val="50000"/>
                    <a:alpha val="40000"/>
                  </a:schemeClr>
                </a:outerShdw>
              </a:effectLst>
            </a:endParaRPr>
          </a:p>
        </p:txBody>
      </p:sp>
      <p:grpSp>
        <p:nvGrpSpPr>
          <p:cNvPr id="7" name="그룹 11"/>
          <p:cNvGrpSpPr/>
          <p:nvPr/>
        </p:nvGrpSpPr>
        <p:grpSpPr>
          <a:xfrm>
            <a:off x="971600" y="3140968"/>
            <a:ext cx="6984776" cy="648072"/>
            <a:chOff x="899592" y="1700808"/>
            <a:chExt cx="6984776" cy="648072"/>
          </a:xfrm>
        </p:grpSpPr>
        <p:sp>
          <p:nvSpPr>
            <p:cNvPr id="13" name="모서리가 둥근 직사각형 12"/>
            <p:cNvSpPr/>
            <p:nvPr/>
          </p:nvSpPr>
          <p:spPr>
            <a:xfrm>
              <a:off x="899592" y="1700808"/>
              <a:ext cx="6984776" cy="648072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/>
              <a:r>
                <a:rPr lang="ko-KR" altLang="en-US" sz="2400" dirty="0" smtClean="0"/>
                <a:t>온라인 랭킹 어디에 저장</a:t>
              </a:r>
              <a:r>
                <a:rPr lang="en-US" altLang="ko-KR" sz="2400" dirty="0" smtClean="0"/>
                <a:t>?</a:t>
              </a:r>
              <a:endParaRPr lang="ko-KR" altLang="en-US" sz="2400" dirty="0"/>
            </a:p>
          </p:txBody>
        </p:sp>
        <p:sp>
          <p:nvSpPr>
            <p:cNvPr id="14" name="타원 13"/>
            <p:cNvSpPr/>
            <p:nvPr/>
          </p:nvSpPr>
          <p:spPr>
            <a:xfrm>
              <a:off x="1043608" y="1844824"/>
              <a:ext cx="360040" cy="36004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십자형 14"/>
            <p:cNvSpPr/>
            <p:nvPr/>
          </p:nvSpPr>
          <p:spPr>
            <a:xfrm>
              <a:off x="1115616" y="1916832"/>
              <a:ext cx="216024" cy="216024"/>
            </a:xfrm>
            <a:prstGeom prst="plus">
              <a:avLst>
                <a:gd name="adj" fmla="val 34283"/>
              </a:avLst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1521524" y="3861048"/>
            <a:ext cx="61956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Blip>
                <a:blip r:embed="rId3"/>
              </a:buBlip>
            </a:pPr>
            <a:r>
              <a:rPr lang="ko-KR" altLang="en-US" dirty="0" smtClean="0">
                <a:effectLst>
                  <a:outerShdw blurRad="50800" dist="38100" dir="5400000" algn="t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</a:rPr>
              <a:t> 유지비가 들겠지만 가상화 서버 </a:t>
            </a:r>
            <a:r>
              <a:rPr lang="ko-KR" altLang="en-US" dirty="0" err="1" smtClean="0">
                <a:effectLst>
                  <a:outerShdw blurRad="50800" dist="38100" dir="5400000" algn="t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</a:rPr>
              <a:t>호스팅을</a:t>
            </a:r>
            <a:r>
              <a:rPr lang="ko-KR" altLang="en-US" dirty="0" smtClean="0">
                <a:effectLst>
                  <a:outerShdw blurRad="50800" dist="38100" dir="5400000" algn="t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</a:rPr>
              <a:t> 이용</a:t>
            </a:r>
            <a:endParaRPr lang="en-US" altLang="ko-KR" dirty="0" smtClean="0">
              <a:effectLst>
                <a:outerShdw blurRad="50800" dist="38100" dir="5400000" algn="t" rotWithShape="0">
                  <a:schemeClr val="tx1">
                    <a:lumMod val="50000"/>
                    <a:lumOff val="50000"/>
                    <a:alpha val="40000"/>
                  </a:schemeClr>
                </a:outerShdw>
              </a:effectLst>
            </a:endParaRPr>
          </a:p>
          <a:p>
            <a:pPr>
              <a:buBlip>
                <a:blip r:embed="rId3"/>
              </a:buBlip>
            </a:pPr>
            <a:r>
              <a:rPr lang="en-US" altLang="ko-KR" dirty="0" smtClean="0">
                <a:effectLst>
                  <a:outerShdw blurRad="50800" dist="38100" dir="5400000" algn="t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</a:rPr>
              <a:t> </a:t>
            </a:r>
            <a:r>
              <a:rPr lang="ko-KR" altLang="en-US" dirty="0" smtClean="0">
                <a:effectLst>
                  <a:outerShdw blurRad="50800" dist="38100" dir="5400000" algn="t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</a:rPr>
              <a:t>랭킹 서버 포기하고 </a:t>
            </a:r>
            <a:r>
              <a:rPr lang="en-US" altLang="ko-KR" dirty="0" smtClean="0">
                <a:effectLst>
                  <a:outerShdw blurRad="50800" dist="38100" dir="5400000" algn="t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</a:rPr>
              <a:t>SNS </a:t>
            </a:r>
            <a:r>
              <a:rPr lang="ko-KR" altLang="en-US" dirty="0" smtClean="0">
                <a:effectLst>
                  <a:outerShdw blurRad="50800" dist="38100" dir="5400000" algn="t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</a:rPr>
              <a:t>연동으로 기록을 남길 수 있게 함</a:t>
            </a:r>
            <a:endParaRPr lang="ko-KR" altLang="en-US" dirty="0">
              <a:effectLst>
                <a:outerShdw blurRad="50800" dist="38100" dir="5400000" algn="t" rotWithShape="0">
                  <a:schemeClr val="tx1">
                    <a:lumMod val="50000"/>
                    <a:lumOff val="50000"/>
                    <a:alpha val="40000"/>
                  </a:schemeClr>
                </a:outerShdw>
              </a:effectLst>
            </a:endParaRPr>
          </a:p>
        </p:txBody>
      </p:sp>
      <p:grpSp>
        <p:nvGrpSpPr>
          <p:cNvPr id="8" name="그룹 16"/>
          <p:cNvGrpSpPr/>
          <p:nvPr/>
        </p:nvGrpSpPr>
        <p:grpSpPr>
          <a:xfrm>
            <a:off x="899592" y="4797152"/>
            <a:ext cx="6984776" cy="648072"/>
            <a:chOff x="899592" y="1700808"/>
            <a:chExt cx="6984776" cy="648072"/>
          </a:xfrm>
        </p:grpSpPr>
        <p:sp>
          <p:nvSpPr>
            <p:cNvPr id="18" name="모서리가 둥근 직사각형 17"/>
            <p:cNvSpPr/>
            <p:nvPr/>
          </p:nvSpPr>
          <p:spPr>
            <a:xfrm>
              <a:off x="899592" y="1700808"/>
              <a:ext cx="6984776" cy="648072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/>
              <a:r>
                <a:rPr lang="ko-KR" altLang="en-US" sz="2400" dirty="0" smtClean="0"/>
                <a:t>실제 지도를 어떻게</a:t>
              </a:r>
              <a:r>
                <a:rPr lang="en-US" altLang="ko-KR" sz="2400" dirty="0" smtClean="0"/>
                <a:t>?</a:t>
              </a:r>
              <a:endParaRPr lang="ko-KR" altLang="en-US" sz="2400" dirty="0"/>
            </a:p>
          </p:txBody>
        </p:sp>
        <p:sp>
          <p:nvSpPr>
            <p:cNvPr id="19" name="타원 18"/>
            <p:cNvSpPr/>
            <p:nvPr/>
          </p:nvSpPr>
          <p:spPr>
            <a:xfrm>
              <a:off x="1043608" y="1844824"/>
              <a:ext cx="360040" cy="36004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십자형 19"/>
            <p:cNvSpPr/>
            <p:nvPr/>
          </p:nvSpPr>
          <p:spPr>
            <a:xfrm>
              <a:off x="1115616" y="1916832"/>
              <a:ext cx="216024" cy="216024"/>
            </a:xfrm>
            <a:prstGeom prst="plus">
              <a:avLst>
                <a:gd name="adj" fmla="val 34283"/>
              </a:avLst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1521524" y="5517232"/>
            <a:ext cx="54630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Blip>
                <a:blip r:embed="rId3"/>
              </a:buBlip>
            </a:pPr>
            <a:r>
              <a:rPr lang="ko-KR" altLang="en-US" dirty="0" smtClean="0">
                <a:effectLst>
                  <a:outerShdw blurRad="50800" dist="38100" dir="5400000" algn="t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</a:rPr>
              <a:t> 지도 서비스를 이용해 주변 경로를 얻음</a:t>
            </a:r>
            <a:endParaRPr lang="en-US" altLang="ko-KR" dirty="0" smtClean="0">
              <a:effectLst>
                <a:outerShdw blurRad="50800" dist="38100" dir="5400000" algn="t" rotWithShape="0">
                  <a:schemeClr val="tx1">
                    <a:lumMod val="50000"/>
                    <a:lumOff val="50000"/>
                    <a:alpha val="40000"/>
                  </a:schemeClr>
                </a:outerShdw>
              </a:effectLst>
            </a:endParaRPr>
          </a:p>
          <a:p>
            <a:pPr>
              <a:buBlip>
                <a:blip r:embed="rId3"/>
              </a:buBlip>
            </a:pPr>
            <a:r>
              <a:rPr lang="en-US" altLang="ko-KR" dirty="0" smtClean="0">
                <a:effectLst>
                  <a:outerShdw blurRad="50800" dist="38100" dir="5400000" algn="t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</a:rPr>
              <a:t> </a:t>
            </a:r>
            <a:r>
              <a:rPr lang="ko-KR" altLang="en-US" dirty="0" smtClean="0">
                <a:effectLst>
                  <a:outerShdw blurRad="50800" dist="38100" dir="5400000" algn="t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</a:rPr>
              <a:t>지도를 임의로 생성하되 실제 건물의 데이터를 사용</a:t>
            </a:r>
            <a:endParaRPr lang="ko-KR" altLang="en-US" dirty="0">
              <a:effectLst>
                <a:outerShdw blurRad="50800" dist="38100" dir="5400000" algn="t" rotWithShape="0">
                  <a:schemeClr val="tx1">
                    <a:lumMod val="50000"/>
                    <a:lumOff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바닥글 개체 틀 2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r0-20120626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59632" y="1556792"/>
            <a:ext cx="6795864" cy="4525963"/>
          </a:xfrm>
        </p:spPr>
        <p:txBody>
          <a:bodyPr>
            <a:normAutofit/>
          </a:bodyPr>
          <a:lstStyle/>
          <a:p>
            <a:r>
              <a:rPr lang="ko-KR" altLang="en-US" dirty="0" err="1" smtClean="0"/>
              <a:t>앱</a:t>
            </a:r>
            <a:r>
              <a:rPr lang="ko-KR" altLang="en-US" dirty="0" smtClean="0"/>
              <a:t> 소개 </a:t>
            </a:r>
            <a:r>
              <a:rPr lang="en-US" altLang="ko-KR" sz="1800" dirty="0" smtClean="0"/>
              <a:t>/ </a:t>
            </a:r>
            <a:r>
              <a:rPr lang="ko-KR" altLang="en-US" sz="1800" dirty="0" smtClean="0"/>
              <a:t>개요</a:t>
            </a:r>
            <a:endParaRPr lang="en-US" altLang="ko-KR" sz="1800" dirty="0" smtClean="0"/>
          </a:p>
          <a:p>
            <a:r>
              <a:rPr lang="ko-KR" altLang="en-US" dirty="0" smtClean="0"/>
              <a:t>팀 소개 </a:t>
            </a:r>
            <a:r>
              <a:rPr lang="en-US" altLang="ko-KR" sz="1800" dirty="0" smtClean="0"/>
              <a:t>/ </a:t>
            </a:r>
            <a:r>
              <a:rPr lang="ko-KR" altLang="en-US" sz="1800" dirty="0" smtClean="0"/>
              <a:t>팀원 구성</a:t>
            </a:r>
            <a:endParaRPr lang="en-US" altLang="ko-KR" dirty="0" smtClean="0"/>
          </a:p>
          <a:p>
            <a:r>
              <a:rPr lang="ko-KR" altLang="en-US" dirty="0" err="1" smtClean="0"/>
              <a:t>앱</a:t>
            </a:r>
            <a:r>
              <a:rPr lang="ko-KR" altLang="en-US" dirty="0" smtClean="0"/>
              <a:t> 소개 </a:t>
            </a:r>
            <a:r>
              <a:rPr lang="en-US" altLang="ko-KR" sz="1800" dirty="0" smtClean="0"/>
              <a:t>/ </a:t>
            </a:r>
            <a:r>
              <a:rPr lang="ko-KR" altLang="en-US" sz="1800" dirty="0" smtClean="0"/>
              <a:t>기능 상세 소개</a:t>
            </a:r>
            <a:r>
              <a:rPr lang="en-US" altLang="ko-KR" dirty="0" smtClean="0"/>
              <a:t> </a:t>
            </a:r>
          </a:p>
          <a:p>
            <a:r>
              <a:rPr lang="ko-KR" altLang="en-US" dirty="0" smtClean="0"/>
              <a:t>역할 및 일정 </a:t>
            </a:r>
            <a:r>
              <a:rPr lang="en-US" altLang="ko-KR" sz="1800" dirty="0" smtClean="0"/>
              <a:t>/ </a:t>
            </a:r>
            <a:r>
              <a:rPr lang="ko-KR" altLang="en-US" sz="1800" dirty="0" smtClean="0"/>
              <a:t>작업 분담</a:t>
            </a:r>
            <a:endParaRPr lang="en-US" altLang="ko-KR" dirty="0" smtClean="0"/>
          </a:p>
          <a:p>
            <a:r>
              <a:rPr lang="ko-KR" altLang="en-US" dirty="0" smtClean="0"/>
              <a:t>상세 개발 방법</a:t>
            </a:r>
            <a:endParaRPr lang="en-US" altLang="ko-KR" dirty="0" smtClean="0"/>
          </a:p>
          <a:p>
            <a:r>
              <a:rPr lang="ko-KR" altLang="en-US" dirty="0" smtClean="0"/>
              <a:t>문제점</a:t>
            </a:r>
            <a:endParaRPr lang="en-US" altLang="ko-KR" dirty="0" smtClean="0"/>
          </a:p>
          <a:p>
            <a:r>
              <a:rPr lang="ko-KR" altLang="en-US" dirty="0" smtClean="0"/>
              <a:t>해결책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r0-20120626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967010" y="3275112"/>
            <a:ext cx="32099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n w="3175">
                  <a:noFill/>
                </a:ln>
                <a:solidFill>
                  <a:schemeClr val="bg2">
                    <a:lumMod val="75000"/>
                  </a:schemeClr>
                </a:solidFill>
              </a:rPr>
              <a:t>This Page Intentionally Left Blank</a:t>
            </a:r>
            <a:endParaRPr lang="ko-KR" altLang="en-US" sz="1400" dirty="0">
              <a:ln w="3175">
                <a:noFill/>
              </a:ln>
              <a:solidFill>
                <a:schemeClr val="bg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r0-20120626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3961897" y="3275112"/>
            <a:ext cx="12202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n w="3175">
                  <a:noFill/>
                </a:ln>
                <a:solidFill>
                  <a:schemeClr val="bg2">
                    <a:lumMod val="75000"/>
                  </a:schemeClr>
                </a:solidFill>
              </a:rPr>
              <a:t>Placeholder</a:t>
            </a:r>
            <a:endParaRPr lang="ko-KR" altLang="en-US" sz="1400" dirty="0">
              <a:ln w="3175">
                <a:noFill/>
              </a:ln>
              <a:solidFill>
                <a:schemeClr val="bg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바닥글 개체 틀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r1-20120628</a:t>
            </a:r>
            <a:endParaRPr lang="ko-KR" altLang="en-US" dirty="0"/>
          </a:p>
        </p:txBody>
      </p:sp>
      <p:pic>
        <p:nvPicPr>
          <p:cNvPr id="2" name="Picture 2" descr="D:\ssidang\Documents\받은 파일\16500feetmilkywaykc2_brunier.jpg"/>
          <p:cNvPicPr>
            <a:picLocks noChangeAspect="1" noChangeArrowheads="1"/>
          </p:cNvPicPr>
          <p:nvPr/>
        </p:nvPicPr>
        <p:blipFill>
          <a:blip r:embed="rId3">
            <a:lum bright="40000" contrast="-40000"/>
          </a:blip>
          <a:srcRect/>
          <a:stretch>
            <a:fillRect/>
          </a:stretch>
        </p:blipFill>
        <p:spPr bwMode="auto">
          <a:xfrm>
            <a:off x="497279" y="1335115"/>
            <a:ext cx="4572032" cy="295574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12" name="그룹 11"/>
          <p:cNvGrpSpPr/>
          <p:nvPr/>
        </p:nvGrpSpPr>
        <p:grpSpPr>
          <a:xfrm>
            <a:off x="2997609" y="2263809"/>
            <a:ext cx="1357322" cy="872564"/>
            <a:chOff x="2627784" y="404664"/>
            <a:chExt cx="1008112" cy="648072"/>
          </a:xfrm>
        </p:grpSpPr>
        <p:sp>
          <p:nvSpPr>
            <p:cNvPr id="9" name="모서리가 둥근 직사각형 8"/>
            <p:cNvSpPr/>
            <p:nvPr/>
          </p:nvSpPr>
          <p:spPr>
            <a:xfrm>
              <a:off x="2627784" y="404664"/>
              <a:ext cx="1008112" cy="648072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2699792" y="476672"/>
              <a:ext cx="792088" cy="504056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3531636" y="662879"/>
              <a:ext cx="45719" cy="144016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7" name="Picture 2" descr="D:\ssidang\Documents\받은 파일\16500feetmilkywaykc2_brunier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71802" y="2357430"/>
            <a:ext cx="1097280" cy="687629"/>
          </a:xfrm>
          <a:prstGeom prst="rect">
            <a:avLst/>
          </a:prstGeom>
          <a:noFill/>
        </p:spPr>
      </p:pic>
      <p:pic>
        <p:nvPicPr>
          <p:cNvPr id="1027" name="Picture 3" descr="C:\Users\ssidang\Desktop\grey_ball_48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786578" y="1285860"/>
            <a:ext cx="1000132" cy="1000132"/>
          </a:xfrm>
          <a:prstGeom prst="rect">
            <a:avLst/>
          </a:prstGeom>
          <a:noFill/>
        </p:spPr>
      </p:pic>
      <p:sp>
        <p:nvSpPr>
          <p:cNvPr id="18" name="직사각형 17"/>
          <p:cNvSpPr/>
          <p:nvPr/>
        </p:nvSpPr>
        <p:spPr>
          <a:xfrm rot="19320536">
            <a:off x="5619149" y="3887257"/>
            <a:ext cx="2357454" cy="500066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357158" y="5572140"/>
            <a:ext cx="586891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b="1" dirty="0" smtClean="0">
                <a:ln>
                  <a:solidFill>
                    <a:schemeClr val="bg2">
                      <a:lumMod val="90000"/>
                    </a:schemeClr>
                  </a:solidFill>
                </a:ln>
                <a:gradFill flip="none" rotWithShape="1">
                  <a:gsLst>
                    <a:gs pos="0">
                      <a:schemeClr val="bg2">
                        <a:lumMod val="75000"/>
                        <a:tint val="66000"/>
                        <a:satMod val="160000"/>
                      </a:schemeClr>
                    </a:gs>
                    <a:gs pos="50000">
                      <a:schemeClr val="bg2">
                        <a:lumMod val="75000"/>
                        <a:tint val="44500"/>
                        <a:satMod val="160000"/>
                      </a:schemeClr>
                    </a:gs>
                    <a:gs pos="100000">
                      <a:schemeClr val="bg2">
                        <a:lumMod val="75000"/>
                        <a:tint val="23500"/>
                        <a:satMod val="160000"/>
                      </a:schemeClr>
                    </a:gs>
                  </a:gsLst>
                  <a:lin ang="16200000" scaled="1"/>
                  <a:tileRect/>
                </a:gradFill>
                <a:effectLst>
                  <a:reflection blurRad="6350" stA="60000" endA="900" endPos="58000" dir="5400000" sy="-100000" algn="bl" rotWithShape="0"/>
                </a:effectLst>
              </a:rPr>
              <a:t>Basic objects</a:t>
            </a:r>
            <a:endParaRPr lang="ko-KR" altLang="en-US" sz="6000" b="1" dirty="0">
              <a:ln>
                <a:solidFill>
                  <a:schemeClr val="bg2">
                    <a:lumMod val="90000"/>
                  </a:schemeClr>
                </a:solidFill>
              </a:ln>
              <a:gradFill flip="none" rotWithShape="1">
                <a:gsLst>
                  <a:gs pos="0">
                    <a:schemeClr val="bg2">
                      <a:lumMod val="75000"/>
                      <a:tint val="66000"/>
                      <a:satMod val="160000"/>
                    </a:schemeClr>
                  </a:gs>
                  <a:gs pos="50000">
                    <a:schemeClr val="bg2">
                      <a:lumMod val="75000"/>
                      <a:tint val="44500"/>
                      <a:satMod val="160000"/>
                    </a:schemeClr>
                  </a:gs>
                  <a:gs pos="100000">
                    <a:schemeClr val="bg2">
                      <a:lumMod val="75000"/>
                      <a:tint val="23500"/>
                      <a:satMod val="160000"/>
                    </a:schemeClr>
                  </a:gs>
                </a:gsLst>
                <a:lin ang="16200000" scaled="1"/>
                <a:tileRect/>
              </a:gradFill>
              <a:effectLst>
                <a:reflection blurRad="6350" stA="60000" endA="900" endPos="58000" dir="5400000" sy="-100000" algn="bl" rotWithShape="0"/>
              </a:effectLst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85720" y="642918"/>
            <a:ext cx="297709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 smtClean="0">
                <a:gradFill flip="none" rotWithShape="1">
                  <a:gsLst>
                    <a:gs pos="0">
                      <a:schemeClr val="tx2">
                        <a:lumMod val="20000"/>
                        <a:lumOff val="80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20000"/>
                        <a:lumOff val="80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20000"/>
                        <a:lumOff val="80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Space</a:t>
            </a:r>
            <a:endParaRPr lang="ko-KR" altLang="en-US" sz="7200" dirty="0">
              <a:gradFill flip="none" rotWithShape="1">
                <a:gsLst>
                  <a:gs pos="0">
                    <a:schemeClr val="tx2">
                      <a:lumMod val="20000"/>
                      <a:lumOff val="80000"/>
                      <a:shade val="30000"/>
                      <a:satMod val="115000"/>
                    </a:schemeClr>
                  </a:gs>
                  <a:gs pos="50000">
                    <a:schemeClr val="tx2">
                      <a:lumMod val="20000"/>
                      <a:lumOff val="80000"/>
                      <a:shade val="67500"/>
                      <a:satMod val="115000"/>
                    </a:schemeClr>
                  </a:gs>
                  <a:gs pos="100000">
                    <a:schemeClr val="tx2">
                      <a:lumMod val="20000"/>
                      <a:lumOff val="80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858016" y="571480"/>
            <a:ext cx="18790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 smtClean="0">
                <a:gradFill flip="none" rotWithShape="1">
                  <a:gsLst>
                    <a:gs pos="0">
                      <a:schemeClr val="tx2">
                        <a:lumMod val="20000"/>
                        <a:lumOff val="80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20000"/>
                        <a:lumOff val="80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20000"/>
                        <a:lumOff val="80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Ball</a:t>
            </a:r>
            <a:endParaRPr lang="ko-KR" altLang="en-US" sz="7200" dirty="0">
              <a:gradFill flip="none" rotWithShape="1">
                <a:gsLst>
                  <a:gs pos="0">
                    <a:schemeClr val="tx2">
                      <a:lumMod val="20000"/>
                      <a:lumOff val="80000"/>
                      <a:shade val="30000"/>
                      <a:satMod val="115000"/>
                    </a:schemeClr>
                  </a:gs>
                  <a:gs pos="50000">
                    <a:schemeClr val="tx2">
                      <a:lumMod val="20000"/>
                      <a:lumOff val="80000"/>
                      <a:shade val="67500"/>
                      <a:satMod val="115000"/>
                    </a:schemeClr>
                  </a:gs>
                  <a:gs pos="100000">
                    <a:schemeClr val="tx2">
                      <a:lumMod val="20000"/>
                      <a:lumOff val="80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971337" y="3286124"/>
            <a:ext cx="31726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 smtClean="0">
                <a:gradFill flip="none" rotWithShape="1">
                  <a:gsLst>
                    <a:gs pos="0">
                      <a:schemeClr val="tx2">
                        <a:lumMod val="20000"/>
                        <a:lumOff val="80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20000"/>
                        <a:lumOff val="80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20000"/>
                        <a:lumOff val="80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Obstacle</a:t>
            </a:r>
            <a:endParaRPr lang="ko-KR" altLang="en-US" sz="5400" dirty="0">
              <a:gradFill flip="none" rotWithShape="1">
                <a:gsLst>
                  <a:gs pos="0">
                    <a:schemeClr val="tx2">
                      <a:lumMod val="20000"/>
                      <a:lumOff val="80000"/>
                      <a:shade val="30000"/>
                      <a:satMod val="115000"/>
                    </a:schemeClr>
                  </a:gs>
                  <a:gs pos="50000">
                    <a:schemeClr val="tx2">
                      <a:lumMod val="20000"/>
                      <a:lumOff val="80000"/>
                      <a:shade val="67500"/>
                      <a:satMod val="115000"/>
                    </a:schemeClr>
                  </a:gs>
                  <a:gs pos="100000">
                    <a:schemeClr val="tx2">
                      <a:lumMod val="20000"/>
                      <a:lumOff val="80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1" grpId="0"/>
      <p:bldP spid="22" grpId="0"/>
      <p:bldP spid="2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바닥글 개체 틀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r1-20120628</a:t>
            </a:r>
            <a:endParaRPr lang="ko-KR" altLang="en-US" dirty="0"/>
          </a:p>
        </p:txBody>
      </p:sp>
      <p:grpSp>
        <p:nvGrpSpPr>
          <p:cNvPr id="3" name="그룹 11"/>
          <p:cNvGrpSpPr/>
          <p:nvPr/>
        </p:nvGrpSpPr>
        <p:grpSpPr>
          <a:xfrm>
            <a:off x="1928794" y="928670"/>
            <a:ext cx="5222912" cy="3357586"/>
            <a:chOff x="2627784" y="404664"/>
            <a:chExt cx="1008112" cy="648072"/>
          </a:xfrm>
        </p:grpSpPr>
        <p:sp>
          <p:nvSpPr>
            <p:cNvPr id="9" name="모서리가 둥근 직사각형 8"/>
            <p:cNvSpPr/>
            <p:nvPr/>
          </p:nvSpPr>
          <p:spPr>
            <a:xfrm>
              <a:off x="2627784" y="404664"/>
              <a:ext cx="1008112" cy="648072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2699792" y="476672"/>
              <a:ext cx="792088" cy="504056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3531636" y="662879"/>
              <a:ext cx="45719" cy="144016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27" name="Picture 3" descr="C:\Users\ssidang\Desktop\grey_ball_4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6248" y="2214554"/>
            <a:ext cx="500066" cy="500066"/>
          </a:xfrm>
          <a:prstGeom prst="rect">
            <a:avLst/>
          </a:prstGeom>
          <a:noFill/>
        </p:spPr>
      </p:pic>
      <p:sp>
        <p:nvSpPr>
          <p:cNvPr id="19" name="TextBox 18"/>
          <p:cNvSpPr txBox="1"/>
          <p:nvPr/>
        </p:nvSpPr>
        <p:spPr>
          <a:xfrm>
            <a:off x="357158" y="5572140"/>
            <a:ext cx="380104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b="1" dirty="0" smtClean="0">
                <a:ln>
                  <a:solidFill>
                    <a:schemeClr val="bg2">
                      <a:lumMod val="90000"/>
                    </a:schemeClr>
                  </a:solidFill>
                </a:ln>
                <a:gradFill flip="none" rotWithShape="1">
                  <a:gsLst>
                    <a:gs pos="0">
                      <a:schemeClr val="bg2">
                        <a:lumMod val="75000"/>
                        <a:tint val="66000"/>
                        <a:satMod val="160000"/>
                      </a:schemeClr>
                    </a:gs>
                    <a:gs pos="50000">
                      <a:schemeClr val="bg2">
                        <a:lumMod val="75000"/>
                        <a:tint val="44500"/>
                        <a:satMod val="160000"/>
                      </a:schemeClr>
                    </a:gs>
                    <a:gs pos="100000">
                      <a:schemeClr val="bg2">
                        <a:lumMod val="75000"/>
                        <a:tint val="23500"/>
                        <a:satMod val="160000"/>
                      </a:schemeClr>
                    </a:gs>
                  </a:gsLst>
                  <a:lin ang="16200000" scaled="1"/>
                  <a:tileRect/>
                </a:gradFill>
                <a:effectLst>
                  <a:reflection blurRad="6350" stA="60000" endA="900" endPos="58000" dir="5400000" sy="-100000" algn="bl" rotWithShape="0"/>
                </a:effectLst>
              </a:rPr>
              <a:t>Controls</a:t>
            </a:r>
            <a:endParaRPr lang="ko-KR" altLang="en-US" sz="6000" b="1" dirty="0">
              <a:ln>
                <a:solidFill>
                  <a:schemeClr val="bg2">
                    <a:lumMod val="90000"/>
                  </a:schemeClr>
                </a:solidFill>
              </a:ln>
              <a:gradFill flip="none" rotWithShape="1">
                <a:gsLst>
                  <a:gs pos="0">
                    <a:schemeClr val="bg2">
                      <a:lumMod val="75000"/>
                      <a:tint val="66000"/>
                      <a:satMod val="160000"/>
                    </a:schemeClr>
                  </a:gs>
                  <a:gs pos="50000">
                    <a:schemeClr val="bg2">
                      <a:lumMod val="75000"/>
                      <a:tint val="44500"/>
                      <a:satMod val="160000"/>
                    </a:schemeClr>
                  </a:gs>
                  <a:gs pos="100000">
                    <a:schemeClr val="bg2">
                      <a:lumMod val="75000"/>
                      <a:tint val="23500"/>
                      <a:satMod val="160000"/>
                    </a:schemeClr>
                  </a:gs>
                </a:gsLst>
                <a:lin ang="16200000" scaled="1"/>
                <a:tileRect/>
              </a:gradFill>
              <a:effectLst>
                <a:reflection blurRad="6350" stA="60000" endA="900" endPos="58000" dir="5400000" sy="-100000" algn="bl" rotWithShape="0"/>
              </a:effectLst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143372" y="4000504"/>
            <a:ext cx="4931606" cy="14219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3600" dirty="0" smtClean="0">
                <a:gradFill flip="none" rotWithShape="1">
                  <a:gsLst>
                    <a:gs pos="0">
                      <a:schemeClr val="tx2">
                        <a:lumMod val="20000"/>
                        <a:lumOff val="80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20000"/>
                        <a:lumOff val="80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20000"/>
                        <a:lumOff val="80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The ball always</a:t>
            </a:r>
          </a:p>
          <a:p>
            <a:pPr>
              <a:lnSpc>
                <a:spcPct val="80000"/>
              </a:lnSpc>
            </a:pPr>
            <a:r>
              <a:rPr lang="en-US" altLang="ko-KR" sz="3600" dirty="0" smtClean="0">
                <a:gradFill flip="none" rotWithShape="1">
                  <a:gsLst>
                    <a:gs pos="0">
                      <a:schemeClr val="tx2">
                        <a:lumMod val="20000"/>
                        <a:lumOff val="80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20000"/>
                        <a:lumOff val="80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20000"/>
                        <a:lumOff val="80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   falls down</a:t>
            </a:r>
          </a:p>
          <a:p>
            <a:pPr>
              <a:lnSpc>
                <a:spcPct val="80000"/>
              </a:lnSpc>
            </a:pPr>
            <a:r>
              <a:rPr lang="en-US" altLang="ko-KR" sz="3600" dirty="0" smtClean="0">
                <a:gradFill flip="none" rotWithShape="1">
                  <a:gsLst>
                    <a:gs pos="0">
                      <a:schemeClr val="tx2">
                        <a:lumMod val="20000"/>
                        <a:lumOff val="80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20000"/>
                        <a:lumOff val="80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20000"/>
                        <a:lumOff val="80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     gravity direction.</a:t>
            </a:r>
            <a:endParaRPr lang="ko-KR" altLang="en-US" sz="3600" dirty="0">
              <a:gradFill flip="none" rotWithShape="1">
                <a:gsLst>
                  <a:gs pos="0">
                    <a:schemeClr val="tx2">
                      <a:lumMod val="20000"/>
                      <a:lumOff val="80000"/>
                      <a:shade val="30000"/>
                      <a:satMod val="115000"/>
                    </a:schemeClr>
                  </a:gs>
                  <a:gs pos="50000">
                    <a:schemeClr val="tx2">
                      <a:lumMod val="20000"/>
                      <a:lumOff val="80000"/>
                      <a:shade val="67500"/>
                      <a:satMod val="115000"/>
                    </a:schemeClr>
                  </a:gs>
                  <a:gs pos="100000">
                    <a:schemeClr val="tx2">
                      <a:lumMod val="20000"/>
                      <a:lumOff val="80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9" name="아래쪽 화살표 28"/>
          <p:cNvSpPr/>
          <p:nvPr/>
        </p:nvSpPr>
        <p:spPr>
          <a:xfrm>
            <a:off x="4286248" y="3000372"/>
            <a:ext cx="500066" cy="714380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7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7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800000">
                                      <p:cBhvr>
                                        <p:cTn id="4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8" presetClass="emph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Rot by="3000000">
                                      <p:cBhvr>
                                        <p:cTn id="4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8" presetClass="emph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Rot by="6600000">
                                      <p:cBhvr>
                                        <p:cTn id="4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uiExpand="1" build="p"/>
      <p:bldP spid="2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C:\Users\ssidang\Desktop\팀프로젝트\checker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4286312" y="0"/>
            <a:ext cx="14823355" cy="11858684"/>
          </a:xfrm>
          <a:prstGeom prst="rect">
            <a:avLst/>
          </a:prstGeom>
          <a:noFill/>
        </p:spPr>
      </p:pic>
      <p:sp>
        <p:nvSpPr>
          <p:cNvPr id="14" name="바닥글 개체 틀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r1-20120628</a:t>
            </a:r>
            <a:endParaRPr lang="ko-KR" altLang="en-US" dirty="0"/>
          </a:p>
        </p:txBody>
      </p:sp>
      <p:grpSp>
        <p:nvGrpSpPr>
          <p:cNvPr id="2" name="그룹 11"/>
          <p:cNvGrpSpPr/>
          <p:nvPr/>
        </p:nvGrpSpPr>
        <p:grpSpPr>
          <a:xfrm>
            <a:off x="2000232" y="857232"/>
            <a:ext cx="5222912" cy="3357586"/>
            <a:chOff x="2627784" y="404664"/>
            <a:chExt cx="1008112" cy="648072"/>
          </a:xfrm>
        </p:grpSpPr>
        <p:sp>
          <p:nvSpPr>
            <p:cNvPr id="9" name="모서리가 둥근 직사각형 8"/>
            <p:cNvSpPr/>
            <p:nvPr/>
          </p:nvSpPr>
          <p:spPr>
            <a:xfrm>
              <a:off x="2627784" y="404664"/>
              <a:ext cx="1008112" cy="648072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2699792" y="476672"/>
              <a:ext cx="792088" cy="504056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3531636" y="662879"/>
              <a:ext cx="45719" cy="144016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27" name="Picture 3" descr="C:\Users\ssidang\Desktop\grey_ball_48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286248" y="2214554"/>
            <a:ext cx="500066" cy="500066"/>
          </a:xfrm>
          <a:prstGeom prst="rect">
            <a:avLst/>
          </a:prstGeom>
          <a:noFill/>
        </p:spPr>
      </p:pic>
      <p:sp>
        <p:nvSpPr>
          <p:cNvPr id="19" name="TextBox 18"/>
          <p:cNvSpPr txBox="1"/>
          <p:nvPr/>
        </p:nvSpPr>
        <p:spPr>
          <a:xfrm>
            <a:off x="357158" y="5572140"/>
            <a:ext cx="380104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b="1" dirty="0" smtClean="0">
                <a:ln>
                  <a:solidFill>
                    <a:schemeClr val="bg2">
                      <a:lumMod val="90000"/>
                    </a:schemeClr>
                  </a:solidFill>
                </a:ln>
                <a:gradFill flip="none" rotWithShape="1">
                  <a:gsLst>
                    <a:gs pos="0">
                      <a:schemeClr val="bg2">
                        <a:lumMod val="75000"/>
                        <a:tint val="66000"/>
                        <a:satMod val="160000"/>
                      </a:schemeClr>
                    </a:gs>
                    <a:gs pos="50000">
                      <a:schemeClr val="bg2">
                        <a:lumMod val="75000"/>
                        <a:tint val="44500"/>
                        <a:satMod val="160000"/>
                      </a:schemeClr>
                    </a:gs>
                    <a:gs pos="100000">
                      <a:schemeClr val="bg2">
                        <a:lumMod val="75000"/>
                        <a:tint val="23500"/>
                        <a:satMod val="160000"/>
                      </a:schemeClr>
                    </a:gs>
                  </a:gsLst>
                  <a:lin ang="16200000" scaled="1"/>
                  <a:tileRect/>
                </a:gradFill>
                <a:effectLst>
                  <a:reflection blurRad="6350" stA="60000" endA="900" endPos="58000" dir="5400000" sy="-100000" algn="bl" rotWithShape="0"/>
                </a:effectLst>
              </a:rPr>
              <a:t>Controls</a:t>
            </a:r>
            <a:endParaRPr lang="ko-KR" altLang="en-US" sz="6000" b="1" dirty="0">
              <a:ln>
                <a:solidFill>
                  <a:schemeClr val="bg2">
                    <a:lumMod val="90000"/>
                  </a:schemeClr>
                </a:solidFill>
              </a:ln>
              <a:gradFill flip="none" rotWithShape="1">
                <a:gsLst>
                  <a:gs pos="0">
                    <a:schemeClr val="bg2">
                      <a:lumMod val="75000"/>
                      <a:tint val="66000"/>
                      <a:satMod val="160000"/>
                    </a:schemeClr>
                  </a:gs>
                  <a:gs pos="50000">
                    <a:schemeClr val="bg2">
                      <a:lumMod val="75000"/>
                      <a:tint val="44500"/>
                      <a:satMod val="160000"/>
                    </a:schemeClr>
                  </a:gs>
                  <a:gs pos="100000">
                    <a:schemeClr val="bg2">
                      <a:lumMod val="75000"/>
                      <a:tint val="23500"/>
                      <a:satMod val="160000"/>
                    </a:schemeClr>
                  </a:gs>
                </a:gsLst>
                <a:lin ang="16200000" scaled="1"/>
                <a:tileRect/>
              </a:gradFill>
              <a:effectLst>
                <a:reflection blurRad="6350" stA="60000" endA="900" endPos="58000" dir="5400000" sy="-100000" algn="bl" rotWithShape="0"/>
              </a:effectLst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143240" y="785794"/>
            <a:ext cx="5634043" cy="49675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3600" dirty="0" smtClean="0">
                <a:gradFill flip="none" rotWithShape="1">
                  <a:gsLst>
                    <a:gs pos="0">
                      <a:schemeClr val="tx2">
                        <a:lumMod val="20000"/>
                        <a:lumOff val="80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20000"/>
                        <a:lumOff val="80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20000"/>
                        <a:lumOff val="80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     The ball is fixed</a:t>
            </a:r>
          </a:p>
          <a:p>
            <a:pPr>
              <a:lnSpc>
                <a:spcPct val="80000"/>
              </a:lnSpc>
            </a:pPr>
            <a:r>
              <a:rPr lang="en-US" altLang="ko-KR" sz="3600" dirty="0" smtClean="0">
                <a:gradFill flip="none" rotWithShape="1">
                  <a:gsLst>
                    <a:gs pos="0">
                      <a:schemeClr val="tx2">
                        <a:lumMod val="20000"/>
                        <a:lumOff val="80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20000"/>
                        <a:lumOff val="80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20000"/>
                        <a:lumOff val="80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         in screen center.</a:t>
            </a:r>
          </a:p>
          <a:p>
            <a:pPr>
              <a:lnSpc>
                <a:spcPct val="80000"/>
              </a:lnSpc>
            </a:pPr>
            <a:endParaRPr lang="en-US" altLang="ko-KR" sz="3600" dirty="0" smtClean="0">
              <a:gradFill flip="none" rotWithShape="1">
                <a:gsLst>
                  <a:gs pos="0">
                    <a:schemeClr val="tx2">
                      <a:lumMod val="20000"/>
                      <a:lumOff val="80000"/>
                      <a:shade val="30000"/>
                      <a:satMod val="115000"/>
                    </a:schemeClr>
                  </a:gs>
                  <a:gs pos="50000">
                    <a:schemeClr val="tx2">
                      <a:lumMod val="20000"/>
                      <a:lumOff val="80000"/>
                      <a:shade val="67500"/>
                      <a:satMod val="115000"/>
                    </a:schemeClr>
                  </a:gs>
                  <a:gs pos="100000">
                    <a:schemeClr val="tx2">
                      <a:lumMod val="20000"/>
                      <a:lumOff val="80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  <a:p>
            <a:pPr>
              <a:lnSpc>
                <a:spcPct val="80000"/>
              </a:lnSpc>
            </a:pPr>
            <a:endParaRPr lang="en-US" altLang="ko-KR" sz="3600" dirty="0" smtClean="0">
              <a:gradFill flip="none" rotWithShape="1">
                <a:gsLst>
                  <a:gs pos="0">
                    <a:schemeClr val="tx2">
                      <a:lumMod val="20000"/>
                      <a:lumOff val="80000"/>
                      <a:shade val="30000"/>
                      <a:satMod val="115000"/>
                    </a:schemeClr>
                  </a:gs>
                  <a:gs pos="50000">
                    <a:schemeClr val="tx2">
                      <a:lumMod val="20000"/>
                      <a:lumOff val="80000"/>
                      <a:shade val="67500"/>
                      <a:satMod val="115000"/>
                    </a:schemeClr>
                  </a:gs>
                  <a:gs pos="100000">
                    <a:schemeClr val="tx2">
                      <a:lumMod val="20000"/>
                      <a:lumOff val="80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  <a:p>
            <a:pPr>
              <a:lnSpc>
                <a:spcPct val="80000"/>
              </a:lnSpc>
            </a:pPr>
            <a:endParaRPr lang="en-US" altLang="ko-KR" sz="3600" dirty="0" smtClean="0">
              <a:gradFill flip="none" rotWithShape="1">
                <a:gsLst>
                  <a:gs pos="0">
                    <a:schemeClr val="tx2">
                      <a:lumMod val="20000"/>
                      <a:lumOff val="80000"/>
                      <a:shade val="30000"/>
                      <a:satMod val="115000"/>
                    </a:schemeClr>
                  </a:gs>
                  <a:gs pos="50000">
                    <a:schemeClr val="tx2">
                      <a:lumMod val="20000"/>
                      <a:lumOff val="80000"/>
                      <a:shade val="67500"/>
                      <a:satMod val="115000"/>
                    </a:schemeClr>
                  </a:gs>
                  <a:gs pos="100000">
                    <a:schemeClr val="tx2">
                      <a:lumMod val="20000"/>
                      <a:lumOff val="80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  <a:p>
            <a:pPr>
              <a:lnSpc>
                <a:spcPct val="80000"/>
              </a:lnSpc>
            </a:pPr>
            <a:endParaRPr lang="en-US" altLang="ko-KR" sz="3600" dirty="0" smtClean="0">
              <a:gradFill flip="none" rotWithShape="1">
                <a:gsLst>
                  <a:gs pos="0">
                    <a:schemeClr val="tx2">
                      <a:lumMod val="20000"/>
                      <a:lumOff val="80000"/>
                      <a:shade val="30000"/>
                      <a:satMod val="115000"/>
                    </a:schemeClr>
                  </a:gs>
                  <a:gs pos="50000">
                    <a:schemeClr val="tx2">
                      <a:lumMod val="20000"/>
                      <a:lumOff val="80000"/>
                      <a:shade val="67500"/>
                      <a:satMod val="115000"/>
                    </a:schemeClr>
                  </a:gs>
                  <a:gs pos="100000">
                    <a:schemeClr val="tx2">
                      <a:lumMod val="20000"/>
                      <a:lumOff val="80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  <a:p>
            <a:pPr>
              <a:lnSpc>
                <a:spcPct val="80000"/>
              </a:lnSpc>
            </a:pPr>
            <a:endParaRPr lang="en-US" altLang="ko-KR" sz="3600" dirty="0" smtClean="0">
              <a:gradFill flip="none" rotWithShape="1">
                <a:gsLst>
                  <a:gs pos="0">
                    <a:schemeClr val="tx2">
                      <a:lumMod val="20000"/>
                      <a:lumOff val="80000"/>
                      <a:shade val="30000"/>
                      <a:satMod val="115000"/>
                    </a:schemeClr>
                  </a:gs>
                  <a:gs pos="50000">
                    <a:schemeClr val="tx2">
                      <a:lumMod val="20000"/>
                      <a:lumOff val="80000"/>
                      <a:shade val="67500"/>
                      <a:satMod val="115000"/>
                    </a:schemeClr>
                  </a:gs>
                  <a:gs pos="100000">
                    <a:schemeClr val="tx2">
                      <a:lumMod val="20000"/>
                      <a:lumOff val="80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  <a:p>
            <a:pPr>
              <a:lnSpc>
                <a:spcPct val="80000"/>
              </a:lnSpc>
            </a:pPr>
            <a:endParaRPr lang="en-US" altLang="ko-KR" sz="3600" dirty="0" smtClean="0">
              <a:gradFill flip="none" rotWithShape="1">
                <a:gsLst>
                  <a:gs pos="0">
                    <a:schemeClr val="tx2">
                      <a:lumMod val="20000"/>
                      <a:lumOff val="80000"/>
                      <a:shade val="30000"/>
                      <a:satMod val="115000"/>
                    </a:schemeClr>
                  </a:gs>
                  <a:gs pos="50000">
                    <a:schemeClr val="tx2">
                      <a:lumMod val="20000"/>
                      <a:lumOff val="80000"/>
                      <a:shade val="67500"/>
                      <a:satMod val="115000"/>
                    </a:schemeClr>
                  </a:gs>
                  <a:gs pos="100000">
                    <a:schemeClr val="tx2">
                      <a:lumMod val="20000"/>
                      <a:lumOff val="80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  <a:p>
            <a:pPr>
              <a:lnSpc>
                <a:spcPct val="80000"/>
              </a:lnSpc>
            </a:pPr>
            <a:r>
              <a:rPr lang="en-US" altLang="ko-KR" sz="3600" dirty="0" smtClean="0">
                <a:gradFill flip="none" rotWithShape="1">
                  <a:gsLst>
                    <a:gs pos="0">
                      <a:schemeClr val="tx2">
                        <a:lumMod val="20000"/>
                        <a:lumOff val="80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20000"/>
                        <a:lumOff val="80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20000"/>
                        <a:lumOff val="80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  Instead,</a:t>
            </a:r>
          </a:p>
          <a:p>
            <a:pPr>
              <a:lnSpc>
                <a:spcPct val="80000"/>
              </a:lnSpc>
            </a:pPr>
            <a:r>
              <a:rPr lang="en-US" altLang="ko-KR" sz="3600" dirty="0" smtClean="0">
                <a:gradFill flip="none" rotWithShape="1">
                  <a:gsLst>
                    <a:gs pos="0">
                      <a:schemeClr val="tx2">
                        <a:lumMod val="20000"/>
                        <a:lumOff val="80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20000"/>
                        <a:lumOff val="80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20000"/>
                        <a:lumOff val="80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background is scrolled</a:t>
            </a:r>
          </a:p>
          <a:p>
            <a:pPr>
              <a:lnSpc>
                <a:spcPct val="80000"/>
              </a:lnSpc>
            </a:pPr>
            <a:r>
              <a:rPr lang="en-US" altLang="ko-KR" sz="3600" dirty="0" smtClean="0">
                <a:gradFill flip="none" rotWithShape="1">
                  <a:gsLst>
                    <a:gs pos="0">
                      <a:schemeClr val="tx2">
                        <a:lumMod val="20000"/>
                        <a:lumOff val="80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20000"/>
                        <a:lumOff val="80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20000"/>
                        <a:lumOff val="80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    on reverse direction.</a:t>
            </a:r>
          </a:p>
        </p:txBody>
      </p:sp>
      <p:sp>
        <p:nvSpPr>
          <p:cNvPr id="29" name="아래쪽 화살표 28"/>
          <p:cNvSpPr/>
          <p:nvPr/>
        </p:nvSpPr>
        <p:spPr>
          <a:xfrm>
            <a:off x="4286248" y="3000372"/>
            <a:ext cx="500066" cy="714380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7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7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7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7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 tmFilter="0, 0; .2, .5; .8, .5; 1, 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3" dur="250" autoRev="1" fill="hold"/>
                                        <p:tgtEl>
                                          <p:spTgt spid="2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64" presetClass="path" presetSubtype="0" ac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3.33333E-6 L 5E-6 -0.70833 " pathEditMode="relative" rAng="0" ptsTypes="AA">
                                      <p:cBhvr>
                                        <p:cTn id="46" dur="3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54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26" presetClass="emph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 tmFilter="0, 0; .2, .5; .8, .5; 1, 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9" dur="250" autoRev="1" fill="hold"/>
                                        <p:tgtEl>
                                          <p:spTgt spid="2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0" presetID="26" presetClass="emph" presetSubtype="0" fill="hold" grpId="2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 tmFilter="0, 0; .2, .5; .8, .5; 1, 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2" dur="250" autoRev="1" fill="hold"/>
                                        <p:tgtEl>
                                          <p:spTgt spid="2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6" presetClass="emph" presetSubtype="0" fill="hold" grpId="3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 tmFilter="0, 0; .2, .5; .8, .5; 1, 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5" dur="250" autoRev="1" fill="hold"/>
                                        <p:tgtEl>
                                          <p:spTgt spid="2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6" presetID="8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Rot by="-600000">
                                      <p:cBhvr>
                                        <p:cTn id="57" dur="2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8" presetID="8" presetClass="emph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Rot by="2400000">
                                      <p:cBhvr>
                                        <p:cTn id="59" dur="2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500"/>
                            </p:stCondLst>
                            <p:childTnLst>
                              <p:par>
                                <p:cTn id="6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uiExpand="1" build="p"/>
      <p:bldP spid="29" grpId="0" animBg="1"/>
      <p:bldP spid="29" grpId="1" animBg="1"/>
      <p:bldP spid="29" grpId="2" animBg="1"/>
      <p:bldP spid="29" grpId="3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바닥글 개체 틀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r1-20120628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57158" y="5572140"/>
            <a:ext cx="380104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b="1" dirty="0" smtClean="0">
                <a:ln>
                  <a:solidFill>
                    <a:schemeClr val="bg2">
                      <a:lumMod val="90000"/>
                    </a:schemeClr>
                  </a:solidFill>
                </a:ln>
                <a:gradFill flip="none" rotWithShape="1">
                  <a:gsLst>
                    <a:gs pos="0">
                      <a:schemeClr val="bg2">
                        <a:lumMod val="75000"/>
                        <a:tint val="66000"/>
                        <a:satMod val="160000"/>
                      </a:schemeClr>
                    </a:gs>
                    <a:gs pos="50000">
                      <a:schemeClr val="bg2">
                        <a:lumMod val="75000"/>
                        <a:tint val="44500"/>
                        <a:satMod val="160000"/>
                      </a:schemeClr>
                    </a:gs>
                    <a:gs pos="100000">
                      <a:schemeClr val="bg2">
                        <a:lumMod val="75000"/>
                        <a:tint val="23500"/>
                        <a:satMod val="160000"/>
                      </a:schemeClr>
                    </a:gs>
                  </a:gsLst>
                  <a:lin ang="16200000" scaled="1"/>
                  <a:tileRect/>
                </a:gradFill>
                <a:effectLst>
                  <a:reflection blurRad="6350" stA="60000" endA="900" endPos="58000" dir="5400000" sy="-100000" algn="bl" rotWithShape="0"/>
                </a:effectLst>
              </a:rPr>
              <a:t>Controls</a:t>
            </a:r>
            <a:endParaRPr lang="ko-KR" altLang="en-US" sz="6000" b="1" dirty="0">
              <a:ln>
                <a:solidFill>
                  <a:schemeClr val="bg2">
                    <a:lumMod val="90000"/>
                  </a:schemeClr>
                </a:solidFill>
              </a:ln>
              <a:gradFill flip="none" rotWithShape="1">
                <a:gsLst>
                  <a:gs pos="0">
                    <a:schemeClr val="bg2">
                      <a:lumMod val="75000"/>
                      <a:tint val="66000"/>
                      <a:satMod val="160000"/>
                    </a:schemeClr>
                  </a:gs>
                  <a:gs pos="50000">
                    <a:schemeClr val="bg2">
                      <a:lumMod val="75000"/>
                      <a:tint val="44500"/>
                      <a:satMod val="160000"/>
                    </a:schemeClr>
                  </a:gs>
                  <a:gs pos="100000">
                    <a:schemeClr val="bg2">
                      <a:lumMod val="75000"/>
                      <a:tint val="23500"/>
                      <a:satMod val="160000"/>
                    </a:schemeClr>
                  </a:gs>
                </a:gsLst>
                <a:lin ang="16200000" scaled="1"/>
                <a:tileRect/>
              </a:gradFill>
              <a:effectLst>
                <a:reflection blurRad="6350" stA="60000" endA="900" endPos="58000" dir="5400000" sy="-100000" algn="bl" rotWithShape="0"/>
              </a:effectLst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786314" y="3714752"/>
            <a:ext cx="3813736" cy="14219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3600" dirty="0" smtClean="0">
                <a:gradFill flip="none" rotWithShape="1">
                  <a:gsLst>
                    <a:gs pos="0">
                      <a:schemeClr val="tx2">
                        <a:lumMod val="20000"/>
                        <a:lumOff val="80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20000"/>
                        <a:lumOff val="80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20000"/>
                        <a:lumOff val="80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The ball</a:t>
            </a:r>
          </a:p>
          <a:p>
            <a:pPr>
              <a:lnSpc>
                <a:spcPct val="80000"/>
              </a:lnSpc>
            </a:pPr>
            <a:r>
              <a:rPr lang="en-US" altLang="ko-KR" sz="3600" dirty="0" smtClean="0">
                <a:gradFill flip="none" rotWithShape="1">
                  <a:gsLst>
                    <a:gs pos="0">
                      <a:schemeClr val="tx2">
                        <a:lumMod val="20000"/>
                        <a:lumOff val="80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20000"/>
                        <a:lumOff val="80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20000"/>
                        <a:lumOff val="80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   interacts with</a:t>
            </a:r>
          </a:p>
          <a:p>
            <a:pPr>
              <a:lnSpc>
                <a:spcPct val="80000"/>
              </a:lnSpc>
            </a:pPr>
            <a:r>
              <a:rPr lang="en-US" altLang="ko-KR" sz="3600" dirty="0" smtClean="0">
                <a:gradFill flip="none" rotWithShape="1">
                  <a:gsLst>
                    <a:gs pos="0">
                      <a:schemeClr val="tx2">
                        <a:lumMod val="20000"/>
                        <a:lumOff val="80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20000"/>
                        <a:lumOff val="80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20000"/>
                        <a:lumOff val="80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      obstacles.</a:t>
            </a:r>
            <a:endParaRPr lang="ko-KR" altLang="en-US" sz="3600" dirty="0">
              <a:gradFill flip="none" rotWithShape="1">
                <a:gsLst>
                  <a:gs pos="0">
                    <a:schemeClr val="tx2">
                      <a:lumMod val="20000"/>
                      <a:lumOff val="80000"/>
                      <a:shade val="30000"/>
                      <a:satMod val="115000"/>
                    </a:schemeClr>
                  </a:gs>
                  <a:gs pos="50000">
                    <a:schemeClr val="tx2">
                      <a:lumMod val="20000"/>
                      <a:lumOff val="80000"/>
                      <a:shade val="67500"/>
                      <a:satMod val="115000"/>
                    </a:schemeClr>
                  </a:gs>
                  <a:gs pos="100000">
                    <a:schemeClr val="tx2">
                      <a:lumMod val="20000"/>
                      <a:lumOff val="80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9" name="아래쪽 화살표 28"/>
          <p:cNvSpPr/>
          <p:nvPr/>
        </p:nvSpPr>
        <p:spPr>
          <a:xfrm>
            <a:off x="2071670" y="1000108"/>
            <a:ext cx="500066" cy="714380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 rot="1742933">
            <a:off x="2116235" y="3041190"/>
            <a:ext cx="2357454" cy="500066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7" name="Picture 3" descr="C:\Users\ssidang\Desktop\grey_ball_4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43240" y="1071546"/>
            <a:ext cx="500066" cy="50006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7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7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path" presetSubtype="0" ac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1.05945E-6 L 3.05556E-6 0.21281 " pathEditMode="relative" rAng="0" ptsTypes="AA">
                                      <p:cBhvr>
                                        <p:cTn id="40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06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44" presetClass="path" presetSubtype="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1.11111E-6 0.21273 L 0.07604 0.18935 C 0.09219 0.1838 0.11371 0.18588 0.13455 0.19491 C 0.15833 0.20509 0.17552 0.21945 0.18646 0.23681 L 0.23802 0.31482 " pathEditMode="relative" rAng="1071373" ptsTypes="FffFF">
                                      <p:cBhvr>
                                        <p:cTn id="42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7" y="17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1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grpId="1" nodeType="withEffect">
                                  <p:stCondLst>
                                    <p:cond delay="1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uiExpand="1" build="p"/>
      <p:bldP spid="29" grpId="0" animBg="1"/>
      <p:bldP spid="29" grpId="1" animBg="1"/>
      <p:bldP spid="12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ssidang\Desktop\팀프로젝트\Black_Hole_Logo_normal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17522" y="3000372"/>
            <a:ext cx="857256" cy="857256"/>
          </a:xfrm>
          <a:prstGeom prst="rect">
            <a:avLst/>
          </a:prstGeom>
          <a:noFill/>
        </p:spPr>
      </p:pic>
      <p:sp>
        <p:nvSpPr>
          <p:cNvPr id="14" name="바닥글 개체 틀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r1-20120628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57158" y="5572140"/>
            <a:ext cx="256512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b="1" dirty="0" smtClean="0">
                <a:ln>
                  <a:solidFill>
                    <a:schemeClr val="bg2">
                      <a:lumMod val="90000"/>
                    </a:schemeClr>
                  </a:solidFill>
                </a:ln>
                <a:gradFill flip="none" rotWithShape="1">
                  <a:gsLst>
                    <a:gs pos="0">
                      <a:schemeClr val="bg2">
                        <a:lumMod val="75000"/>
                        <a:tint val="66000"/>
                        <a:satMod val="160000"/>
                      </a:schemeClr>
                    </a:gs>
                    <a:gs pos="50000">
                      <a:schemeClr val="bg2">
                        <a:lumMod val="75000"/>
                        <a:tint val="44500"/>
                        <a:satMod val="160000"/>
                      </a:schemeClr>
                    </a:gs>
                    <a:gs pos="100000">
                      <a:schemeClr val="bg2">
                        <a:lumMod val="75000"/>
                        <a:tint val="23500"/>
                        <a:satMod val="160000"/>
                      </a:schemeClr>
                    </a:gs>
                  </a:gsLst>
                  <a:lin ang="16200000" scaled="1"/>
                  <a:tileRect/>
                </a:gradFill>
                <a:effectLst>
                  <a:reflection blurRad="6350" stA="60000" endA="900" endPos="58000" dir="5400000" sy="-100000" algn="bl" rotWithShape="0"/>
                </a:effectLst>
              </a:rPr>
              <a:t>Rules</a:t>
            </a:r>
            <a:endParaRPr lang="ko-KR" altLang="en-US" sz="6000" b="1" dirty="0">
              <a:ln>
                <a:solidFill>
                  <a:schemeClr val="bg2">
                    <a:lumMod val="90000"/>
                  </a:schemeClr>
                </a:solidFill>
              </a:ln>
              <a:gradFill flip="none" rotWithShape="1">
                <a:gsLst>
                  <a:gs pos="0">
                    <a:schemeClr val="bg2">
                      <a:lumMod val="75000"/>
                      <a:tint val="66000"/>
                      <a:satMod val="160000"/>
                    </a:schemeClr>
                  </a:gs>
                  <a:gs pos="50000">
                    <a:schemeClr val="bg2">
                      <a:lumMod val="75000"/>
                      <a:tint val="44500"/>
                      <a:satMod val="160000"/>
                    </a:schemeClr>
                  </a:gs>
                  <a:gs pos="100000">
                    <a:schemeClr val="bg2">
                      <a:lumMod val="75000"/>
                      <a:tint val="23500"/>
                      <a:satMod val="160000"/>
                    </a:schemeClr>
                  </a:gs>
                </a:gsLst>
                <a:lin ang="16200000" scaled="1"/>
                <a:tileRect/>
              </a:gradFill>
              <a:effectLst>
                <a:reflection blurRad="6350" stA="60000" endA="900" endPos="58000" dir="5400000" sy="-100000" algn="bl" rotWithShape="0"/>
              </a:effectLst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643306" y="3500438"/>
            <a:ext cx="5327099" cy="18651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3600" dirty="0" smtClean="0">
                <a:gradFill flip="none" rotWithShape="1">
                  <a:gsLst>
                    <a:gs pos="0">
                      <a:schemeClr val="tx2">
                        <a:lumMod val="20000"/>
                        <a:lumOff val="80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20000"/>
                        <a:lumOff val="80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20000"/>
                        <a:lumOff val="80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              The player</a:t>
            </a:r>
          </a:p>
          <a:p>
            <a:pPr>
              <a:lnSpc>
                <a:spcPct val="80000"/>
              </a:lnSpc>
            </a:pPr>
            <a:r>
              <a:rPr lang="en-US" altLang="ko-KR" sz="3600" dirty="0" smtClean="0">
                <a:gradFill flip="none" rotWithShape="1">
                  <a:gsLst>
                    <a:gs pos="0">
                      <a:schemeClr val="tx2">
                        <a:lumMod val="20000"/>
                        <a:lumOff val="80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20000"/>
                        <a:lumOff val="80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20000"/>
                        <a:lumOff val="80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         must place</a:t>
            </a:r>
          </a:p>
          <a:p>
            <a:pPr>
              <a:lnSpc>
                <a:spcPct val="80000"/>
              </a:lnSpc>
            </a:pPr>
            <a:r>
              <a:rPr lang="en-US" altLang="ko-KR" sz="3600" dirty="0" smtClean="0">
                <a:gradFill flip="none" rotWithShape="1">
                  <a:gsLst>
                    <a:gs pos="0">
                      <a:schemeClr val="tx2">
                        <a:lumMod val="20000"/>
                        <a:lumOff val="80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20000"/>
                        <a:lumOff val="80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20000"/>
                        <a:lumOff val="80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altLang="ko-KR" sz="3600" dirty="0" smtClean="0">
                <a:gradFill flip="none" rotWithShape="1">
                  <a:gsLst>
                    <a:gs pos="0">
                      <a:schemeClr val="tx2">
                        <a:lumMod val="20000"/>
                        <a:lumOff val="80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20000"/>
                        <a:lumOff val="80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20000"/>
                        <a:lumOff val="80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   the ball</a:t>
            </a:r>
            <a:r>
              <a:rPr lang="ko-KR" altLang="en-US" sz="3600" dirty="0" smtClean="0">
                <a:gradFill flip="none" rotWithShape="1">
                  <a:gsLst>
                    <a:gs pos="0">
                      <a:schemeClr val="tx2">
                        <a:lumMod val="20000"/>
                        <a:lumOff val="80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20000"/>
                        <a:lumOff val="80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20000"/>
                        <a:lumOff val="80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altLang="ko-KR" sz="3600" dirty="0" smtClean="0">
                <a:gradFill flip="none" rotWithShape="1">
                  <a:gsLst>
                    <a:gs pos="0">
                      <a:schemeClr val="tx2">
                        <a:lumMod val="20000"/>
                        <a:lumOff val="80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20000"/>
                        <a:lumOff val="80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20000"/>
                        <a:lumOff val="80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in goal</a:t>
            </a:r>
          </a:p>
          <a:p>
            <a:pPr>
              <a:lnSpc>
                <a:spcPct val="80000"/>
              </a:lnSpc>
            </a:pPr>
            <a:r>
              <a:rPr lang="en-US" altLang="ko-KR" sz="3600" dirty="0" smtClean="0">
                <a:gradFill flip="none" rotWithShape="1">
                  <a:gsLst>
                    <a:gs pos="0">
                      <a:schemeClr val="tx2">
                        <a:lumMod val="20000"/>
                        <a:lumOff val="80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20000"/>
                        <a:lumOff val="80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20000"/>
                        <a:lumOff val="80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altLang="ko-KR" sz="3600" dirty="0" smtClean="0">
                <a:gradFill flip="none" rotWithShape="1">
                  <a:gsLst>
                    <a:gs pos="0">
                      <a:schemeClr val="tx2">
                        <a:lumMod val="20000"/>
                        <a:lumOff val="80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20000"/>
                        <a:lumOff val="80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20000"/>
                        <a:lumOff val="80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     within time limits.</a:t>
            </a:r>
          </a:p>
        </p:txBody>
      </p:sp>
      <p:sp>
        <p:nvSpPr>
          <p:cNvPr id="29" name="아래쪽 화살표 28"/>
          <p:cNvSpPr/>
          <p:nvPr/>
        </p:nvSpPr>
        <p:spPr>
          <a:xfrm>
            <a:off x="1428728" y="1071546"/>
            <a:ext cx="500066" cy="714380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7" name="Picture 3" descr="C:\Users\ssidang\Desktop\grey_ball_48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286116" y="1000108"/>
            <a:ext cx="500066" cy="50006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7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7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7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path" presetSubtype="0" ac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4.07407E-6 L -4.44444E-6 0.31782 " pathEditMode="relative" rAng="0" ptsTypes="AA">
                                      <p:cBhvr>
                                        <p:cTn id="45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9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1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uiExpand="1" build="p"/>
      <p:bldP spid="29" grpId="0" animBg="1"/>
      <p:bldP spid="29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714348" y="357166"/>
            <a:ext cx="32419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 smtClean="0">
                <a:gradFill flip="none" rotWithShape="1">
                  <a:gsLst>
                    <a:gs pos="0">
                      <a:schemeClr val="tx2">
                        <a:lumMod val="20000"/>
                        <a:lumOff val="80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20000"/>
                        <a:lumOff val="80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20000"/>
                        <a:lumOff val="80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Attractor</a:t>
            </a:r>
            <a:endParaRPr lang="ko-KR" altLang="en-US" sz="5400" dirty="0">
              <a:gradFill flip="none" rotWithShape="1">
                <a:gsLst>
                  <a:gs pos="0">
                    <a:schemeClr val="tx2">
                      <a:lumMod val="20000"/>
                      <a:lumOff val="80000"/>
                      <a:shade val="30000"/>
                      <a:satMod val="115000"/>
                    </a:schemeClr>
                  </a:gs>
                  <a:gs pos="50000">
                    <a:schemeClr val="tx2">
                      <a:lumMod val="20000"/>
                      <a:lumOff val="80000"/>
                      <a:shade val="67500"/>
                      <a:satMod val="115000"/>
                    </a:schemeClr>
                  </a:gs>
                  <a:gs pos="100000">
                    <a:schemeClr val="tx2">
                      <a:lumMod val="20000"/>
                      <a:lumOff val="80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r1-20120628</a:t>
            </a:r>
            <a:endParaRPr lang="ko-KR" altLang="en-US" dirty="0"/>
          </a:p>
        </p:txBody>
      </p:sp>
      <p:pic>
        <p:nvPicPr>
          <p:cNvPr id="1027" name="Picture 3" descr="C:\Users\ssidang\Desktop\grey_ball_4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910" y="285728"/>
            <a:ext cx="571504" cy="571504"/>
          </a:xfrm>
          <a:prstGeom prst="rect">
            <a:avLst/>
          </a:prstGeom>
          <a:noFill/>
        </p:spPr>
      </p:pic>
      <p:sp>
        <p:nvSpPr>
          <p:cNvPr id="18" name="직사각형 17"/>
          <p:cNvSpPr/>
          <p:nvPr/>
        </p:nvSpPr>
        <p:spPr>
          <a:xfrm rot="19320536">
            <a:off x="5619149" y="3887257"/>
            <a:ext cx="2357454" cy="500066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357158" y="5572140"/>
            <a:ext cx="588494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b="1" dirty="0" smtClean="0">
                <a:ln>
                  <a:solidFill>
                    <a:schemeClr val="bg2">
                      <a:lumMod val="90000"/>
                    </a:schemeClr>
                  </a:solidFill>
                </a:ln>
                <a:gradFill flip="none" rotWithShape="1">
                  <a:gsLst>
                    <a:gs pos="0">
                      <a:schemeClr val="bg2">
                        <a:lumMod val="75000"/>
                        <a:tint val="66000"/>
                        <a:satMod val="160000"/>
                      </a:schemeClr>
                    </a:gs>
                    <a:gs pos="50000">
                      <a:schemeClr val="bg2">
                        <a:lumMod val="75000"/>
                        <a:tint val="44500"/>
                        <a:satMod val="160000"/>
                      </a:schemeClr>
                    </a:gs>
                    <a:gs pos="100000">
                      <a:schemeClr val="bg2">
                        <a:lumMod val="75000"/>
                        <a:tint val="23500"/>
                        <a:satMod val="160000"/>
                      </a:schemeClr>
                    </a:gs>
                  </a:gsLst>
                  <a:lin ang="16200000" scaled="1"/>
                  <a:tileRect/>
                </a:gradFill>
                <a:effectLst>
                  <a:reflection blurRad="6350" stA="60000" endA="900" endPos="58000" dir="5400000" sy="-100000" algn="bl" rotWithShape="0"/>
                </a:effectLst>
              </a:rPr>
              <a:t>Extra objects</a:t>
            </a:r>
            <a:endParaRPr lang="ko-KR" altLang="en-US" sz="6000" b="1" dirty="0">
              <a:ln>
                <a:solidFill>
                  <a:schemeClr val="bg2">
                    <a:lumMod val="90000"/>
                  </a:schemeClr>
                </a:solidFill>
              </a:ln>
              <a:gradFill flip="none" rotWithShape="1">
                <a:gsLst>
                  <a:gs pos="0">
                    <a:schemeClr val="bg2">
                      <a:lumMod val="75000"/>
                      <a:tint val="66000"/>
                      <a:satMod val="160000"/>
                    </a:schemeClr>
                  </a:gs>
                  <a:gs pos="50000">
                    <a:schemeClr val="bg2">
                      <a:lumMod val="75000"/>
                      <a:tint val="44500"/>
                      <a:satMod val="160000"/>
                    </a:schemeClr>
                  </a:gs>
                  <a:gs pos="100000">
                    <a:schemeClr val="bg2">
                      <a:lumMod val="75000"/>
                      <a:tint val="23500"/>
                      <a:satMod val="160000"/>
                    </a:schemeClr>
                  </a:gs>
                </a:gsLst>
                <a:lin ang="16200000" scaled="1"/>
                <a:tileRect/>
              </a:gradFill>
              <a:effectLst>
                <a:reflection blurRad="6350" stA="60000" endA="900" endPos="58000" dir="5400000" sy="-100000" algn="bl" rotWithShape="0"/>
              </a:effectLst>
            </a:endParaRPr>
          </a:p>
        </p:txBody>
      </p:sp>
      <p:sp>
        <p:nvSpPr>
          <p:cNvPr id="20" name="해 19"/>
          <p:cNvSpPr/>
          <p:nvPr/>
        </p:nvSpPr>
        <p:spPr>
          <a:xfrm>
            <a:off x="2071670" y="1214422"/>
            <a:ext cx="1285884" cy="1285884"/>
          </a:xfrm>
          <a:prstGeom prst="sun">
            <a:avLst>
              <a:gd name="adj" fmla="val 17888"/>
            </a:avLst>
          </a:prstGeom>
          <a:gradFill flip="none" rotWithShape="1">
            <a:gsLst>
              <a:gs pos="0">
                <a:schemeClr val="accent6">
                  <a:tint val="75000"/>
                  <a:shade val="85000"/>
                  <a:satMod val="230000"/>
                </a:schemeClr>
              </a:gs>
              <a:gs pos="25000">
                <a:schemeClr val="accent6">
                  <a:tint val="90000"/>
                  <a:shade val="70000"/>
                  <a:satMod val="220000"/>
                </a:schemeClr>
              </a:gs>
              <a:gs pos="50000">
                <a:schemeClr val="accent6">
                  <a:tint val="90000"/>
                  <a:shade val="58000"/>
                  <a:satMod val="225000"/>
                </a:schemeClr>
              </a:gs>
              <a:gs pos="65000">
                <a:schemeClr val="accent6">
                  <a:tint val="90000"/>
                  <a:shade val="58000"/>
                  <a:satMod val="225000"/>
                </a:schemeClr>
              </a:gs>
              <a:gs pos="80000">
                <a:schemeClr val="accent6">
                  <a:tint val="90000"/>
                  <a:shade val="69000"/>
                  <a:satMod val="220000"/>
                </a:schemeClr>
              </a:gs>
              <a:gs pos="100000">
                <a:schemeClr val="accent6">
                  <a:tint val="77000"/>
                  <a:shade val="80000"/>
                  <a:satMod val="23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아래쪽 화살표 23"/>
          <p:cNvSpPr/>
          <p:nvPr/>
        </p:nvSpPr>
        <p:spPr>
          <a:xfrm rot="14765572">
            <a:off x="1664657" y="1843393"/>
            <a:ext cx="500066" cy="714380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51" presetClass="path" presetSubtype="0" ac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91 0.00116 L -0.00156 0.13658 C -0.00225 0.16482 0.00417 0.2051 0.01285 0.24561 C 0.025 0.29144 0.0375 0.32755 0.05018 0.34954 L 0.10938 0.46088 " pathEditMode="relative" rAng="-1073817" ptsTypes="FffFF">
                                      <p:cBhvr>
                                        <p:cTn id="22" dur="2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" y="238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0" grpId="0" animBg="1"/>
      <p:bldP spid="24" grpId="0" animBg="1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트렉">
  <a:themeElements>
    <a:clrScheme name="트렉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나눔고딕 + Verdana">
      <a:majorFont>
        <a:latin typeface="Verdana"/>
        <a:ea typeface="나눔고딕"/>
        <a:cs typeface=""/>
      </a:majorFont>
      <a:minorFont>
        <a:latin typeface="Verdana"/>
        <a:ea typeface="나눔고딕"/>
        <a:cs typeface=""/>
      </a:minorFont>
    </a:fontScheme>
    <a:fmtScheme name="트렉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703</TotalTime>
  <Words>996</Words>
  <Application>Microsoft Office PowerPoint</Application>
  <PresentationFormat>화면 슬라이드 쇼(4:3)</PresentationFormat>
  <Paragraphs>212</Paragraphs>
  <Slides>20</Slides>
  <Notes>19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1" baseType="lpstr">
      <vt:lpstr>트렉</vt:lpstr>
      <vt:lpstr>프로젝트 제안서 r1</vt:lpstr>
      <vt:lpstr>목차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상세 개발 방법</vt:lpstr>
      <vt:lpstr>문제점</vt:lpstr>
      <vt:lpstr>문제점</vt:lpstr>
      <vt:lpstr>해결책</vt:lpstr>
      <vt:lpstr>해결책</vt:lpstr>
      <vt:lpstr>슬라이드 20</vt:lpstr>
    </vt:vector>
  </TitlesOfParts>
  <Company>R&amp;D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프로젝트 제안서 초안 r0</dc:title>
  <dc:creator>Microsoft Corporation</dc:creator>
  <cp:lastModifiedBy>쥐씨당</cp:lastModifiedBy>
  <cp:revision>204</cp:revision>
  <dcterms:created xsi:type="dcterms:W3CDTF">2006-10-05T04:04:58Z</dcterms:created>
  <dcterms:modified xsi:type="dcterms:W3CDTF">2012-06-28T20:43:22Z</dcterms:modified>
</cp:coreProperties>
</file>