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4"/>
  </p:handoutMasterIdLst>
  <p:sldIdLst>
    <p:sldId id="352" r:id="rId3"/>
    <p:sldId id="431" r:id="rId5"/>
    <p:sldId id="413" r:id="rId6"/>
    <p:sldId id="478" r:id="rId7"/>
    <p:sldId id="445" r:id="rId8"/>
    <p:sldId id="479" r:id="rId9"/>
    <p:sldId id="415" r:id="rId10"/>
    <p:sldId id="480" r:id="rId11"/>
    <p:sldId id="481" r:id="rId12"/>
    <p:sldId id="482" r:id="rId13"/>
    <p:sldId id="483" r:id="rId14"/>
    <p:sldId id="458" r:id="rId15"/>
    <p:sldId id="484" r:id="rId16"/>
    <p:sldId id="459" r:id="rId17"/>
    <p:sldId id="485" r:id="rId18"/>
    <p:sldId id="486" r:id="rId19"/>
    <p:sldId id="460" r:id="rId20"/>
    <p:sldId id="487" r:id="rId21"/>
    <p:sldId id="488" r:id="rId22"/>
    <p:sldId id="429" r:id="rId23"/>
  </p:sldIdLst>
  <p:sldSz cx="9144000" cy="6858000" type="screen4x3"/>
  <p:notesSz cx="6858000" cy="9144000"/>
  <p:embeddedFontLst>
    <p:embeddedFont>
      <p:font typeface="黑体" panose="02010609060101010101" pitchFamily="2" charset="-122"/>
      <p:regular r:id="rId29"/>
    </p:embeddedFont>
    <p:embeddedFont>
      <p:font typeface="微软雅黑" panose="020B0503020204020204" pitchFamily="34" charset="-122"/>
      <p:regular r:id="rId30"/>
    </p:embeddedFont>
    <p:embeddedFont>
      <p:font typeface="华文楷体" panose="02010600040101010101" pitchFamily="2" charset="-122"/>
      <p:regular r:id="rId31"/>
    </p:embeddedFont>
    <p:embeddedFont>
      <p:font typeface="Calibri" panose="020F0502020204030204" pitchFamily="34" charset="0"/>
      <p:regular r:id="rId32"/>
      <p:bold r:id="rId33"/>
      <p:italic r:id="rId34"/>
      <p:boldItalic r:id="rId35"/>
    </p:embeddedFont>
  </p:embeddedFont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34"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FFFFFF"/>
    <a:srgbClr val="C4BD97"/>
    <a:srgbClr val="0066FF"/>
    <a:srgbClr val="CC66FF"/>
    <a:srgbClr val="09FF78"/>
    <a:srgbClr val="CC6600"/>
    <a:srgbClr val="00F26D"/>
    <a:srgbClr val="FF99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2" autoAdjust="0"/>
    <p:restoredTop sz="78237" autoAdjust="0"/>
  </p:normalViewPr>
  <p:slideViewPr>
    <p:cSldViewPr>
      <p:cViewPr varScale="1">
        <p:scale>
          <a:sx n="58" d="100"/>
          <a:sy n="58" d="100"/>
        </p:scale>
        <p:origin x="990" y="66"/>
      </p:cViewPr>
      <p:guideLst>
        <p:guide orient="horz"/>
        <p:guide pos="17"/>
      </p:guideLst>
    </p:cSldViewPr>
  </p:slideViewPr>
  <p:outlineViewPr>
    <p:cViewPr>
      <p:scale>
        <a:sx n="33" d="100"/>
        <a:sy n="33" d="100"/>
      </p:scale>
      <p:origin x="0" y="828"/>
    </p:cViewPr>
  </p:outlineViewPr>
  <p:notesTextViewPr>
    <p:cViewPr>
      <p:scale>
        <a:sx n="100" d="100"/>
        <a:sy n="100" d="100"/>
      </p:scale>
      <p:origin x="0" y="-1440"/>
    </p:cViewPr>
  </p:notesTextViewPr>
  <p:sorterViewPr>
    <p:cViewPr>
      <p:scale>
        <a:sx n="66" d="100"/>
        <a:sy n="66" d="100"/>
      </p:scale>
      <p:origin x="0" y="0"/>
    </p:cViewPr>
  </p:sorterViewPr>
  <p:notesViewPr>
    <p:cSldViewPr>
      <p:cViewPr varScale="1">
        <p:scale>
          <a:sx n="57" d="100"/>
          <a:sy n="57" d="100"/>
        </p:scale>
        <p:origin x="2832" y="66"/>
      </p:cViewPr>
      <p:guideLst>
        <p:guide orient="horz" pos="2846"/>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3T20:06:45.988" idx="3">
    <p:pos x="10" y="10"/>
    <p:text>各位老师好，我是来自射频集成电路与系统研究中心的许佳佳，我的课题是：智能生产与仓储管理系统设计与实现。</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1-23T20:16:48.774" idx="9">
    <p:pos x="10" y="10"/>
    <p:text>从课题内容上考虑，重点包括三方面，一是……，二是……，三是……</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1-23T20:10:52.583" idx="4">
    <p:pos x="10" y="10"/>
    <p:text>下面我将从这5个方面进行汇报。首先是课题背景和意义</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18-11-23T20:17:26.650" idx="10">
    <p:pos x="10" y="10"/>
    <p:text>对于课题内容的第三部分，具体设计要求有以下6个方面：</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18-11-23T20:10:52.583" idx="4">
    <p:pos x="10" y="10"/>
    <p:text>下面我将从这5个方面进行汇报。首先是课题背景和意义</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8-11-23T20:27:49.333" idx="11">
    <p:pos x="10" y="10"/>
    <p:text>信号强度RSSI室内无线定位技术：    RSSI(Received Signal Strength Indication)                             根据电磁波传播理论，如果标签在自由空间中以额定功率辐射电磁波，则根据Friis传输理论空间任一点的接收功率或场强(功率正比于场强的平方)仅与距离有关。</p:text>
  </p:cm>
  <p:cm authorId="1" dt="2018-11-23T21:05:38.784" idx="12">
    <p:pos x="10" y="123"/>
    <p:text>三个读写器位置已知，通过测量标签到达读写器的辐射功率可以计算出三个读写器到标签的距离</p:text>
  </p:cm>
  <p:cm authorId="1" dt="2018-11-23T21:05:41.021" idx="13">
    <p:pos x="10" y="236"/>
    <p:text>标签的位置就在分别以三个读写器为圆心，D1,D2,D3为半径的圆的交点处</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18-11-23T20:27:49.333" idx="11">
    <p:pos x="10" y="10"/>
    <p:text>信号强度RSSI室内无线定位技术：    RSSI(Received Signal Strength Indication)                             根据电磁波传播理论，如果标签在自由空间中以额定功率辐射电磁波，则根据Friis传输理论空间任一点的接收功率或场强(功率正比于场强的平方)仅与距离有关。</p:text>
  </p:cm>
  <p:cm authorId="1" dt="2018-11-23T21:05:38.784" idx="12">
    <p:pos x="10" y="123"/>
    <p:text>三个读写器位置已知，通过测量标签到达读写器的辐射功率可以计算出三个读写器到标签的距离</p:text>
  </p:cm>
  <p:cm authorId="1" dt="2018-11-23T21:05:41.021" idx="13">
    <p:pos x="10" y="236"/>
    <p:text>标签的位置就在分别以三个读写器为圆心，D1,D2,D3为半径的圆的交点处</p:text>
  </p:cm>
</p:cmLst>
</file>

<file path=ppt/comments/comment16.xml><?xml version="1.0" encoding="utf-8"?>
<p:cmLst xmlns:a="http://schemas.openxmlformats.org/drawingml/2006/main" xmlns:r="http://schemas.openxmlformats.org/officeDocument/2006/relationships" xmlns:p="http://schemas.openxmlformats.org/presentationml/2006/main">
  <p:cm authorId="1" dt="2018-11-23T20:10:52.583" idx="4">
    <p:pos x="10" y="10"/>
    <p:text>下面我将从这5个方面进行汇报。首先是课题背景和意义</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18-11-23T21:26:50.374" idx="34">
    <p:pos x="10" y="10"/>
    <p:text>最后，感谢各位老师同学的聆听，恳请老师给予指导</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3T20:10:52.583" idx="4">
    <p:pos x="10" y="10"/>
    <p:text>下面我将从这5个方面进行汇报。首先是课题背景和意义</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8-11-23T20:11:25.567" idx="5">
    <p:pos x="10" y="10"/>
    <p:text>1.人工纸质记录数据  2.人工和时间成本、工作效率、盘点数和物料信息的准确度等     3.公司管理决策得不到最有效的执行，不利于企业长期发展</p:text>
  </p:cm>
  <p:cm authorId="1" dt="2018-11-23T20:14:50.021" idx="6">
    <p:pos x="10" y="123"/>
    <p:text>课题背景</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8-11-23T20:10:52.583" idx="4">
    <p:pos x="10" y="10"/>
    <p:text>下面我将从这5个方面进行汇报。首先是课题背景和意义</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8-11-23T20:16:32.509" idx="8">
    <p:pos x="10" y="10"/>
    <p:text>从课题目标上来考虑，……</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8-11-23T20:10:52.583" idx="4">
    <p:pos x="10" y="10"/>
    <p:text>下面我将从这5个方面进行汇报。首先是课题背景和意义</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8-11-23T20:16:48.774" idx="9">
    <p:pos x="10" y="10"/>
    <p:text>从课题内容上考虑，重点包括三方面，一是……，二是……，三是……</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8-11-23T20:16:48.774" idx="9">
    <p:pos x="10" y="10"/>
    <p:text>从课题内容上考虑，重点包括三方面，一是……，二是……，三是……</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18-11-23T20:16:48.774" idx="9">
    <p:pos x="10" y="10"/>
    <p:text>从课题内容上考虑，重点包括三方面，一是……，二是……，三是……</p:text>
  </p:cm>
</p:cmLst>
</file>

<file path=ppt/diagrams/colors1.xml><?xml version="1.0" encoding="utf-8"?>
<dgm:colorsDef xmlns:dgm="http://schemas.openxmlformats.org/drawingml/2006/diagram" xmlns:a="http://schemas.openxmlformats.org/drawingml/2006/main" uniqueId="urn:microsoft.com/office/officeart/2005/8/colors/accent1_5#1">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920B09-E625-41AB-AC59-FA3B6B2C26C4}" type="doc">
      <dgm:prSet loTypeId="process" loCatId="process" qsTypeId="urn:microsoft.com/office/officeart/2005/8/quickstyle/simple5#1" qsCatId="simple" csTypeId="urn:microsoft.com/office/officeart/2005/8/colors/accent1_5#1" csCatId="accent1" phldr="1"/>
      <dgm:spPr/>
      <dgm:t>
        <a:bodyPr/>
        <a:lstStyle/>
        <a:p>
          <a:endParaRPr lang="zh-CN" altLang="en-US"/>
        </a:p>
      </dgm:t>
    </dgm:pt>
    <dgm:pt modelId="{EB73FA57-D06B-4DE5-BF81-B5E2CB9ACB46}">
      <dgm:prSet phldrT="[文本]" phldr="0" custT="0"/>
      <dgm:spPr/>
      <dgm:t>
        <a:bodyPr vert="horz" wrap="square"/>
        <a:p>
          <a:pPr>
            <a:lnSpc>
              <a:spcPct val="100000"/>
            </a:lnSpc>
            <a:spcBef>
              <a:spcPct val="0"/>
            </a:spcBef>
            <a:spcAft>
              <a:spcPct val="35000"/>
            </a:spcAft>
          </a:pPr>
          <a:r>
            <a:rPr lang="zh-CN" dirty="0" smtClean="0">
              <a:latin typeface="微软雅黑" panose="020B0503020204020204" pitchFamily="34" charset="-122"/>
              <a:ea typeface="微软雅黑" panose="020B0503020204020204" pitchFamily="34" charset="-122"/>
            </a:rPr>
            <a:t>仿真 </a:t>
          </a:r>
          <a:r>
            <a:rPr lang="zh-CN" b="1" dirty="0" smtClean="0">
              <a:latin typeface="微软雅黑" panose="020B0503020204020204" pitchFamily="34" charset="-122"/>
              <a:ea typeface="微软雅黑" panose="020B0503020204020204" pitchFamily="34" charset="-122"/>
            </a:rPr>
            <a:t>设计 </a:t>
          </a:r>
          <a:r>
            <a:rPr lang="zh-CN" dirty="0" smtClean="0">
              <a:latin typeface="微软雅黑" panose="020B0503020204020204" pitchFamily="34" charset="-122"/>
              <a:ea typeface="微软雅黑" panose="020B0503020204020204" pitchFamily="34" charset="-122"/>
            </a:rPr>
            <a:t>铌酸锂腔光机械振荡器</a:t>
          </a:r>
          <a:r>
            <a:rPr lang="zh-CN" dirty="0">
              <a:latin typeface="微软雅黑" panose="020B0503020204020204" pitchFamily="34" charset="-122"/>
              <a:ea typeface="微软雅黑" panose="020B0503020204020204" pitchFamily="34" charset="-122"/>
            </a:rPr>
            <a:t/>
          </a:r>
          <a:endParaRPr lang="zh-CN" dirty="0">
            <a:latin typeface="微软雅黑" panose="020B0503020204020204" pitchFamily="34" charset="-122"/>
            <a:ea typeface="微软雅黑" panose="020B0503020204020204" pitchFamily="34" charset="-122"/>
          </a:endParaRPr>
        </a:p>
      </dgm:t>
    </dgm:pt>
    <dgm:pt modelId="{9D29676A-4219-41D8-8361-0C36566F1C02}" cxnId="{221F9E10-9C75-4530-9411-0584EF4E689F}"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7EDD5ABA-0BAE-4F2F-9669-5730ABFF76A4}" cxnId="{221F9E10-9C75-4530-9411-0584EF4E689F}"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EB0DBCAF-324C-4EC1-86F8-F17FFB8E00C9}">
      <dgm:prSet phldrT="[文本]" phldr="0" custT="0"/>
      <dgm:spPr/>
      <dgm:t>
        <a:bodyPr vert="horz" wrap="square"/>
        <a:p>
          <a:pPr>
            <a:lnSpc>
              <a:spcPct val="100000"/>
            </a:lnSpc>
            <a:spcBef>
              <a:spcPct val="0"/>
            </a:spcBef>
            <a:spcAft>
              <a:spcPct val="35000"/>
            </a:spcAft>
          </a:pPr>
          <a:r>
            <a:rPr lang="zh-CN" dirty="0" smtClean="0">
              <a:latin typeface="微软雅黑" panose="020B0503020204020204" pitchFamily="34" charset="-122"/>
              <a:ea typeface="微软雅黑" panose="020B0503020204020204" pitchFamily="34" charset="-122"/>
            </a:rPr>
            <a:t>开环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闭环条件下 </a:t>
          </a:r>
          <a:r>
            <a:rPr lang="zh-CN" b="1" dirty="0" smtClean="0">
              <a:latin typeface="微软雅黑" panose="020B0503020204020204" pitchFamily="34" charset="-122"/>
              <a:ea typeface="微软雅黑" panose="020B0503020204020204" pitchFamily="34" charset="-122"/>
            </a:rPr>
            <a:t>测试 </a:t>
          </a:r>
          <a:r>
            <a:rPr lang="zh-CN" dirty="0" smtClean="0">
              <a:latin typeface="微软雅黑" panose="020B0503020204020204" pitchFamily="34" charset="-122"/>
              <a:ea typeface="微软雅黑" panose="020B0503020204020204" pitchFamily="34" charset="-122"/>
            </a:rPr>
            <a:t>性能指标</a:t>
          </a:r>
          <a:r>
            <a:rPr lang="zh-CN" dirty="0">
              <a:latin typeface="微软雅黑" panose="020B0503020204020204" pitchFamily="34" charset="-122"/>
              <a:ea typeface="微软雅黑" panose="020B0503020204020204" pitchFamily="34" charset="-122"/>
            </a:rPr>
            <a:t/>
          </a:r>
          <a:endParaRPr lang="zh-CN" dirty="0">
            <a:latin typeface="微软雅黑" panose="020B0503020204020204" pitchFamily="34" charset="-122"/>
            <a:ea typeface="微软雅黑" panose="020B0503020204020204" pitchFamily="34" charset="-122"/>
          </a:endParaRPr>
        </a:p>
      </dgm:t>
    </dgm:pt>
    <dgm:pt modelId="{77F95AB8-7C00-4F7B-9E42-226CDEFDB524}" cxnId="{9DE3B898-665A-47AA-96F1-3BC5B679578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CFF70A4A-BDB1-406A-9FA0-5BCB77302B26}" cxnId="{9DE3B898-665A-47AA-96F1-3BC5B679578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CC2763BB-06C8-4EAA-BE4C-FD3B4F2F5E89}">
      <dgm:prSet phldrT="[文本]" phldr="0" custT="0"/>
      <dgm:spPr/>
      <dgm:t>
        <a:bodyPr vert="horz" wrap="square"/>
        <a:p>
          <a:pPr>
            <a:lnSpc>
              <a:spcPct val="10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对设计的频率源进行 </a:t>
          </a:r>
          <a:r>
            <a:rPr lang="zh-CN" altLang="en-US" b="1" dirty="0" smtClean="0">
              <a:latin typeface="微软雅黑" panose="020B0503020204020204" pitchFamily="34" charset="-122"/>
              <a:ea typeface="微软雅黑" panose="020B0503020204020204" pitchFamily="34" charset="-122"/>
            </a:rPr>
            <a:t>优化 </a:t>
          </a:r>
          <a:r>
            <a:rPr lang="zh-CN" altLang="en-US" dirty="0" smtClean="0">
              <a:latin typeface="微软雅黑" panose="020B0503020204020204" pitchFamily="34" charset="-122"/>
              <a:ea typeface="微软雅黑" panose="020B0503020204020204" pitchFamily="34" charset="-122"/>
            </a:rPr>
            <a:t>设计</a:t>
          </a:r>
          <a:r>
            <a:rPr lang="zh-CN" altLang="en-US" dirty="0">
              <a:latin typeface="微软雅黑" panose="020B0503020204020204" pitchFamily="34" charset="-122"/>
              <a:ea typeface="微软雅黑" panose="020B0503020204020204" pitchFamily="34" charset="-122"/>
            </a:rPr>
            <a:t/>
          </a:r>
          <a:endParaRPr lang="zh-CN" altLang="en-US" dirty="0">
            <a:latin typeface="微软雅黑" panose="020B0503020204020204" pitchFamily="34" charset="-122"/>
            <a:ea typeface="微软雅黑" panose="020B0503020204020204" pitchFamily="34" charset="-122"/>
          </a:endParaRPr>
        </a:p>
      </dgm:t>
    </dgm:pt>
    <dgm:pt modelId="{CE47B4E4-4DDB-407D-B3D7-52389BF8CB7B}" cxnId="{9531083C-D9C7-49A6-B93C-9BE53ED2DB1C}" type="parTrans">
      <dgm:prSet/>
      <dgm:spPr/>
      <dgm:t>
        <a:bodyPr/>
        <a:lstStyle/>
        <a:p>
          <a:endParaRPr lang="zh-CN" altLang="en-US">
            <a:latin typeface="微软雅黑" panose="020B0503020204020204" pitchFamily="34" charset="-122"/>
            <a:ea typeface="微软雅黑" panose="020B0503020204020204" pitchFamily="34" charset="-122"/>
          </a:endParaRPr>
        </a:p>
      </dgm:t>
    </dgm:pt>
    <dgm:pt modelId="{3055862D-22C7-4D55-9E8B-E7ABE9956614}" cxnId="{9531083C-D9C7-49A6-B93C-9BE53ED2DB1C}" type="sibTrans">
      <dgm:prSet/>
      <dgm:spPr/>
      <dgm:t>
        <a:bodyPr/>
        <a:lstStyle/>
        <a:p>
          <a:endParaRPr lang="zh-CN" altLang="en-US">
            <a:latin typeface="微软雅黑" panose="020B0503020204020204" pitchFamily="34" charset="-122"/>
            <a:ea typeface="微软雅黑" panose="020B0503020204020204" pitchFamily="34" charset="-122"/>
          </a:endParaRPr>
        </a:p>
      </dgm:t>
    </dgm:pt>
    <dgm:pt modelId="{BD32CD04-EACB-4D23-9E86-D748FD677EDE}" type="pres">
      <dgm:prSet presAssocID="{89920B09-E625-41AB-AC59-FA3B6B2C26C4}" presName="outerComposite" presStyleCnt="0">
        <dgm:presLayoutVars>
          <dgm:chMax val="5"/>
          <dgm:dir/>
          <dgm:resizeHandles val="exact"/>
        </dgm:presLayoutVars>
      </dgm:prSet>
      <dgm:spPr/>
      <dgm:t>
        <a:bodyPr/>
        <a:lstStyle/>
        <a:p>
          <a:endParaRPr lang="zh-CN" altLang="en-US"/>
        </a:p>
      </dgm:t>
    </dgm:pt>
    <dgm:pt modelId="{10E985B0-800C-4605-8F83-D931BB09B555}" type="pres">
      <dgm:prSet presAssocID="{89920B09-E625-41AB-AC59-FA3B6B2C26C4}" presName="dummyMaxCanvas" presStyleCnt="0">
        <dgm:presLayoutVars/>
      </dgm:prSet>
      <dgm:spPr/>
    </dgm:pt>
    <dgm:pt modelId="{9F35F74F-6B95-4287-8F4B-E2C63B0525BD}" type="pres">
      <dgm:prSet presAssocID="{89920B09-E625-41AB-AC59-FA3B6B2C26C4}" presName="ThreeNodes_1" presStyleLbl="node1" presStyleIdx="0" presStyleCnt="3" custLinFactNeighborX="-903">
        <dgm:presLayoutVars>
          <dgm:bulletEnabled val="1"/>
        </dgm:presLayoutVars>
      </dgm:prSet>
      <dgm:spPr/>
      <dgm:t>
        <a:bodyPr/>
        <a:lstStyle/>
        <a:p>
          <a:endParaRPr lang="zh-CN" altLang="en-US"/>
        </a:p>
      </dgm:t>
    </dgm:pt>
    <dgm:pt modelId="{EDDDA97E-E140-4462-A84E-65E0243B2AE8}" type="pres">
      <dgm:prSet presAssocID="{89920B09-E625-41AB-AC59-FA3B6B2C26C4}" presName="ThreeNodes_2" presStyleLbl="node1" presStyleIdx="1" presStyleCnt="3" custScaleY="99173">
        <dgm:presLayoutVars>
          <dgm:bulletEnabled val="1"/>
        </dgm:presLayoutVars>
      </dgm:prSet>
      <dgm:spPr/>
      <dgm:t>
        <a:bodyPr/>
        <a:lstStyle/>
        <a:p>
          <a:endParaRPr lang="zh-CN" altLang="en-US"/>
        </a:p>
      </dgm:t>
    </dgm:pt>
    <dgm:pt modelId="{1E97907B-4A1A-4B8F-BA63-58F2D74BA2D4}" type="pres">
      <dgm:prSet presAssocID="{89920B09-E625-41AB-AC59-FA3B6B2C26C4}" presName="ThreeNodes_3" presStyleLbl="node1" presStyleIdx="2" presStyleCnt="3" custScaleX="104777">
        <dgm:presLayoutVars>
          <dgm:bulletEnabled val="1"/>
        </dgm:presLayoutVars>
      </dgm:prSet>
      <dgm:spPr/>
      <dgm:t>
        <a:bodyPr/>
        <a:lstStyle/>
        <a:p>
          <a:endParaRPr lang="zh-CN" altLang="en-US"/>
        </a:p>
      </dgm:t>
    </dgm:pt>
    <dgm:pt modelId="{11EF39C8-35EE-4637-8EC8-C843A751B264}" type="pres">
      <dgm:prSet presAssocID="{89920B09-E625-41AB-AC59-FA3B6B2C26C4}" presName="ThreeConn_1-2" presStyleLbl="fgAccFollowNode1" presStyleIdx="0" presStyleCnt="2">
        <dgm:presLayoutVars>
          <dgm:bulletEnabled val="1"/>
        </dgm:presLayoutVars>
      </dgm:prSet>
      <dgm:spPr/>
      <dgm:t>
        <a:bodyPr/>
        <a:lstStyle/>
        <a:p>
          <a:endParaRPr lang="zh-CN" altLang="en-US"/>
        </a:p>
      </dgm:t>
    </dgm:pt>
    <dgm:pt modelId="{9A47ECC9-0FEC-4430-8D1A-86BECFB190E0}" type="pres">
      <dgm:prSet presAssocID="{89920B09-E625-41AB-AC59-FA3B6B2C26C4}" presName="ThreeConn_2-3" presStyleLbl="fgAccFollowNode1" presStyleIdx="1" presStyleCnt="2">
        <dgm:presLayoutVars>
          <dgm:bulletEnabled val="1"/>
        </dgm:presLayoutVars>
      </dgm:prSet>
      <dgm:spPr/>
      <dgm:t>
        <a:bodyPr/>
        <a:lstStyle/>
        <a:p>
          <a:endParaRPr lang="zh-CN" altLang="en-US"/>
        </a:p>
      </dgm:t>
    </dgm:pt>
    <dgm:pt modelId="{F06A6967-66D9-4816-A1B9-3E8041F421EF}" type="pres">
      <dgm:prSet presAssocID="{89920B09-E625-41AB-AC59-FA3B6B2C26C4}" presName="ThreeNodes_1_text" presStyleCnt="0">
        <dgm:presLayoutVars>
          <dgm:bulletEnabled val="1"/>
        </dgm:presLayoutVars>
      </dgm:prSet>
      <dgm:spPr/>
      <dgm:t>
        <a:bodyPr/>
        <a:lstStyle/>
        <a:p>
          <a:endParaRPr lang="zh-CN" altLang="en-US"/>
        </a:p>
      </dgm:t>
    </dgm:pt>
    <dgm:pt modelId="{C83D08E0-05F4-4477-9CE8-CEA10FCA5031}" type="pres">
      <dgm:prSet presAssocID="{89920B09-E625-41AB-AC59-FA3B6B2C26C4}" presName="ThreeNodes_2_text" presStyleCnt="0">
        <dgm:presLayoutVars>
          <dgm:bulletEnabled val="1"/>
        </dgm:presLayoutVars>
      </dgm:prSet>
      <dgm:spPr/>
      <dgm:t>
        <a:bodyPr/>
        <a:lstStyle/>
        <a:p>
          <a:endParaRPr lang="zh-CN" altLang="en-US"/>
        </a:p>
      </dgm:t>
    </dgm:pt>
    <dgm:pt modelId="{FB3D771F-9935-40D9-8013-942D2B25E6B6}" type="pres">
      <dgm:prSet presAssocID="{89920B09-E625-41AB-AC59-FA3B6B2C26C4}" presName="ThreeNodes_3_text" presStyleCnt="0">
        <dgm:presLayoutVars>
          <dgm:bulletEnabled val="1"/>
        </dgm:presLayoutVars>
      </dgm:prSet>
      <dgm:spPr/>
      <dgm:t>
        <a:bodyPr/>
        <a:lstStyle/>
        <a:p>
          <a:endParaRPr lang="zh-CN" altLang="en-US"/>
        </a:p>
      </dgm:t>
    </dgm:pt>
  </dgm:ptLst>
  <dgm:cxnLst>
    <dgm:cxn modelId="{221F9E10-9C75-4530-9411-0584EF4E689F}" srcId="{89920B09-E625-41AB-AC59-FA3B6B2C26C4}" destId="{EB73FA57-D06B-4DE5-BF81-B5E2CB9ACB46}" srcOrd="0" destOrd="0" parTransId="{9D29676A-4219-41D8-8361-0C36566F1C02}" sibTransId="{7EDD5ABA-0BAE-4F2F-9669-5730ABFF76A4}"/>
    <dgm:cxn modelId="{9DE3B898-665A-47AA-96F1-3BC5B679578C}" srcId="{89920B09-E625-41AB-AC59-FA3B6B2C26C4}" destId="{EB0DBCAF-324C-4EC1-86F8-F17FFB8E00C9}" srcOrd="1" destOrd="0" parTransId="{77F95AB8-7C00-4F7B-9E42-226CDEFDB524}" sibTransId="{CFF70A4A-BDB1-406A-9FA0-5BCB77302B26}"/>
    <dgm:cxn modelId="{9531083C-D9C7-49A6-B93C-9BE53ED2DB1C}" srcId="{89920B09-E625-41AB-AC59-FA3B6B2C26C4}" destId="{CC2763BB-06C8-4EAA-BE4C-FD3B4F2F5E89}" srcOrd="2" destOrd="0" parTransId="{CE47B4E4-4DDB-407D-B3D7-52389BF8CB7B}" sibTransId="{3055862D-22C7-4D55-9E8B-E7ABE9956614}"/>
    <dgm:cxn modelId="{A9FCE5DD-90F4-48D1-8934-A25ACE9B1DE3}" type="presOf" srcId="{89920B09-E625-41AB-AC59-FA3B6B2C26C4}" destId="{BD32CD04-EACB-4D23-9E86-D748FD677EDE}" srcOrd="0" destOrd="0" presId="urn:microsoft.com/office/officeart/2005/8/layout/vProcess5"/>
    <dgm:cxn modelId="{07FA0BC3-C13F-4E05-93D6-3641813646E6}" type="presParOf" srcId="{BD32CD04-EACB-4D23-9E86-D748FD677EDE}" destId="{10E985B0-800C-4605-8F83-D931BB09B555}" srcOrd="0" destOrd="0" presId="urn:microsoft.com/office/officeart/2005/8/layout/vProcess5"/>
    <dgm:cxn modelId="{C1ED4FF9-7795-44B8-8743-BBFC81ADDF0B}" type="presParOf" srcId="{BD32CD04-EACB-4D23-9E86-D748FD677EDE}" destId="{9F35F74F-6B95-4287-8F4B-E2C63B0525BD}" srcOrd="1" destOrd="0" presId="urn:microsoft.com/office/officeart/2005/8/layout/vProcess5"/>
    <dgm:cxn modelId="{35331C1C-6BB0-4851-AD4E-B7515ED23649}" type="presOf" srcId="{EB73FA57-D06B-4DE5-BF81-B5E2CB9ACB46}" destId="{9F35F74F-6B95-4287-8F4B-E2C63B0525BD}" srcOrd="0" destOrd="0" presId="urn:microsoft.com/office/officeart/2005/8/layout/vProcess5"/>
    <dgm:cxn modelId="{FE99F0B9-EADB-4883-A9F6-65C850378A0F}" type="presParOf" srcId="{BD32CD04-EACB-4D23-9E86-D748FD677EDE}" destId="{EDDDA97E-E140-4462-A84E-65E0243B2AE8}" srcOrd="2" destOrd="0" presId="urn:microsoft.com/office/officeart/2005/8/layout/vProcess5"/>
    <dgm:cxn modelId="{4C17B792-79F9-4575-8E6D-8E3EBC65B28D}" type="presOf" srcId="{EB0DBCAF-324C-4EC1-86F8-F17FFB8E00C9}" destId="{EDDDA97E-E140-4462-A84E-65E0243B2AE8}" srcOrd="0" destOrd="0" presId="urn:microsoft.com/office/officeart/2005/8/layout/vProcess5"/>
    <dgm:cxn modelId="{EEB7C3A9-B432-4FAC-8434-F04DAD26F117}" type="presParOf" srcId="{BD32CD04-EACB-4D23-9E86-D748FD677EDE}" destId="{1E97907B-4A1A-4B8F-BA63-58F2D74BA2D4}" srcOrd="3" destOrd="0" presId="urn:microsoft.com/office/officeart/2005/8/layout/vProcess5"/>
    <dgm:cxn modelId="{C0F74408-48EE-4C54-A2E1-A4739790DE39}" type="presOf" srcId="{CC2763BB-06C8-4EAA-BE4C-FD3B4F2F5E89}" destId="{1E97907B-4A1A-4B8F-BA63-58F2D74BA2D4}" srcOrd="0" destOrd="0" presId="urn:microsoft.com/office/officeart/2005/8/layout/vProcess5"/>
    <dgm:cxn modelId="{038700B9-9324-48BA-8AC5-660F538F5F99}" type="presParOf" srcId="{BD32CD04-EACB-4D23-9E86-D748FD677EDE}" destId="{11EF39C8-35EE-4637-8EC8-C843A751B264}" srcOrd="4" destOrd="0" presId="urn:microsoft.com/office/officeart/2005/8/layout/vProcess5"/>
    <dgm:cxn modelId="{A99C490B-EE7E-449B-B0AE-EA355E67E95E}" type="presOf" srcId="{7EDD5ABA-0BAE-4F2F-9669-5730ABFF76A4}" destId="{11EF39C8-35EE-4637-8EC8-C843A751B264}" srcOrd="0" destOrd="0" presId="urn:microsoft.com/office/officeart/2005/8/layout/vProcess5"/>
    <dgm:cxn modelId="{775316E4-EF96-44B2-A547-201E58BB2FA4}" type="presParOf" srcId="{BD32CD04-EACB-4D23-9E86-D748FD677EDE}" destId="{9A47ECC9-0FEC-4430-8D1A-86BECFB190E0}" srcOrd="5" destOrd="0" presId="urn:microsoft.com/office/officeart/2005/8/layout/vProcess5"/>
    <dgm:cxn modelId="{A9E953BA-1755-49F4-8225-9276153A559C}" type="presOf" srcId="{CFF70A4A-BDB1-406A-9FA0-5BCB77302B26}" destId="{9A47ECC9-0FEC-4430-8D1A-86BECFB190E0}" srcOrd="0" destOrd="0" presId="urn:microsoft.com/office/officeart/2005/8/layout/vProcess5"/>
    <dgm:cxn modelId="{8B4E790E-7B29-43CE-8B10-DF5A0ADCB8F8}" type="presParOf" srcId="{BD32CD04-EACB-4D23-9E86-D748FD677EDE}" destId="{F06A6967-66D9-4816-A1B9-3E8041F421EF}" srcOrd="6" destOrd="0" presId="urn:microsoft.com/office/officeart/2005/8/layout/vProcess5"/>
    <dgm:cxn modelId="{7B82D5D9-94D5-4B90-95EB-967F8300728B}" type="presOf" srcId="{EB73FA57-D06B-4DE5-BF81-B5E2CB9ACB46}" destId="{F06A6967-66D9-4816-A1B9-3E8041F421EF}" srcOrd="1" destOrd="0" presId="urn:microsoft.com/office/officeart/2005/8/layout/vProcess5"/>
    <dgm:cxn modelId="{B3D4457A-1A12-4043-839A-60F889E136B5}" type="presParOf" srcId="{BD32CD04-EACB-4D23-9E86-D748FD677EDE}" destId="{C83D08E0-05F4-4477-9CE8-CEA10FCA5031}" srcOrd="7" destOrd="0" presId="urn:microsoft.com/office/officeart/2005/8/layout/vProcess5"/>
    <dgm:cxn modelId="{95DB5955-2997-44BF-B8DA-929EB782170A}" type="presOf" srcId="{EB0DBCAF-324C-4EC1-86F8-F17FFB8E00C9}" destId="{C83D08E0-05F4-4477-9CE8-CEA10FCA5031}" srcOrd="1" destOrd="0" presId="urn:microsoft.com/office/officeart/2005/8/layout/vProcess5"/>
    <dgm:cxn modelId="{64D41352-A547-482E-BF66-DEFA2B07B8DC}" type="presParOf" srcId="{BD32CD04-EACB-4D23-9E86-D748FD677EDE}" destId="{FB3D771F-9935-40D9-8013-942D2B25E6B6}" srcOrd="8" destOrd="0" presId="urn:microsoft.com/office/officeart/2005/8/layout/vProcess5"/>
    <dgm:cxn modelId="{ED3B944B-B9CA-4493-8BE8-EED93C2E57C5}" type="presOf" srcId="{CC2763BB-06C8-4EAA-BE4C-FD3B4F2F5E89}" destId="{FB3D771F-9935-40D9-8013-942D2B25E6B6}"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5F74F-6B95-4287-8F4B-E2C63B0525BD}">
      <dsp:nvSpPr>
        <dsp:cNvPr id="0" name=""/>
        <dsp:cNvSpPr/>
      </dsp:nvSpPr>
      <dsp:spPr>
        <a:xfrm>
          <a:off x="-83146" y="0"/>
          <a:ext cx="6962273" cy="1182269"/>
        </a:xfrm>
        <a:prstGeom prst="roundRect">
          <a:avLst>
            <a:gd name="adj" fmla="val 10000"/>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altLang="zh-CN" sz="2300" kern="1200" dirty="0" smtClean="0">
              <a:latin typeface="微软雅黑" panose="020B0503020204020204" pitchFamily="34" charset="-122"/>
              <a:ea typeface="微软雅黑" panose="020B0503020204020204" pitchFamily="34" charset="-122"/>
            </a:rPr>
            <a:t>UHF RFID</a:t>
          </a:r>
          <a:r>
            <a:rPr lang="zh-CN" altLang="en-US" sz="2300" kern="1200" dirty="0" smtClean="0">
              <a:latin typeface="微软雅黑" panose="020B0503020204020204" pitchFamily="34" charset="-122"/>
              <a:ea typeface="微软雅黑" panose="020B0503020204020204" pitchFamily="34" charset="-122"/>
            </a:rPr>
            <a:t>、网络信息安全及仓储管理研究</a:t>
          </a:r>
          <a:endParaRPr lang="zh-CN" altLang="en-US" sz="2300" kern="1200" dirty="0">
            <a:latin typeface="微软雅黑" panose="020B0503020204020204" pitchFamily="34" charset="-122"/>
            <a:ea typeface="微软雅黑" panose="020B0503020204020204" pitchFamily="34" charset="-122"/>
          </a:endParaRPr>
        </a:p>
      </dsp:txBody>
      <dsp:txXfrm>
        <a:off x="-48519" y="34627"/>
        <a:ext cx="5686513" cy="1113015"/>
      </dsp:txXfrm>
    </dsp:sp>
    <dsp:sp modelId="{EDDDA97E-E140-4462-A84E-65E0243B2AE8}">
      <dsp:nvSpPr>
        <dsp:cNvPr id="0" name=""/>
        <dsp:cNvSpPr/>
      </dsp:nvSpPr>
      <dsp:spPr>
        <a:xfrm>
          <a:off x="531171" y="1384202"/>
          <a:ext cx="6962273" cy="1172492"/>
        </a:xfrm>
        <a:prstGeom prst="roundRect">
          <a:avLst>
            <a:gd name="adj" fmla="val 10000"/>
          </a:avLst>
        </a:prstGeom>
        <a:gradFill rotWithShape="0">
          <a:gsLst>
            <a:gs pos="0">
              <a:schemeClr val="accent1">
                <a:alpha val="90000"/>
                <a:hueOff val="0"/>
                <a:satOff val="0"/>
                <a:lumOff val="0"/>
                <a:alphaOff val="-20000"/>
                <a:shade val="51000"/>
                <a:satMod val="130000"/>
              </a:schemeClr>
            </a:gs>
            <a:gs pos="80000">
              <a:schemeClr val="accent1">
                <a:alpha val="90000"/>
                <a:hueOff val="0"/>
                <a:satOff val="0"/>
                <a:lumOff val="0"/>
                <a:alphaOff val="-20000"/>
                <a:shade val="93000"/>
                <a:satMod val="130000"/>
              </a:schemeClr>
            </a:gs>
            <a:gs pos="100000">
              <a:schemeClr val="accent1">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参考分析现有的</a:t>
          </a:r>
          <a:r>
            <a:rPr lang="en-US" altLang="zh-CN" sz="2300" kern="1200" dirty="0" smtClean="0">
              <a:latin typeface="微软雅黑" panose="020B0503020204020204" pitchFamily="34" charset="-122"/>
              <a:ea typeface="微软雅黑" panose="020B0503020204020204" pitchFamily="34" charset="-122"/>
            </a:rPr>
            <a:t>WMS</a:t>
          </a:r>
          <a:r>
            <a:rPr lang="zh-CN" altLang="en-US" sz="2300" kern="1200" dirty="0" smtClean="0">
              <a:latin typeface="微软雅黑" panose="020B0503020204020204" pitchFamily="34" charset="-122"/>
              <a:ea typeface="微软雅黑" panose="020B0503020204020204" pitchFamily="34" charset="-122"/>
            </a:rPr>
            <a:t>设计方案</a:t>
          </a:r>
          <a:endParaRPr lang="zh-CN" altLang="en-US" sz="2300" kern="1200" dirty="0">
            <a:latin typeface="微软雅黑" panose="020B0503020204020204" pitchFamily="34" charset="-122"/>
            <a:ea typeface="微软雅黑" panose="020B0503020204020204" pitchFamily="34" charset="-122"/>
          </a:endParaRPr>
        </a:p>
      </dsp:txBody>
      <dsp:txXfrm>
        <a:off x="565512" y="1418543"/>
        <a:ext cx="5510798" cy="1103810"/>
      </dsp:txXfrm>
    </dsp:sp>
    <dsp:sp modelId="{1E97907B-4A1A-4B8F-BA63-58F2D74BA2D4}">
      <dsp:nvSpPr>
        <dsp:cNvPr id="0" name=""/>
        <dsp:cNvSpPr/>
      </dsp:nvSpPr>
      <dsp:spPr>
        <a:xfrm>
          <a:off x="979195" y="2758628"/>
          <a:ext cx="7294861" cy="1182269"/>
        </a:xfrm>
        <a:prstGeom prst="roundRect">
          <a:avLst>
            <a:gd name="adj" fmla="val 10000"/>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设计并实现一种智能生产与仓储管理系统，并在此基础上进行优化</a:t>
          </a:r>
          <a:endParaRPr lang="zh-CN" altLang="en-US" sz="2300" kern="1200" dirty="0">
            <a:latin typeface="微软雅黑" panose="020B0503020204020204" pitchFamily="34" charset="-122"/>
            <a:ea typeface="微软雅黑" panose="020B0503020204020204" pitchFamily="34" charset="-122"/>
          </a:endParaRPr>
        </a:p>
      </dsp:txBody>
      <dsp:txXfrm>
        <a:off x="1013822" y="2793255"/>
        <a:ext cx="5776757" cy="1113015"/>
      </dsp:txXfrm>
    </dsp:sp>
    <dsp:sp modelId="{11EF39C8-35EE-4637-8EC8-C843A751B264}">
      <dsp:nvSpPr>
        <dsp:cNvPr id="0" name=""/>
        <dsp:cNvSpPr/>
      </dsp:nvSpPr>
      <dsp:spPr>
        <a:xfrm>
          <a:off x="6110651" y="896554"/>
          <a:ext cx="768475" cy="768475"/>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zh-CN" altLang="en-US" sz="2500" kern="1200">
            <a:latin typeface="微软雅黑" panose="020B0503020204020204" pitchFamily="34" charset="-122"/>
            <a:ea typeface="微软雅黑" panose="020B0503020204020204" pitchFamily="34" charset="-122"/>
          </a:endParaRPr>
        </a:p>
      </dsp:txBody>
      <dsp:txXfrm>
        <a:off x="6283558" y="896554"/>
        <a:ext cx="422661" cy="578277"/>
      </dsp:txXfrm>
    </dsp:sp>
    <dsp:sp modelId="{9A47ECC9-0FEC-4430-8D1A-86BECFB190E0}">
      <dsp:nvSpPr>
        <dsp:cNvPr id="0" name=""/>
        <dsp:cNvSpPr/>
      </dsp:nvSpPr>
      <dsp:spPr>
        <a:xfrm>
          <a:off x="6724969" y="2267986"/>
          <a:ext cx="768475" cy="768475"/>
        </a:xfrm>
        <a:prstGeom prst="downArrow">
          <a:avLst>
            <a:gd name="adj1" fmla="val 55000"/>
            <a:gd name="adj2" fmla="val 45000"/>
          </a:avLst>
        </a:prstGeom>
        <a:solidFill>
          <a:schemeClr val="accent1">
            <a:alpha val="90000"/>
            <a:tint val="40000"/>
            <a:hueOff val="0"/>
            <a:satOff val="0"/>
            <a:lumOff val="0"/>
            <a:alphaOff val="-4000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zh-CN" altLang="en-US" sz="2500" kern="1200">
            <a:latin typeface="微软雅黑" panose="020B0503020204020204" pitchFamily="34" charset="-122"/>
            <a:ea typeface="微软雅黑" panose="020B0503020204020204" pitchFamily="34" charset="-122"/>
          </a:endParaRPr>
        </a:p>
      </dsp:txBody>
      <dsp:txXfrm>
        <a:off x="6897876" y="2267986"/>
        <a:ext cx="422661" cy="5782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mn-ea"/>
              </a:defRPr>
            </a:lvl1pPr>
          </a:lstStyle>
          <a:p>
            <a:pPr>
              <a:defRPr/>
            </a:pPr>
            <a:fld id="{0B93639B-B1F1-4036-B8AB-6637E2B1D174}"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mn-ea"/>
              </a:defRPr>
            </a:lvl1pPr>
          </a:lstStyle>
          <a:p>
            <a:pPr>
              <a:defRPr/>
            </a:pPr>
            <a:fld id="{C4C22CF1-2B14-4002-B675-95DF3850D24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mn-ea"/>
              </a:defRPr>
            </a:lvl1pPr>
          </a:lstStyle>
          <a:p>
            <a:pPr>
              <a:defRPr/>
            </a:pPr>
            <a:fld id="{C6F78207-859F-46E2-B802-DBAAA7DBC4E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mn-ea"/>
              </a:defRPr>
            </a:lvl1pPr>
          </a:lstStyle>
          <a:p>
            <a:pPr>
              <a:defRPr/>
            </a:pPr>
            <a:fld id="{009064B0-D42B-44FE-B4E9-B25EBCAB479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
        <p:nvSpPr>
          <p:cNvPr id="4" name="灯片编号占位符 3"/>
          <p:cNvSpPr>
            <a:spLocks noGrp="1"/>
          </p:cNvSpPr>
          <p:nvPr>
            <p:ph type="sldNum" sz="quarter" idx="5"/>
          </p:nvPr>
        </p:nvSpPr>
        <p:spPr/>
        <p:txBody>
          <a:bodyPr/>
          <a:lstStyle/>
          <a:p>
            <a:pPr>
              <a:defRPr/>
            </a:pPr>
            <a:fld id="{C2F80A23-48A3-4E65-B272-761B556D95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E02FCC-A945-4390-8190-5E656128779B}" type="slidenum">
              <a:rPr lang="en-US" altLang="zh-CN"/>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E02FCC-A945-4390-8190-5E656128779B}" type="slidenum">
              <a:rPr lang="en-US" altLang="zh-CN"/>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信号强度</a:t>
            </a:r>
            <a:r>
              <a:rPr lang="en-US" altLang="zh-CN" dirty="0" smtClean="0"/>
              <a:t>RSSI</a:t>
            </a:r>
            <a:r>
              <a:rPr lang="zh-CN" altLang="en-US" dirty="0" smtClean="0"/>
              <a:t>室内无线定位技术：    </a:t>
            </a:r>
            <a:r>
              <a:rPr lang="en-US" altLang="zh-CN" dirty="0" smtClean="0"/>
              <a:t>RSSI(Received Signal Strength Indication)                             </a:t>
            </a:r>
            <a:endParaRPr lang="en-US" altLang="zh-CN" dirty="0" smtClean="0"/>
          </a:p>
          <a:p>
            <a:r>
              <a:rPr lang="en-US" altLang="zh-CN" dirty="0" smtClean="0"/>
              <a:t>2.</a:t>
            </a:r>
            <a:r>
              <a:rPr lang="zh-CN" altLang="en-US" dirty="0" smtClean="0"/>
              <a:t>根据电磁波传播理论：如果标签在自由空间中以额定功率辐射电磁波，则根据</a:t>
            </a:r>
            <a:r>
              <a:rPr lang="en-US" altLang="zh-CN" dirty="0" err="1" smtClean="0"/>
              <a:t>Friis</a:t>
            </a:r>
            <a:r>
              <a:rPr lang="zh-CN" altLang="en-US" dirty="0" smtClean="0"/>
              <a:t>传输理论，空间任一点的接收功率或场强</a:t>
            </a:r>
            <a:r>
              <a:rPr lang="en-US" altLang="zh-CN" dirty="0" smtClean="0"/>
              <a:t>(</a:t>
            </a:r>
            <a:r>
              <a:rPr lang="zh-CN" altLang="en-US" dirty="0" smtClean="0"/>
              <a:t>功率正比于场强的平方</a:t>
            </a:r>
            <a:r>
              <a:rPr lang="en-US" altLang="zh-CN" dirty="0" smtClean="0"/>
              <a:t>)</a:t>
            </a:r>
            <a:r>
              <a:rPr lang="zh-CN" altLang="en-US" dirty="0" smtClean="0"/>
              <a:t>仅与距离有关。</a:t>
            </a:r>
            <a:endParaRPr lang="en-US" altLang="zh-CN" dirty="0" smtClean="0"/>
          </a:p>
          <a:p>
            <a:r>
              <a:rPr lang="en-US" altLang="zh-CN" dirty="0" smtClean="0"/>
              <a:t>3.</a:t>
            </a:r>
            <a:r>
              <a:rPr lang="zh-CN" altLang="en-US" dirty="0" smtClean="0"/>
              <a:t>三个读写器位置已知，通过测量标签到达读写器的辐射功率可以计算出三个读写器到标签的距离</a:t>
            </a:r>
            <a:endParaRPr lang="en-US" altLang="zh-CN" dirty="0" smtClean="0"/>
          </a:p>
          <a:p>
            <a:r>
              <a:rPr lang="en-US" altLang="zh-CN" dirty="0" smtClean="0"/>
              <a:t>4.</a:t>
            </a:r>
            <a:r>
              <a:rPr lang="zh-CN" altLang="en-US" dirty="0" smtClean="0"/>
              <a:t>标签的位置就在分别以三个读写器为圆心，</a:t>
            </a:r>
            <a:r>
              <a:rPr lang="en-US" altLang="zh-CN" dirty="0" smtClean="0"/>
              <a:t>D1,D2,D3</a:t>
            </a:r>
            <a:r>
              <a:rPr lang="zh-CN" altLang="en-US" dirty="0" smtClean="0"/>
              <a:t>为半径的圆的交点处</a:t>
            </a:r>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信号强度</a:t>
            </a:r>
            <a:r>
              <a:rPr lang="en-US" altLang="zh-CN" dirty="0" smtClean="0"/>
              <a:t>RSSI</a:t>
            </a:r>
            <a:r>
              <a:rPr lang="zh-CN" altLang="en-US" dirty="0" smtClean="0"/>
              <a:t>室内无线定位技术：    </a:t>
            </a:r>
            <a:r>
              <a:rPr lang="en-US" altLang="zh-CN" dirty="0" smtClean="0"/>
              <a:t>RSSI(Received Signal Strength Indication)                             </a:t>
            </a:r>
            <a:endParaRPr lang="en-US" altLang="zh-CN" dirty="0" smtClean="0"/>
          </a:p>
          <a:p>
            <a:r>
              <a:rPr lang="en-US" altLang="zh-CN" dirty="0" smtClean="0"/>
              <a:t>2.</a:t>
            </a:r>
            <a:r>
              <a:rPr lang="zh-CN" altLang="en-US" dirty="0" smtClean="0"/>
              <a:t>根据电磁波传播理论：如果标签在自由空间中以额定功率辐射电磁波，则根据</a:t>
            </a:r>
            <a:r>
              <a:rPr lang="en-US" altLang="zh-CN" dirty="0" err="1" smtClean="0"/>
              <a:t>Friis</a:t>
            </a:r>
            <a:r>
              <a:rPr lang="zh-CN" altLang="en-US" dirty="0" smtClean="0"/>
              <a:t>传输理论，空间任一点的接收功率或场强</a:t>
            </a:r>
            <a:r>
              <a:rPr lang="en-US" altLang="zh-CN" dirty="0" smtClean="0"/>
              <a:t>(</a:t>
            </a:r>
            <a:r>
              <a:rPr lang="zh-CN" altLang="en-US" dirty="0" smtClean="0"/>
              <a:t>功率正比于场强的平方</a:t>
            </a:r>
            <a:r>
              <a:rPr lang="en-US" altLang="zh-CN" dirty="0" smtClean="0"/>
              <a:t>)</a:t>
            </a:r>
            <a:r>
              <a:rPr lang="zh-CN" altLang="en-US" dirty="0" smtClean="0"/>
              <a:t>仅与距离有关。</a:t>
            </a:r>
            <a:endParaRPr lang="en-US" altLang="zh-CN" dirty="0" smtClean="0"/>
          </a:p>
          <a:p>
            <a:r>
              <a:rPr lang="en-US" altLang="zh-CN" dirty="0" smtClean="0"/>
              <a:t>3.</a:t>
            </a:r>
            <a:r>
              <a:rPr lang="zh-CN" altLang="en-US" dirty="0" smtClean="0"/>
              <a:t>三个读写器位置已知，通过测量标签到达读写器的辐射功率可以计算出三个读写器到标签的距离</a:t>
            </a:r>
            <a:endParaRPr lang="en-US" altLang="zh-CN" dirty="0" smtClean="0"/>
          </a:p>
          <a:p>
            <a:r>
              <a:rPr lang="en-US" altLang="zh-CN" dirty="0" smtClean="0"/>
              <a:t>4.</a:t>
            </a:r>
            <a:r>
              <a:rPr lang="zh-CN" altLang="en-US" dirty="0" smtClean="0"/>
              <a:t>标签的位置就在分别以三个读写器为圆心，</a:t>
            </a:r>
            <a:r>
              <a:rPr lang="en-US" altLang="zh-CN" dirty="0" smtClean="0"/>
              <a:t>D1,D2,D3</a:t>
            </a:r>
            <a:r>
              <a:rPr lang="zh-CN" altLang="en-US" dirty="0" smtClean="0"/>
              <a:t>为半径的圆的交点处</a:t>
            </a:r>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E02FCC-A945-4390-8190-5E656128779B}" type="slidenum">
              <a:rPr lang="en-US" altLang="zh-CN"/>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最后，感谢各位老师同学的聆听，恳请老师给予指导</a:t>
            </a:r>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E02FCC-A945-4390-8190-5E656128779B}" type="slidenum">
              <a:rPr lang="en-US" altLang="zh-CN"/>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p>
        </p:txBody>
      </p:sp>
      <p:sp>
        <p:nvSpPr>
          <p:cNvPr id="4" name="灯片编号占位符 3"/>
          <p:cNvSpPr>
            <a:spLocks noGrp="1"/>
          </p:cNvSpPr>
          <p:nvPr>
            <p:ph type="sldNum" sz="quarter" idx="5"/>
          </p:nvPr>
        </p:nvSpPr>
        <p:spPr/>
        <p:txBody>
          <a:bodyPr/>
          <a:lstStyle/>
          <a:p>
            <a:pPr>
              <a:defRPr/>
            </a:pPr>
            <a:fld id="{681D8917-BFA7-4C6E-BB68-4298BB52450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E02FCC-A945-4390-8190-5E656128779B}" type="slidenum">
              <a:rPr lang="en-US" altLang="zh-CN"/>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从课题目标上来考虑，</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E02FCC-A945-4390-8190-5E656128779B}" type="slidenum">
              <a:rPr lang="en-US" altLang="zh-CN"/>
            </a:fld>
            <a:endParaRPr lang="en-US" altLang="zh-CN"/>
          </a:p>
        </p:txBody>
      </p:sp>
      <p:sp>
        <p:nvSpPr>
          <p:cNvPr id="3379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09064B0-D42B-44FE-B4E9-B25EBCAB47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440C5D-758B-475D-A481-CB82920CFF6D}"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A22A6BE-3182-4FFE-BA8A-0EEFEF734CE2}"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50EE37-7FB1-4BE3-87AD-85A14CB020CE}"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3" descr="Aurora_blue_aimac_cn.jpg"/>
          <p:cNvPicPr>
            <a:picLocks noChangeAspect="1"/>
          </p:cNvPicPr>
          <p:nvPr/>
        </p:nvPicPr>
        <p:blipFill>
          <a:blip r:embed="rId2"/>
          <a:srcRect t="4218" b="80313"/>
          <a:stretch>
            <a:fillRect/>
          </a:stretch>
        </p:blipFill>
        <p:spPr>
          <a:xfrm>
            <a:off x="0" y="0"/>
            <a:ext cx="9144000" cy="785813"/>
          </a:xfrm>
          <a:prstGeom prst="rect">
            <a:avLst/>
          </a:prstGeom>
          <a:effectLst>
            <a:outerShdw blurRad="50800" dist="38100" dir="5400000" algn="t" rotWithShape="0">
              <a:prstClr val="black">
                <a:alpha val="40000"/>
              </a:prstClr>
            </a:outerShdw>
          </a:effectLst>
        </p:spPr>
      </p:pic>
      <p:sp>
        <p:nvSpPr>
          <p:cNvPr id="5" name="Line 1034"/>
          <p:cNvSpPr>
            <a:spLocks noChangeShapeType="1"/>
          </p:cNvSpPr>
          <p:nvPr userDrawn="1"/>
        </p:nvSpPr>
        <p:spPr bwMode="auto">
          <a:xfrm>
            <a:off x="-6350" y="6318250"/>
            <a:ext cx="8424863" cy="0"/>
          </a:xfrm>
          <a:prstGeom prst="line">
            <a:avLst/>
          </a:prstGeom>
          <a:noFill/>
          <a:ln w="28575">
            <a:solidFill>
              <a:schemeClr val="tx1"/>
            </a:solidFill>
            <a:round/>
          </a:ln>
          <a:effectLst/>
        </p:spPr>
        <p:txBody>
          <a:bodyPr/>
          <a:lstStyle/>
          <a:p>
            <a:pPr algn="ctr">
              <a:defRPr/>
            </a:pPr>
            <a:endParaRPr lang="zh-CN" altLang="en-US" b="1"/>
          </a:p>
        </p:txBody>
      </p:sp>
      <p:sp>
        <p:nvSpPr>
          <p:cNvPr id="6" name="Line 1034"/>
          <p:cNvSpPr>
            <a:spLocks noChangeShapeType="1"/>
          </p:cNvSpPr>
          <p:nvPr userDrawn="1"/>
        </p:nvSpPr>
        <p:spPr bwMode="auto">
          <a:xfrm>
            <a:off x="681038" y="6318250"/>
            <a:ext cx="8424862" cy="0"/>
          </a:xfrm>
          <a:prstGeom prst="line">
            <a:avLst/>
          </a:prstGeom>
          <a:noFill/>
          <a:ln w="28575">
            <a:solidFill>
              <a:schemeClr val="tx1"/>
            </a:solidFill>
            <a:round/>
          </a:ln>
          <a:effectLst/>
        </p:spPr>
        <p:txBody>
          <a:bodyPr/>
          <a:lstStyle/>
          <a:p>
            <a:pPr algn="ctr">
              <a:defRPr/>
            </a:pPr>
            <a:endParaRPr lang="zh-CN" altLang="en-US" b="1"/>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6197600"/>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71406" y="0"/>
            <a:ext cx="6429452" cy="714356"/>
          </a:xfrm>
        </p:spPr>
        <p:txBody>
          <a:bodyPr/>
          <a:lstStyle>
            <a:lvl1pPr algn="l">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anose="02010609060101010101" pitchFamily="2" charset="-122"/>
                <a:ea typeface="黑体" panose="0201060906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 name="日期占位符 3"/>
          <p:cNvSpPr>
            <a:spLocks noGrp="1"/>
          </p:cNvSpPr>
          <p:nvPr>
            <p:ph type="dt" sz="half" idx="10"/>
          </p:nvPr>
        </p:nvSpPr>
        <p:spPr>
          <a:xfrm>
            <a:off x="1376363" y="5678488"/>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10"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E0D92EED-DDBB-4996-BB80-95DB3B190BCC}" type="slidenum">
              <a:rPr lang="en-US" altLang="zh-CN"/>
            </a:fld>
            <a:endParaRPr lang="en-US" altLang="zh-CN"/>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570" y="6407705"/>
            <a:ext cx="5334000" cy="33337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4CE22DA-5CAC-4C74-B342-9BE824BD32BC}"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9459A748-B03D-4247-A71F-71A6D12FAD97}"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5C89B0F3-A737-462E-8EE3-5C925AB5F10F}"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F746A097-636F-4C7E-82B1-5E37C3E063D6}"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DD9CDCF2-B5C2-4EC7-BAA8-9D790C706EE0}"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5AD0DA2-2269-462E-AB39-A8AC41B484FA}"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B142B95-375F-42F9-80FD-31572DBC641F}" type="slidenum">
              <a:rPr lang="en-US" altLang="zh-CN"/>
            </a:fld>
            <a:endParaRPr lang="en-US" altLang="zh-CN"/>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438" y="0"/>
            <a:ext cx="6572250" cy="714375"/>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4"/>
          </p:nvPr>
        </p:nvSpPr>
        <p:spPr>
          <a:xfrm>
            <a:off x="6786563" y="6500813"/>
            <a:ext cx="2143125" cy="285750"/>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D6208CA-B465-48FF-825E-37E8211F27A9}"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0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anose="02010609060101010101" pitchFamily="2" charset="-122"/>
          <a:ea typeface="黑体" panose="02010609060101010101" pitchFamily="2" charset="-122"/>
          <a:cs typeface="+mj-cs"/>
        </a:defRPr>
      </a:lvl1pPr>
      <a:lvl2pPr algn="ctr" rtl="0" eaLnBrk="0" fontAlgn="base" hangingPunct="0">
        <a:spcBef>
          <a:spcPct val="0"/>
        </a:spcBef>
        <a:spcAft>
          <a:spcPct val="0"/>
        </a:spcAft>
        <a:defRPr sz="4000">
          <a:solidFill>
            <a:srgbClr val="FFFFFF"/>
          </a:solidFill>
          <a:latin typeface="黑体" panose="02010609060101010101" pitchFamily="2" charset="-122"/>
          <a:ea typeface="黑体" panose="02010609060101010101" pitchFamily="2" charset="-122"/>
        </a:defRPr>
      </a:lvl2pPr>
      <a:lvl3pPr algn="ctr" rtl="0" eaLnBrk="0" fontAlgn="base" hangingPunct="0">
        <a:spcBef>
          <a:spcPct val="0"/>
        </a:spcBef>
        <a:spcAft>
          <a:spcPct val="0"/>
        </a:spcAft>
        <a:defRPr sz="4000">
          <a:solidFill>
            <a:srgbClr val="FFFFFF"/>
          </a:solidFill>
          <a:latin typeface="黑体" panose="02010609060101010101" pitchFamily="2" charset="-122"/>
          <a:ea typeface="黑体" panose="02010609060101010101" pitchFamily="2" charset="-122"/>
        </a:defRPr>
      </a:lvl3pPr>
      <a:lvl4pPr algn="ctr" rtl="0" eaLnBrk="0" fontAlgn="base" hangingPunct="0">
        <a:spcBef>
          <a:spcPct val="0"/>
        </a:spcBef>
        <a:spcAft>
          <a:spcPct val="0"/>
        </a:spcAft>
        <a:defRPr sz="4000">
          <a:solidFill>
            <a:srgbClr val="FFFFFF"/>
          </a:solidFill>
          <a:latin typeface="黑体" panose="02010609060101010101" pitchFamily="2" charset="-122"/>
          <a:ea typeface="黑体" panose="02010609060101010101" pitchFamily="2" charset="-122"/>
        </a:defRPr>
      </a:lvl4pPr>
      <a:lvl5pPr algn="ctr" rtl="0" eaLnBrk="0" fontAlgn="base" hangingPunct="0">
        <a:spcBef>
          <a:spcPct val="0"/>
        </a:spcBef>
        <a:spcAft>
          <a:spcPct val="0"/>
        </a:spcAft>
        <a:defRPr sz="4000">
          <a:solidFill>
            <a:srgbClr val="FFFFFF"/>
          </a:solidFill>
          <a:latin typeface="黑体" panose="02010609060101010101" pitchFamily="2" charset="-122"/>
          <a:ea typeface="黑体" panose="02010609060101010101" pitchFamily="2" charset="-122"/>
        </a:defRPr>
      </a:lvl5pPr>
      <a:lvl6pPr marL="457200" algn="ctr" rtl="0" eaLnBrk="1" fontAlgn="base" hangingPunct="1">
        <a:spcBef>
          <a:spcPct val="0"/>
        </a:spcBef>
        <a:spcAft>
          <a:spcPct val="0"/>
        </a:spcAft>
        <a:defRPr sz="4000">
          <a:solidFill>
            <a:srgbClr val="FFFFFF"/>
          </a:solidFill>
          <a:latin typeface="黑体" panose="02010609060101010101" pitchFamily="2" charset="-122"/>
          <a:ea typeface="黑体" panose="02010609060101010101" pitchFamily="2" charset="-122"/>
        </a:defRPr>
      </a:lvl6pPr>
      <a:lvl7pPr marL="914400" algn="ctr" rtl="0" eaLnBrk="1" fontAlgn="base" hangingPunct="1">
        <a:spcBef>
          <a:spcPct val="0"/>
        </a:spcBef>
        <a:spcAft>
          <a:spcPct val="0"/>
        </a:spcAft>
        <a:defRPr sz="4000">
          <a:solidFill>
            <a:srgbClr val="FFFFFF"/>
          </a:solidFill>
          <a:latin typeface="黑体" panose="02010609060101010101" pitchFamily="2" charset="-122"/>
          <a:ea typeface="黑体" panose="02010609060101010101" pitchFamily="2" charset="-122"/>
        </a:defRPr>
      </a:lvl7pPr>
      <a:lvl8pPr marL="1371600" algn="ctr" rtl="0" eaLnBrk="1" fontAlgn="base" hangingPunct="1">
        <a:spcBef>
          <a:spcPct val="0"/>
        </a:spcBef>
        <a:spcAft>
          <a:spcPct val="0"/>
        </a:spcAft>
        <a:defRPr sz="4000">
          <a:solidFill>
            <a:srgbClr val="FFFFFF"/>
          </a:solidFill>
          <a:latin typeface="黑体" panose="02010609060101010101" pitchFamily="2" charset="-122"/>
          <a:ea typeface="黑体" panose="02010609060101010101" pitchFamily="2" charset="-122"/>
        </a:defRPr>
      </a:lvl8pPr>
      <a:lvl9pPr marL="1828800" algn="ctr" rtl="0" eaLnBrk="1" fontAlgn="base" hangingPunct="1">
        <a:spcBef>
          <a:spcPct val="0"/>
        </a:spcBef>
        <a:spcAft>
          <a:spcPct val="0"/>
        </a:spcAft>
        <a:defRPr sz="4000">
          <a:solidFill>
            <a:srgbClr val="FFFFFF"/>
          </a:solidFill>
          <a:latin typeface="黑体" panose="02010609060101010101" pitchFamily="2" charset="-122"/>
          <a:ea typeface="黑体" panose="0201060906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黑体" panose="02010609060101010101" pitchFamily="2" charset="-122"/>
          <a:ea typeface="黑体" panose="0201060906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comments" Target="../comments/comment10.xml"/><Relationship Id="rId5" Type="http://schemas.openxmlformats.org/officeDocument/2006/relationships/notesSlide" Target="../notesSlides/notesSlide10.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7.xml"/><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emf"/><Relationship Id="rId7" Type="http://schemas.openxmlformats.org/officeDocument/2006/relationships/oleObject" Target="../embeddings/oleObject4.bin"/><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 Id="rId3" Type="http://schemas.openxmlformats.org/officeDocument/2006/relationships/oleObject" Target="../embeddings/oleObject2.bin"/><Relationship Id="rId2" Type="http://schemas.openxmlformats.org/officeDocument/2006/relationships/image" Target="../media/image4.emf"/><Relationship Id="rId12" Type="http://schemas.openxmlformats.org/officeDocument/2006/relationships/comments" Target="../comments/comment8.xml"/><Relationship Id="rId11" Type="http://schemas.openxmlformats.org/officeDocument/2006/relationships/notesSlide" Target="../notesSlides/notesSlide8.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4" Type="http://schemas.openxmlformats.org/officeDocument/2006/relationships/comments" Target="../comments/comment9.xml"/><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idx="1"/>
          </p:nvPr>
        </p:nvSpPr>
        <p:spPr>
          <a:xfrm>
            <a:off x="2035379" y="3248980"/>
            <a:ext cx="5355595" cy="2070230"/>
          </a:xfrm>
          <a:ln>
            <a:miter lim="800000"/>
          </a:ln>
        </p:spPr>
        <p:txBody>
          <a:bodyPr>
            <a:normAutofit/>
          </a:bodyPr>
          <a:lstStyle/>
          <a:p>
            <a:pPr algn="ctr" eaLnBrk="1" hangingPunct="1">
              <a:lnSpc>
                <a:spcPct val="150000"/>
              </a:lnSpc>
              <a:buFont typeface="Arial" panose="020B0604020202020204" pitchFamily="34" charset="0"/>
              <a:buNone/>
              <a:defRPr/>
            </a:pPr>
            <a:r>
              <a:rPr lang="zh-CN" altLang="en-US" sz="2800" b="1" smtClean="0">
                <a:solidFill>
                  <a:schemeClr val="tx1"/>
                </a:solidFill>
                <a:latin typeface="微软雅黑" panose="020B0503020204020204" pitchFamily="34" charset="-122"/>
                <a:ea typeface="微软雅黑" panose="020B0503020204020204" pitchFamily="34" charset="-122"/>
              </a:rPr>
              <a:t>报告人  </a:t>
            </a:r>
            <a:r>
              <a:rPr lang="zh-CN" altLang="en-US" sz="2800" b="1" smtClean="0">
                <a:latin typeface="微软雅黑" panose="020B0503020204020204" pitchFamily="34" charset="-122"/>
                <a:ea typeface="微软雅黑" panose="020B0503020204020204" pitchFamily="34" charset="-122"/>
              </a:rPr>
              <a:t>郑翔</a:t>
            </a:r>
            <a:endParaRPr lang="en-US" altLang="zh-CN" sz="2800" b="1" smtClean="0">
              <a:solidFill>
                <a:schemeClr val="tx1"/>
              </a:solidFill>
              <a:latin typeface="微软雅黑" panose="020B0503020204020204" pitchFamily="34" charset="-122"/>
              <a:ea typeface="微软雅黑" panose="020B0503020204020204" pitchFamily="34" charset="-122"/>
            </a:endParaRPr>
          </a:p>
          <a:p>
            <a:pPr marL="0" indent="0" algn="ctr" eaLnBrk="1" fontAlgn="auto" hangingPunct="1">
              <a:lnSpc>
                <a:spcPct val="150000"/>
              </a:lnSpc>
              <a:spcAft>
                <a:spcPts val="0"/>
              </a:spcAft>
              <a:buClr>
                <a:schemeClr val="accent3"/>
              </a:buClr>
              <a:buNone/>
              <a:defRPr/>
            </a:pPr>
            <a:r>
              <a:rPr lang="zh-CN" altLang="en-US" sz="2400" b="1" smtClean="0">
                <a:solidFill>
                  <a:schemeClr val="tx1"/>
                </a:solidFill>
                <a:latin typeface="微软雅黑" panose="020B0503020204020204" pitchFamily="34" charset="-122"/>
                <a:ea typeface="微软雅黑" panose="020B0503020204020204" pitchFamily="34" charset="-122"/>
              </a:rPr>
              <a:t>射频集成电路与系统研究中心</a:t>
            </a:r>
            <a:endParaRPr lang="en-US" altLang="zh-CN" sz="2400" b="1" smtClean="0">
              <a:solidFill>
                <a:schemeClr val="tx1"/>
              </a:solidFill>
              <a:latin typeface="微软雅黑" panose="020B0503020204020204" pitchFamily="34" charset="-122"/>
              <a:ea typeface="微软雅黑" panose="020B0503020204020204" pitchFamily="34" charset="-122"/>
            </a:endParaRPr>
          </a:p>
          <a:p>
            <a:pPr algn="ctr" eaLnBrk="1" hangingPunct="1">
              <a:lnSpc>
                <a:spcPct val="150000"/>
              </a:lnSpc>
              <a:buFont typeface="Arial" panose="020B0604020202020204" pitchFamily="34" charset="0"/>
              <a:buNone/>
              <a:defRPr/>
            </a:pPr>
            <a:r>
              <a:rPr lang="zh-CN" altLang="en-US" sz="2400" b="1" smtClean="0">
                <a:solidFill>
                  <a:schemeClr val="tx1"/>
                </a:solidFill>
                <a:latin typeface="微软雅黑" panose="020B0503020204020204" pitchFamily="34" charset="-122"/>
                <a:ea typeface="微软雅黑" panose="020B0503020204020204" pitchFamily="34" charset="-122"/>
              </a:rPr>
              <a:t>电子科技大学信息与通信工程学院</a:t>
            </a:r>
            <a:endParaRPr lang="en-US" altLang="zh-CN" sz="2400" b="1" dirty="0">
              <a:ln w="18415" cmpd="sng">
                <a:solidFill>
                  <a:srgbClr val="FFFFFF"/>
                </a:solidFill>
                <a:prstDash val="solid"/>
              </a:ln>
              <a:solidFill>
                <a:schemeClr val="tx1"/>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926595" y="1448780"/>
            <a:ext cx="7573165" cy="1445260"/>
          </a:xfrm>
          <a:prstGeom prst="rect">
            <a:avLst/>
          </a:prstGeom>
          <a:noFill/>
        </p:spPr>
        <p:txBody>
          <a:bodyPr wrap="square">
            <a:spAutoFit/>
          </a:bodyPr>
          <a:lstStyle/>
          <a:p>
            <a:pPr lvl="0" algn="ctr" defTabSz="457200" fontAlgn="auto">
              <a:spcAft>
                <a:spcPts val="0"/>
              </a:spcAft>
              <a:defRPr/>
            </a:pPr>
            <a:r>
              <a:rPr lang="zh-CN" altLang="en-US" sz="4400" b="1" dirty="0">
                <a:solidFill>
                  <a:schemeClr val="accent1"/>
                </a:solidFill>
                <a:latin typeface="黑体" panose="02010609060101010101" pitchFamily="2" charset="-122"/>
                <a:ea typeface="黑体" panose="02010609060101010101" pitchFamily="2" charset="-122"/>
              </a:rPr>
              <a:t>高稳定度铌酸锂基光子晶体腔光机械振荡器</a:t>
            </a:r>
            <a:endParaRPr lang="zh-CN" altLang="zh-CN" sz="4400" b="1" dirty="0">
              <a:solidFill>
                <a:schemeClr val="accent1"/>
              </a:solidFill>
              <a:latin typeface="黑体" panose="02010609060101010101" pitchFamily="2" charset="-122"/>
              <a:ea typeface="黑体" panose="02010609060101010101" pitchFamily="2" charset="-122"/>
            </a:endParaRPr>
          </a:p>
        </p:txBody>
      </p:sp>
      <p:sp>
        <p:nvSpPr>
          <p:cNvPr id="13317" name="TextBox 7"/>
          <p:cNvSpPr txBox="1">
            <a:spLocks noChangeArrowheads="1"/>
          </p:cNvSpPr>
          <p:nvPr/>
        </p:nvSpPr>
        <p:spPr bwMode="auto">
          <a:xfrm>
            <a:off x="3034395" y="5499230"/>
            <a:ext cx="335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dirty="0" smtClean="0">
                <a:latin typeface="微软雅黑" panose="020B0503020204020204" pitchFamily="34" charset="-122"/>
                <a:ea typeface="微软雅黑" panose="020B0503020204020204" pitchFamily="34" charset="-122"/>
              </a:rPr>
              <a:t>2021</a:t>
            </a:r>
            <a:r>
              <a:rPr lang="zh-CN" altLang="en-US" sz="2400" b="1" dirty="0" smtClean="0">
                <a:latin typeface="微软雅黑" panose="020B0503020204020204" pitchFamily="34" charset="-122"/>
                <a:ea typeface="微软雅黑" panose="020B0503020204020204" pitchFamily="34" charset="-122"/>
              </a:rPr>
              <a:t>年</a:t>
            </a:r>
            <a:r>
              <a:rPr lang="en-US" altLang="zh-CN" sz="2400" b="1" dirty="0" smtClean="0">
                <a:latin typeface="微软雅黑" panose="020B0503020204020204" pitchFamily="34" charset="-122"/>
                <a:ea typeface="微软雅黑" panose="020B0503020204020204" pitchFamily="34" charset="-122"/>
              </a:rPr>
              <a:t>09</a:t>
            </a:r>
            <a:r>
              <a:rPr lang="zh-CN" altLang="en-US" sz="2400" b="1" dirty="0" smtClean="0">
                <a:latin typeface="微软雅黑" panose="020B0503020204020204" pitchFamily="34" charset="-122"/>
                <a:ea typeface="微软雅黑" panose="020B0503020204020204" pitchFamily="34" charset="-122"/>
              </a:rPr>
              <a:t>月</a:t>
            </a:r>
            <a:r>
              <a:rPr lang="en-US" altLang="zh-CN" sz="2400" b="1" dirty="0" smtClean="0">
                <a:latin typeface="微软雅黑" panose="020B0503020204020204" pitchFamily="34" charset="-122"/>
                <a:ea typeface="微软雅黑" panose="020B0503020204020204" pitchFamily="34" charset="-122"/>
              </a:rPr>
              <a:t>04</a:t>
            </a:r>
            <a:r>
              <a:rPr lang="zh-CN" altLang="en-US" sz="2400" b="1" dirty="0" smtClean="0">
                <a:latin typeface="微软雅黑" panose="020B0503020204020204" pitchFamily="34" charset="-122"/>
                <a:ea typeface="微软雅黑" panose="020B0503020204020204" pitchFamily="34" charset="-122"/>
              </a:rPr>
              <a:t>日</a:t>
            </a:r>
            <a:endParaRPr lang="en-US" altLang="zh-CN" sz="2400" b="1"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2468451" y="-5065"/>
            <a:ext cx="4489450" cy="654050"/>
          </a:xfrm>
        </p:spPr>
        <p:txBody>
          <a:bodyPr/>
          <a:lstStyle/>
          <a:p>
            <a:pPr algn="ctr" eaLnBrk="1" hangingPunct="1">
              <a:defRPr/>
            </a:pPr>
            <a:r>
              <a:rPr lang="zh-CN" altLang="en-US" smtClean="0">
                <a:solidFill>
                  <a:schemeClr val="bg1"/>
                </a:solidFill>
              </a:rPr>
              <a:t>开题报告</a:t>
            </a:r>
            <a:endParaRPr lang="zh-CN" alt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smtClean="0"/>
              <a:t>技术方案和技术路线</a:t>
            </a:r>
            <a:endParaRPr lang="zh-CN" altLang="en-US" sz="3600" dirty="0">
              <a:solidFill>
                <a:srgbClr val="FFFF00"/>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3"/>
          <p:cNvSpPr txBox="1"/>
          <p:nvPr/>
        </p:nvSpPr>
        <p:spPr>
          <a:xfrm>
            <a:off x="116205" y="908685"/>
            <a:ext cx="2631440" cy="829945"/>
          </a:xfrm>
          <a:prstGeom prst="rect">
            <a:avLst/>
          </a:prstGeom>
          <a:noFill/>
        </p:spPr>
        <p:txBody>
          <a:bodyPr wrap="none" rtlCol="0" anchor="t">
            <a:spAutoFit/>
          </a:bodyPr>
          <a:p>
            <a:pPr algn="ctr"/>
            <a:r>
              <a:rPr lang="zh-CN"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优化设计</a:t>
            </a:r>
            <a:endParaRPr lang="zh-CN" sz="4800"/>
          </a:p>
        </p:txBody>
      </p:sp>
      <p:sp>
        <p:nvSpPr>
          <p:cNvPr id="5" name="文本框 4"/>
          <p:cNvSpPr txBox="1"/>
          <p:nvPr/>
        </p:nvSpPr>
        <p:spPr>
          <a:xfrm>
            <a:off x="854710" y="3743960"/>
            <a:ext cx="7343775" cy="1938020"/>
          </a:xfrm>
          <a:prstGeom prst="rect">
            <a:avLst/>
          </a:prstGeom>
          <a:noFill/>
        </p:spPr>
        <p:txBody>
          <a:bodyPr wrap="none" rtlCol="0">
            <a:spAutoFit/>
          </a:bodyPr>
          <a:p>
            <a:pPr algn="l"/>
            <a:r>
              <a:rPr lang="en-US" altLang="zh-CN" sz="2400">
                <a:latin typeface="宋体" panose="02010600030101010101" pitchFamily="2" charset="-122"/>
                <a:cs typeface="Times New Roman" panose="02020603050405020304" pitchFamily="18" charset="0"/>
                <a:sym typeface="+mn-ea"/>
              </a:rPr>
              <a:t>·</a:t>
            </a:r>
            <a:r>
              <a:rPr lang="zh-CN" altLang="en-US" sz="2400">
                <a:latin typeface="Times New Roman" panose="02020603050405020304" pitchFamily="18" charset="0"/>
                <a:cs typeface="Times New Roman" panose="02020603050405020304" pitchFamily="18" charset="0"/>
                <a:sym typeface="+mn-ea"/>
              </a:rPr>
              <a:t>调整</a:t>
            </a:r>
            <a:r>
              <a:rPr lang="zh-CN" sz="2400">
                <a:latin typeface="Times New Roman" panose="02020603050405020304" pitchFamily="18" charset="0"/>
                <a:cs typeface="Times New Roman" panose="02020603050405020304" pitchFamily="18" charset="0"/>
                <a:sym typeface="+mn-ea"/>
              </a:rPr>
              <a:t>固定点位置</a:t>
            </a:r>
            <a:endParaRPr lang="zh-CN" sz="2400">
              <a:latin typeface="Times New Roman" panose="02020603050405020304" pitchFamily="18" charset="0"/>
              <a:cs typeface="Times New Roman" panose="02020603050405020304" pitchFamily="18" charset="0"/>
              <a:sym typeface="+mn-ea"/>
            </a:endParaRPr>
          </a:p>
          <a:p>
            <a:pPr algn="l"/>
            <a:r>
              <a:rPr lang="en-US" altLang="zh-CN" sz="2400">
                <a:latin typeface="宋体" panose="02010600030101010101" pitchFamily="2" charset="-122"/>
                <a:cs typeface="Times New Roman" panose="02020603050405020304" pitchFamily="18" charset="0"/>
                <a:sym typeface="+mn-ea"/>
              </a:rPr>
              <a:t>·</a:t>
            </a:r>
            <a:r>
              <a:rPr lang="zh-CN" altLang="en-US" sz="2400">
                <a:latin typeface="Times New Roman" panose="02020603050405020304" pitchFamily="18" charset="0"/>
                <a:cs typeface="Times New Roman" panose="02020603050405020304" pitchFamily="18" charset="0"/>
                <a:sym typeface="+mn-ea"/>
              </a:rPr>
              <a:t>矩形窗长度</a:t>
            </a:r>
            <a:endParaRPr lang="zh-CN" altLang="en-US" sz="2400">
              <a:latin typeface="Times New Roman" panose="02020603050405020304" pitchFamily="18" charset="0"/>
              <a:cs typeface="Times New Roman" panose="02020603050405020304" pitchFamily="18" charset="0"/>
              <a:sym typeface="+mn-ea"/>
            </a:endParaRPr>
          </a:p>
          <a:p>
            <a:pPr algn="l"/>
            <a:r>
              <a:rPr lang="en-US" altLang="zh-CN" sz="2400">
                <a:latin typeface="宋体" panose="02010600030101010101" pitchFamily="2" charset="-122"/>
                <a:cs typeface="Times New Roman" panose="02020603050405020304" pitchFamily="18" charset="0"/>
                <a:sym typeface="+mn-ea"/>
              </a:rPr>
              <a:t>·</a:t>
            </a:r>
            <a:r>
              <a:rPr lang="zh-CN" altLang="en-US" sz="2400">
                <a:latin typeface="Times New Roman" panose="02020603050405020304" pitchFamily="18" charset="0"/>
                <a:cs typeface="Times New Roman" panose="02020603050405020304" pitchFamily="18" charset="0"/>
                <a:sym typeface="+mn-ea"/>
              </a:rPr>
              <a:t>矩形窗宽度</a:t>
            </a:r>
            <a:endParaRPr lang="zh-CN" sz="240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找到本征模式振荡频率位于</a:t>
            </a:r>
            <a:r>
              <a:rPr lang="en-US" altLang="zh-CN" sz="2400">
                <a:latin typeface="Times New Roman" panose="02020603050405020304" pitchFamily="18" charset="0"/>
                <a:cs typeface="Times New Roman" panose="02020603050405020304" pitchFamily="18" charset="0"/>
                <a:sym typeface="+mn-ea"/>
              </a:rPr>
              <a:t>~170/340/680MHz</a:t>
            </a:r>
            <a:endParaRPr lang="en-US" altLang="zh-CN" sz="2400">
              <a:latin typeface="Times New Roman" panose="02020603050405020304" pitchFamily="18" charset="0"/>
              <a:cs typeface="Times New Roman" panose="02020603050405020304" pitchFamily="18" charset="0"/>
              <a:sym typeface="+mn-ea"/>
            </a:endParaRPr>
          </a:p>
          <a:p>
            <a:pPr algn="l"/>
            <a:r>
              <a:rPr lang="en-US" altLang="zh-CN" sz="2400"/>
              <a:t>        </a:t>
            </a:r>
            <a:r>
              <a:rPr lang="zh-CN" altLang="en-US" sz="2400"/>
              <a:t>优化频率源的性能指标（相位噪声</a:t>
            </a:r>
            <a:r>
              <a:rPr lang="en-US" altLang="zh-CN" sz="2400"/>
              <a:t>/</a:t>
            </a:r>
            <a:r>
              <a:rPr lang="zh-CN" altLang="en-US" sz="2400"/>
              <a:t>频率抖动等）</a:t>
            </a:r>
            <a:endParaRPr lang="zh-CN" altLang="en-US" sz="2400"/>
          </a:p>
        </p:txBody>
      </p:sp>
      <p:graphicFrame>
        <p:nvGraphicFramePr>
          <p:cNvPr id="15" name="对象 14"/>
          <p:cNvGraphicFramePr/>
          <p:nvPr/>
        </p:nvGraphicFramePr>
        <p:xfrm>
          <a:off x="3345815" y="1448118"/>
          <a:ext cx="2452370" cy="2064385"/>
        </p:xfrm>
        <a:graphic>
          <a:graphicData uri="http://schemas.openxmlformats.org/presentationml/2006/ole">
            <mc:AlternateContent xmlns:mc="http://schemas.openxmlformats.org/markup-compatibility/2006">
              <mc:Choice xmlns:v="urn:schemas-microsoft-com:vml" Requires="v">
                <p:oleObj spid="_x0000_s16" name="" r:id="rId1" imgW="13912850" imgH="16380460" progId="Visio.Drawing.15">
                  <p:embed/>
                </p:oleObj>
              </mc:Choice>
              <mc:Fallback>
                <p:oleObj name="" r:id="rId1" imgW="13912850" imgH="16380460" progId="Visio.Drawing.15">
                  <p:embed/>
                  <p:pic>
                    <p:nvPicPr>
                      <p:cNvPr id="0" name="图片 15"/>
                      <p:cNvPicPr/>
                      <p:nvPr/>
                    </p:nvPicPr>
                    <p:blipFill>
                      <a:blip r:embed="rId2"/>
                      <a:stretch>
                        <a:fillRect/>
                      </a:stretch>
                    </p:blipFill>
                    <p:spPr>
                      <a:xfrm>
                        <a:off x="3345815" y="1448118"/>
                        <a:ext cx="2452370" cy="2064385"/>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82800" y="50800"/>
            <a:ext cx="4489450" cy="654050"/>
          </a:xfrm>
        </p:spPr>
        <p:txBody>
          <a:bodyPr/>
          <a:lstStyle/>
          <a:p>
            <a:pPr algn="ctr" eaLnBrk="1" hangingPunct="1">
              <a:defRPr/>
            </a:pPr>
            <a:r>
              <a:rPr lang="zh-CN" altLang="en-US" dirty="0">
                <a:solidFill>
                  <a:schemeClr val="bg1"/>
                </a:solidFill>
              </a:rPr>
              <a:t>汇报内容</a:t>
            </a:r>
            <a:endParaRPr lang="zh-CN" altLang="en-US" dirty="0">
              <a:solidFill>
                <a:schemeClr val="bg1"/>
              </a:solidFill>
            </a:endParaRPr>
          </a:p>
        </p:txBody>
      </p:sp>
      <p:sp>
        <p:nvSpPr>
          <p:cNvPr id="6148" name="AutoShape 4"/>
          <p:cNvSpPr>
            <a:spLocks noChangeArrowheads="1"/>
          </p:cNvSpPr>
          <p:nvPr/>
        </p:nvSpPr>
        <p:spPr bwMode="ltGray">
          <a:xfrm rot="5400000">
            <a:off x="-2422525" y="1257300"/>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defRPr/>
            </a:pPr>
            <a:endParaRPr lang="zh-CN" altLang="en-US">
              <a:latin typeface="Arial" panose="020B0604020202020204" pitchFamily="34" charset="0"/>
            </a:endParaRPr>
          </a:p>
        </p:txBody>
      </p:sp>
      <p:sp>
        <p:nvSpPr>
          <p:cNvPr id="6149" name="AutoShape 5"/>
          <p:cNvSpPr>
            <a:spLocks noChangeArrowheads="1"/>
          </p:cNvSpPr>
          <p:nvPr/>
        </p:nvSpPr>
        <p:spPr bwMode="ltGray">
          <a:xfrm rot="5400000" flipH="1">
            <a:off x="-2016918" y="1693068"/>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ln>
          <a:effectLst/>
        </p:spPr>
        <p:txBody>
          <a:bodyPr wrap="none" anchor="ctr"/>
          <a:lstStyle/>
          <a:p>
            <a:pPr>
              <a:defRPr/>
            </a:pPr>
            <a:endParaRPr lang="zh-CN" altLang="en-US">
              <a:latin typeface="Arial" panose="020B0604020202020204" pitchFamily="34" charset="0"/>
            </a:endParaRPr>
          </a:p>
        </p:txBody>
      </p:sp>
      <p:sp>
        <p:nvSpPr>
          <p:cNvPr id="6151" name="AutoShape 7"/>
          <p:cNvSpPr>
            <a:spLocks noChangeArrowheads="1"/>
          </p:cNvSpPr>
          <p:nvPr/>
        </p:nvSpPr>
        <p:spPr bwMode="gray">
          <a:xfrm>
            <a:off x="2082484" y="4554220"/>
            <a:ext cx="4633912" cy="508000"/>
          </a:xfrm>
          <a:prstGeom prst="roundRect">
            <a:avLst>
              <a:gd name="adj" fmla="val 50000"/>
            </a:avLst>
          </a:prstGeom>
          <a:noFill/>
          <a:ln w="28575" algn="ctr">
            <a:solidFill>
              <a:schemeClr val="bg2">
                <a:lumMod val="50000"/>
              </a:schemeClr>
            </a:solidFill>
            <a:round/>
          </a:ln>
          <a:effectLst/>
        </p:spPr>
        <p:txBody>
          <a:bodyPr wrap="none" anchor="ctr"/>
          <a:lstStyle/>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研究目标及预期成果</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2" name="AutoShape 8"/>
          <p:cNvSpPr>
            <a:spLocks noChangeArrowheads="1"/>
          </p:cNvSpPr>
          <p:nvPr/>
        </p:nvSpPr>
        <p:spPr bwMode="gray">
          <a:xfrm>
            <a:off x="2374900" y="3704908"/>
            <a:ext cx="4808538" cy="508000"/>
          </a:xfrm>
          <a:prstGeom prst="roundRect">
            <a:avLst>
              <a:gd name="adj" fmla="val 50000"/>
            </a:avLst>
          </a:prstGeom>
          <a:solidFill>
            <a:schemeClr val="bg2">
              <a:lumMod val="75000"/>
            </a:schemeClr>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研究进度计划</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3" name="AutoShape 9"/>
          <p:cNvSpPr>
            <a:spLocks noChangeArrowheads="1"/>
          </p:cNvSpPr>
          <p:nvPr/>
        </p:nvSpPr>
        <p:spPr bwMode="gray">
          <a:xfrm>
            <a:off x="2321560" y="2934018"/>
            <a:ext cx="5138855"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技术方案和技术路线</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4" name="AutoShape 10"/>
          <p:cNvSpPr>
            <a:spLocks noChangeArrowheads="1"/>
          </p:cNvSpPr>
          <p:nvPr/>
        </p:nvSpPr>
        <p:spPr bwMode="gray">
          <a:xfrm>
            <a:off x="2051368" y="2153285"/>
            <a:ext cx="5111750"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研究内容</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69" name="Group 11"/>
          <p:cNvGrpSpPr/>
          <p:nvPr/>
        </p:nvGrpSpPr>
        <p:grpSpPr bwMode="auto">
          <a:xfrm>
            <a:off x="1569085" y="2216785"/>
            <a:ext cx="381000" cy="381000"/>
            <a:chOff x="2078" y="1680"/>
            <a:chExt cx="1615" cy="1615"/>
          </a:xfrm>
        </p:grpSpPr>
        <p:sp>
          <p:nvSpPr>
            <p:cNvPr id="1540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0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8"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40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0"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405" name="Oval 17"/>
            <p:cNvSpPr>
              <a:spLocks noChangeArrowheads="1"/>
            </p:cNvSpPr>
            <p:nvPr/>
          </p:nvSpPr>
          <p:spPr bwMode="gray">
            <a:xfrm>
              <a:off x="2337" y="1939"/>
              <a:ext cx="1096" cy="1098"/>
            </a:xfrm>
            <a:prstGeom prst="ellipse">
              <a:avLst/>
            </a:prstGeom>
            <a:gradFill rotWithShape="1">
              <a:gsLst>
                <a:gs pos="0">
                  <a:srgbClr val="FF6600"/>
                </a:gs>
                <a:gs pos="100000">
                  <a:srgbClr val="7C3200"/>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0" name="Group 18"/>
          <p:cNvGrpSpPr/>
          <p:nvPr/>
        </p:nvGrpSpPr>
        <p:grpSpPr bwMode="auto">
          <a:xfrm>
            <a:off x="1925106" y="3007621"/>
            <a:ext cx="381000" cy="381000"/>
            <a:chOff x="2078" y="1680"/>
            <a:chExt cx="1615" cy="1615"/>
          </a:xfrm>
        </p:grpSpPr>
        <p:sp>
          <p:nvSpPr>
            <p:cNvPr id="15394"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5"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7"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7"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9" name="Oval 24"/>
            <p:cNvSpPr>
              <a:spLocks noChangeArrowheads="1"/>
            </p:cNvSpPr>
            <p:nvPr/>
          </p:nvSpPr>
          <p:spPr bwMode="gray">
            <a:xfrm>
              <a:off x="2337" y="1939"/>
              <a:ext cx="1096" cy="1098"/>
            </a:xfrm>
            <a:prstGeom prst="ellipse">
              <a:avLst/>
            </a:prstGeom>
            <a:gradFill rotWithShape="1">
              <a:gsLst>
                <a:gs pos="0">
                  <a:srgbClr val="336600"/>
                </a:gs>
                <a:gs pos="100000">
                  <a:srgbClr val="1932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grpSp>
      <p:grpSp>
        <p:nvGrpSpPr>
          <p:cNvPr id="15371" name="Group 25"/>
          <p:cNvGrpSpPr/>
          <p:nvPr/>
        </p:nvGrpSpPr>
        <p:grpSpPr bwMode="auto">
          <a:xfrm>
            <a:off x="1933705" y="3760629"/>
            <a:ext cx="381000" cy="381000"/>
            <a:chOff x="2078" y="1680"/>
            <a:chExt cx="1615" cy="1615"/>
          </a:xfrm>
        </p:grpSpPr>
        <p:sp>
          <p:nvSpPr>
            <p:cNvPr id="15388"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9"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2"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1"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3"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2" name="Group 32"/>
          <p:cNvGrpSpPr/>
          <p:nvPr/>
        </p:nvGrpSpPr>
        <p:grpSpPr bwMode="auto">
          <a:xfrm>
            <a:off x="1635352" y="4599305"/>
            <a:ext cx="381000" cy="381000"/>
            <a:chOff x="2078" y="1680"/>
            <a:chExt cx="1615" cy="1615"/>
          </a:xfrm>
        </p:grpSpPr>
        <p:sp>
          <p:nvSpPr>
            <p:cNvPr id="15382"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3"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9" name="Oval 3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85"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1" name="Oval 3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7"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190" name="AutoShape 46"/>
          <p:cNvSpPr>
            <a:spLocks noChangeArrowheads="1"/>
          </p:cNvSpPr>
          <p:nvPr/>
        </p:nvSpPr>
        <p:spPr bwMode="gray">
          <a:xfrm>
            <a:off x="1411288" y="1335088"/>
            <a:ext cx="5138737"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技术研究现状及发展趋势</a:t>
            </a:r>
            <a:r>
              <a:rPr lang="zh-CN" altLang="en-US" sz="2800" dirty="0">
                <a:solidFill>
                  <a:schemeClr val="tx2"/>
                </a:solidFill>
                <a:latin typeface="华文楷体" panose="02010600040101010101" pitchFamily="2" charset="-122"/>
                <a:ea typeface="华文楷体" panose="02010600040101010101" pitchFamily="2" charset="-122"/>
                <a:sym typeface="+mn-ea"/>
              </a:rPr>
              <a:t> </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74" name="Group 47"/>
          <p:cNvGrpSpPr/>
          <p:nvPr/>
        </p:nvGrpSpPr>
        <p:grpSpPr bwMode="auto">
          <a:xfrm>
            <a:off x="809625" y="1401763"/>
            <a:ext cx="381000" cy="381000"/>
            <a:chOff x="2078" y="1680"/>
            <a:chExt cx="1615" cy="1615"/>
          </a:xfrm>
        </p:grpSpPr>
        <p:sp>
          <p:nvSpPr>
            <p:cNvPr id="15376" name="Oval 4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7" name="Oval 4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4" name="Oval 5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79" name="Oval 51"/>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6" name="Oval 5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1" name="Oval 53"/>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9" name="灯片编号占位符 5"/>
          <p:cNvSpPr>
            <a:spLocks noGrp="1"/>
          </p:cNvSpPr>
          <p:nvPr>
            <p:ph type="sldNum" sz="quarter" idx="12"/>
          </p:nvPr>
        </p:nvSpPr>
        <p:spPr>
          <a:xfrm>
            <a:off x="8528050" y="6367463"/>
            <a:ext cx="415925" cy="39528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2BD73D-681F-4941-AA96-3D512B65B28F}" type="slidenum">
              <a:rPr lang="en-US" altLang="zh-CN" sz="1600">
                <a:solidFill>
                  <a:srgbClr val="898989"/>
                </a:solidFill>
                <a:latin typeface="Calibri" panose="020F0502020204030204" pitchFamily="34" charset="0"/>
              </a:rPr>
            </a:fld>
            <a:endParaRPr lang="en-US" altLang="zh-CN" sz="1600">
              <a:solidFill>
                <a:srgbClr val="898989"/>
              </a:solidFill>
              <a:latin typeface="Calibri" panose="020F0502020204030204" pitchFamily="34" charset="0"/>
            </a:endParaRPr>
          </a:p>
        </p:txBody>
      </p:sp>
      <p:grpSp>
        <p:nvGrpSpPr>
          <p:cNvPr id="2" name="Group 32"/>
          <p:cNvGrpSpPr/>
          <p:nvPr/>
        </p:nvGrpSpPr>
        <p:grpSpPr bwMode="auto">
          <a:xfrm>
            <a:off x="936852" y="5348605"/>
            <a:ext cx="381000" cy="381000"/>
            <a:chOff x="2078" y="1680"/>
            <a:chExt cx="1615" cy="1615"/>
          </a:xfrm>
          <a:gradFill>
            <a:gsLst>
              <a:gs pos="50000">
                <a:srgbClr val="D7393D"/>
              </a:gs>
              <a:gs pos="100000">
                <a:srgbClr val="7A2029"/>
              </a:gs>
            </a:gsLst>
            <a:lin scaled="1"/>
          </a:gradFill>
        </p:grpSpPr>
        <p:sp>
          <p:nvSpPr>
            <p:cNvPr id="3" name="Oval 33"/>
            <p:cNvSpPr>
              <a:spLocks noChangeArrowheads="1"/>
            </p:cNvSpPr>
            <p:nvPr/>
          </p:nvSpPr>
          <p:spPr bwMode="gray">
            <a:xfrm>
              <a:off x="2078" y="1680"/>
              <a:ext cx="1615" cy="1615"/>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Oval 34"/>
            <p:cNvSpPr>
              <a:spLocks noChangeArrowheads="1"/>
            </p:cNvSpPr>
            <p:nvPr/>
          </p:nvSpPr>
          <p:spPr bwMode="gray">
            <a:xfrm>
              <a:off x="2170" y="1771"/>
              <a:ext cx="1430" cy="1430"/>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Oval 35"/>
            <p:cNvSpPr>
              <a:spLocks noChangeArrowheads="1"/>
            </p:cNvSpPr>
            <p:nvPr/>
          </p:nvSpPr>
          <p:spPr bwMode="gray">
            <a:xfrm>
              <a:off x="2253" y="1855"/>
              <a:ext cx="1265" cy="1265"/>
            </a:xfrm>
            <a:prstGeom prst="ellipse">
              <a:avLst/>
            </a:prstGeom>
            <a:grpFill/>
            <a:ln w="22225" cmpd="sng" algn="ctr">
              <a:solidFill>
                <a:schemeClr val="bg1">
                  <a:lumMod val="85000"/>
                  <a:alpha val="39000"/>
                </a:schemeClr>
              </a:solidFill>
              <a:round/>
            </a:ln>
            <a:effectLst/>
          </p:spPr>
          <p:txBody>
            <a:bodyPr wrap="none" anchor="ctr">
              <a:spAutoFit/>
            </a:bodyPr>
            <a:lstStyle/>
            <a:p>
              <a:pPr>
                <a:defRPr/>
              </a:pPr>
              <a:endParaRPr lang="zh-CN" altLang="en-US">
                <a:latin typeface="Arial" panose="020B0604020202020204" pitchFamily="34" charset="0"/>
              </a:endParaRPr>
            </a:p>
          </p:txBody>
        </p:sp>
        <p:sp>
          <p:nvSpPr>
            <p:cNvPr id="6" name="Oval 36"/>
            <p:cNvSpPr>
              <a:spLocks noChangeArrowheads="1"/>
            </p:cNvSpPr>
            <p:nvPr/>
          </p:nvSpPr>
          <p:spPr bwMode="gray">
            <a:xfrm>
              <a:off x="2254" y="1856"/>
              <a:ext cx="1262" cy="1264"/>
            </a:xfrm>
            <a:prstGeom prst="ellipse">
              <a:avLst/>
            </a:prstGeom>
            <a:grpFill/>
            <a:ln w="22225" cmpd="sng">
              <a:solidFill>
                <a:schemeClr val="bg1">
                  <a:lumMod val="85000"/>
                  <a:alpha val="39000"/>
                </a:schemeClr>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37"/>
            <p:cNvSpPr>
              <a:spLocks noChangeArrowheads="1"/>
            </p:cNvSpPr>
            <p:nvPr/>
          </p:nvSpPr>
          <p:spPr bwMode="gray">
            <a:xfrm>
              <a:off x="2334" y="1936"/>
              <a:ext cx="1097" cy="1104"/>
            </a:xfrm>
            <a:prstGeom prst="ellipse">
              <a:avLst/>
            </a:prstGeom>
            <a:grpFill/>
            <a:ln w="22225" cmpd="sng" algn="ctr">
              <a:solidFill>
                <a:schemeClr val="bg1">
                  <a:lumMod val="85000"/>
                  <a:alpha val="39000"/>
                </a:schemeClr>
              </a:solidFill>
              <a:round/>
            </a:ln>
            <a:effectLst/>
          </p:spPr>
          <p:txBody>
            <a:bodyPr anchor="ctr">
              <a:spAutoFit/>
            </a:bodyPr>
            <a:lstStyle/>
            <a:p>
              <a:pPr>
                <a:defRPr/>
              </a:pPr>
              <a:endParaRPr lang="zh-CN" altLang="en-US">
                <a:latin typeface="Arial" panose="020B0604020202020204" pitchFamily="34" charset="0"/>
              </a:endParaRPr>
            </a:p>
          </p:txBody>
        </p:sp>
        <p:sp>
          <p:nvSpPr>
            <p:cNvPr id="8" name="Oval 38"/>
            <p:cNvSpPr>
              <a:spLocks noChangeArrowheads="1"/>
            </p:cNvSpPr>
            <p:nvPr/>
          </p:nvSpPr>
          <p:spPr bwMode="gray">
            <a:xfrm>
              <a:off x="2337" y="1939"/>
              <a:ext cx="1096" cy="1098"/>
            </a:xfrm>
            <a:prstGeom prst="ellipse">
              <a:avLst/>
            </a:prstGeom>
            <a:grpFill/>
            <a:ln w="22225" cmpd="sng">
              <a:solidFill>
                <a:schemeClr val="bg1">
                  <a:lumMod val="85000"/>
                  <a:alpha val="39000"/>
                </a:schemeClr>
              </a:solidFill>
              <a:rou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 name="AutoShape 7"/>
          <p:cNvSpPr>
            <a:spLocks noChangeArrowheads="1"/>
          </p:cNvSpPr>
          <p:nvPr/>
        </p:nvSpPr>
        <p:spPr bwMode="gray">
          <a:xfrm>
            <a:off x="1563054" y="5319395"/>
            <a:ext cx="4633912" cy="508000"/>
          </a:xfrm>
          <a:prstGeom prst="roundRect">
            <a:avLst>
              <a:gd name="adj" fmla="val 50000"/>
            </a:avLst>
          </a:prstGeom>
          <a:noFill/>
          <a:ln w="28575" algn="ctr">
            <a:solidFill>
              <a:schemeClr val="bg2">
                <a:lumMod val="50000"/>
              </a:schemeClr>
            </a:solidFill>
            <a:round/>
          </a:ln>
          <a:effectLst/>
        </p:spPr>
        <p:txBody>
          <a:bodyPr wrap="none" anchor="ctr"/>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前期研究基础与进展</a:t>
            </a:r>
            <a:endParaRPr lang="zh-CN" altLang="en-US" sz="2800" dirty="0">
              <a:solidFill>
                <a:schemeClr val="tx2"/>
              </a:solidFill>
              <a:latin typeface="华文楷体" panose="02010600040101010101" pitchFamily="2" charset="-122"/>
              <a:ea typeface="华文楷体" panose="02010600040101010101" pitchFamily="2" charset="-122"/>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a:t>研究进度计划</a:t>
            </a:r>
            <a:endParaRPr lang="zh-CN" altLang="en-US" sz="3600" dirty="0">
              <a:solidFill>
                <a:srgbClr val="FFFF66"/>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内容占位符 5"/>
          <p:cNvSpPr>
            <a:spLocks noGrp="1"/>
          </p:cNvSpPr>
          <p:nvPr>
            <p:ph idx="1"/>
          </p:nvPr>
        </p:nvSpPr>
        <p:spPr>
          <a:xfrm>
            <a:off x="457200" y="1223755"/>
            <a:ext cx="8229600" cy="4635515"/>
          </a:xfrm>
        </p:spPr>
        <p:txBody>
          <a:bodyPr/>
          <a:p>
            <a:pPr fontAlgn="auto">
              <a:lnSpc>
                <a:spcPct val="150000"/>
              </a:lnSpc>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2021.9.7~2022.1.1</a:t>
            </a:r>
            <a:r>
              <a:rPr lang="zh-CN" altLang="en-US" sz="2400" dirty="0">
                <a:latin typeface="Times New Roman" panose="02020603050405020304" pitchFamily="18" charset="0"/>
                <a:cs typeface="Times New Roman" panose="02020603050405020304" pitchFamily="18" charset="0"/>
              </a:rPr>
              <a:t>：完成设计</a:t>
            </a:r>
            <a:r>
              <a:rPr lang="en-US" altLang="zh-CN" sz="2400" dirty="0">
                <a:latin typeface="Times New Roman" panose="02020603050405020304" pitchFamily="18" charset="0"/>
                <a:cs typeface="Times New Roman" panose="02020603050405020304" pitchFamily="18" charset="0"/>
              </a:rPr>
              <a:t>1550nm</a:t>
            </a:r>
            <a:r>
              <a:rPr lang="zh-CN" altLang="en-US" sz="2400" dirty="0">
                <a:latin typeface="Times New Roman" panose="02020603050405020304" pitchFamily="18" charset="0"/>
                <a:cs typeface="Times New Roman" panose="02020603050405020304" pitchFamily="18" charset="0"/>
              </a:rPr>
              <a:t>的腔光机械振荡器</a:t>
            </a:r>
            <a:endParaRPr lang="zh-CN" altLang="en-US"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2022.2.1~2022.5.1</a:t>
            </a:r>
            <a:r>
              <a:rPr lang="zh-CN" altLang="en-US" sz="2400" dirty="0">
                <a:latin typeface="Times New Roman" panose="02020603050405020304" pitchFamily="18" charset="0"/>
                <a:cs typeface="Times New Roman" panose="02020603050405020304" pitchFamily="18" charset="0"/>
              </a:rPr>
              <a:t>：加工测试振荡器的性能指标</a:t>
            </a:r>
            <a:endParaRPr lang="zh-CN" altLang="en-US"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2022.5.1~2022.8.1</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mn-ea"/>
              </a:rPr>
              <a:t>完成设计</a:t>
            </a:r>
            <a:r>
              <a:rPr lang="en-US" altLang="zh-CN" sz="2400" dirty="0">
                <a:latin typeface="Times New Roman" panose="02020603050405020304" pitchFamily="18" charset="0"/>
                <a:cs typeface="Times New Roman" panose="02020603050405020304" pitchFamily="18" charset="0"/>
                <a:sym typeface="+mn-ea"/>
              </a:rPr>
              <a:t>795nm</a:t>
            </a:r>
            <a:r>
              <a:rPr lang="zh-CN" altLang="en-US" sz="2400" dirty="0">
                <a:latin typeface="Times New Roman" panose="02020603050405020304" pitchFamily="18" charset="0"/>
                <a:cs typeface="Times New Roman" panose="02020603050405020304" pitchFamily="18" charset="0"/>
                <a:sym typeface="+mn-ea"/>
              </a:rPr>
              <a:t>的腔光机械振荡器</a:t>
            </a:r>
            <a:endParaRPr lang="zh-CN" altLang="en-US" sz="2400" dirty="0">
              <a:latin typeface="Times New Roman" panose="02020603050405020304" pitchFamily="18" charset="0"/>
              <a:cs typeface="Times New Roman" panose="02020603050405020304" pitchFamily="18" charset="0"/>
              <a:sym typeface="+mn-ea"/>
            </a:endParaRPr>
          </a:p>
          <a:p>
            <a:pPr fontAlgn="auto">
              <a:lnSpc>
                <a:spcPct val="15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2022.9.1~2023.1.1</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mn-ea"/>
              </a:rPr>
              <a:t>加工测试振荡器的性能指标</a:t>
            </a:r>
            <a:endParaRPr lang="zh-CN" altLang="en-US"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2023.1.1~2023.4.1</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mn-ea"/>
              </a:rPr>
              <a:t>优化振荡器的结构并完成学业论文</a:t>
            </a:r>
            <a:endParaRPr lang="zh-CN" altLang="en-US"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endParaRPr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82800" y="50800"/>
            <a:ext cx="4489450" cy="654050"/>
          </a:xfrm>
        </p:spPr>
        <p:txBody>
          <a:bodyPr/>
          <a:lstStyle/>
          <a:p>
            <a:pPr algn="ctr" eaLnBrk="1" hangingPunct="1">
              <a:defRPr/>
            </a:pPr>
            <a:r>
              <a:rPr lang="zh-CN" altLang="en-US" dirty="0">
                <a:solidFill>
                  <a:schemeClr val="bg1"/>
                </a:solidFill>
              </a:rPr>
              <a:t>汇报内容</a:t>
            </a:r>
            <a:endParaRPr lang="zh-CN" altLang="en-US" dirty="0">
              <a:solidFill>
                <a:schemeClr val="bg1"/>
              </a:solidFill>
            </a:endParaRPr>
          </a:p>
        </p:txBody>
      </p:sp>
      <p:sp>
        <p:nvSpPr>
          <p:cNvPr id="6148" name="AutoShape 4"/>
          <p:cNvSpPr>
            <a:spLocks noChangeArrowheads="1"/>
          </p:cNvSpPr>
          <p:nvPr/>
        </p:nvSpPr>
        <p:spPr bwMode="ltGray">
          <a:xfrm rot="5400000">
            <a:off x="-2422525" y="1257300"/>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defRPr/>
            </a:pPr>
            <a:endParaRPr lang="zh-CN" altLang="en-US">
              <a:latin typeface="Arial" panose="020B0604020202020204" pitchFamily="34" charset="0"/>
            </a:endParaRPr>
          </a:p>
        </p:txBody>
      </p:sp>
      <p:sp>
        <p:nvSpPr>
          <p:cNvPr id="6149" name="AutoShape 5"/>
          <p:cNvSpPr>
            <a:spLocks noChangeArrowheads="1"/>
          </p:cNvSpPr>
          <p:nvPr/>
        </p:nvSpPr>
        <p:spPr bwMode="ltGray">
          <a:xfrm rot="5400000" flipH="1">
            <a:off x="-2016918" y="1693068"/>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ln>
          <a:effectLst/>
        </p:spPr>
        <p:txBody>
          <a:bodyPr wrap="none" anchor="ctr"/>
          <a:lstStyle/>
          <a:p>
            <a:pPr>
              <a:defRPr/>
            </a:pPr>
            <a:endParaRPr lang="zh-CN" altLang="en-US">
              <a:latin typeface="Arial" panose="020B0604020202020204" pitchFamily="34" charset="0"/>
            </a:endParaRPr>
          </a:p>
        </p:txBody>
      </p:sp>
      <p:sp>
        <p:nvSpPr>
          <p:cNvPr id="6151" name="AutoShape 7"/>
          <p:cNvSpPr>
            <a:spLocks noChangeArrowheads="1"/>
          </p:cNvSpPr>
          <p:nvPr/>
        </p:nvSpPr>
        <p:spPr bwMode="gray">
          <a:xfrm>
            <a:off x="2082484" y="4554220"/>
            <a:ext cx="4633912" cy="508000"/>
          </a:xfrm>
          <a:prstGeom prst="roundRect">
            <a:avLst>
              <a:gd name="adj" fmla="val 50000"/>
            </a:avLst>
          </a:prstGeom>
          <a:solidFill>
            <a:schemeClr val="bg2">
              <a:lumMod val="75000"/>
            </a:schemeClr>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研究目标及预期成果</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2" name="AutoShape 8"/>
          <p:cNvSpPr>
            <a:spLocks noChangeArrowheads="1"/>
          </p:cNvSpPr>
          <p:nvPr/>
        </p:nvSpPr>
        <p:spPr bwMode="gray">
          <a:xfrm>
            <a:off x="2374900" y="3704908"/>
            <a:ext cx="4808538"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研究进度计划</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3" name="AutoShape 9"/>
          <p:cNvSpPr>
            <a:spLocks noChangeArrowheads="1"/>
          </p:cNvSpPr>
          <p:nvPr/>
        </p:nvSpPr>
        <p:spPr bwMode="gray">
          <a:xfrm>
            <a:off x="2321560" y="2934018"/>
            <a:ext cx="5138855"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技术方案和技术路线</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4" name="AutoShape 10"/>
          <p:cNvSpPr>
            <a:spLocks noChangeArrowheads="1"/>
          </p:cNvSpPr>
          <p:nvPr/>
        </p:nvSpPr>
        <p:spPr bwMode="gray">
          <a:xfrm>
            <a:off x="2051368" y="2153285"/>
            <a:ext cx="5111750"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研究内容</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69" name="Group 11"/>
          <p:cNvGrpSpPr/>
          <p:nvPr/>
        </p:nvGrpSpPr>
        <p:grpSpPr bwMode="auto">
          <a:xfrm>
            <a:off x="1569085" y="2216785"/>
            <a:ext cx="381000" cy="381000"/>
            <a:chOff x="2078" y="1680"/>
            <a:chExt cx="1615" cy="1615"/>
          </a:xfrm>
        </p:grpSpPr>
        <p:sp>
          <p:nvSpPr>
            <p:cNvPr id="1540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0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8"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40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0"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405" name="Oval 17"/>
            <p:cNvSpPr>
              <a:spLocks noChangeArrowheads="1"/>
            </p:cNvSpPr>
            <p:nvPr/>
          </p:nvSpPr>
          <p:spPr bwMode="gray">
            <a:xfrm>
              <a:off x="2337" y="1939"/>
              <a:ext cx="1096" cy="1098"/>
            </a:xfrm>
            <a:prstGeom prst="ellipse">
              <a:avLst/>
            </a:prstGeom>
            <a:gradFill rotWithShape="1">
              <a:gsLst>
                <a:gs pos="0">
                  <a:srgbClr val="FF6600"/>
                </a:gs>
                <a:gs pos="100000">
                  <a:srgbClr val="7C3200"/>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0" name="Group 18"/>
          <p:cNvGrpSpPr/>
          <p:nvPr/>
        </p:nvGrpSpPr>
        <p:grpSpPr bwMode="auto">
          <a:xfrm>
            <a:off x="1925106" y="3007621"/>
            <a:ext cx="381000" cy="381000"/>
            <a:chOff x="2078" y="1680"/>
            <a:chExt cx="1615" cy="1615"/>
          </a:xfrm>
        </p:grpSpPr>
        <p:sp>
          <p:nvSpPr>
            <p:cNvPr id="15394"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5"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7"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7"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9" name="Oval 24"/>
            <p:cNvSpPr>
              <a:spLocks noChangeArrowheads="1"/>
            </p:cNvSpPr>
            <p:nvPr/>
          </p:nvSpPr>
          <p:spPr bwMode="gray">
            <a:xfrm>
              <a:off x="2337" y="1939"/>
              <a:ext cx="1096" cy="1098"/>
            </a:xfrm>
            <a:prstGeom prst="ellipse">
              <a:avLst/>
            </a:prstGeom>
            <a:gradFill rotWithShape="1">
              <a:gsLst>
                <a:gs pos="0">
                  <a:srgbClr val="336600"/>
                </a:gs>
                <a:gs pos="100000">
                  <a:srgbClr val="1932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grpSp>
      <p:grpSp>
        <p:nvGrpSpPr>
          <p:cNvPr id="15371" name="Group 25"/>
          <p:cNvGrpSpPr/>
          <p:nvPr/>
        </p:nvGrpSpPr>
        <p:grpSpPr bwMode="auto">
          <a:xfrm>
            <a:off x="1933705" y="3760629"/>
            <a:ext cx="381000" cy="381000"/>
            <a:chOff x="2078" y="1680"/>
            <a:chExt cx="1615" cy="1615"/>
          </a:xfrm>
        </p:grpSpPr>
        <p:sp>
          <p:nvSpPr>
            <p:cNvPr id="15388"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9"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2"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1"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3"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2" name="Group 32"/>
          <p:cNvGrpSpPr/>
          <p:nvPr/>
        </p:nvGrpSpPr>
        <p:grpSpPr bwMode="auto">
          <a:xfrm>
            <a:off x="1635352" y="4599305"/>
            <a:ext cx="381000" cy="381000"/>
            <a:chOff x="2078" y="1680"/>
            <a:chExt cx="1615" cy="1615"/>
          </a:xfrm>
        </p:grpSpPr>
        <p:sp>
          <p:nvSpPr>
            <p:cNvPr id="15382"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3"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9" name="Oval 3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85"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1" name="Oval 3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7"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190" name="AutoShape 46"/>
          <p:cNvSpPr>
            <a:spLocks noChangeArrowheads="1"/>
          </p:cNvSpPr>
          <p:nvPr/>
        </p:nvSpPr>
        <p:spPr bwMode="gray">
          <a:xfrm>
            <a:off x="1411288" y="1335088"/>
            <a:ext cx="5138737"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技术研究现状及发展趋势</a:t>
            </a:r>
            <a:r>
              <a:rPr lang="zh-CN" altLang="en-US" sz="2800" dirty="0">
                <a:solidFill>
                  <a:schemeClr val="tx2"/>
                </a:solidFill>
                <a:latin typeface="华文楷体" panose="02010600040101010101" pitchFamily="2" charset="-122"/>
                <a:ea typeface="华文楷体" panose="02010600040101010101" pitchFamily="2" charset="-122"/>
                <a:sym typeface="+mn-ea"/>
              </a:rPr>
              <a:t> </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74" name="Group 47"/>
          <p:cNvGrpSpPr/>
          <p:nvPr/>
        </p:nvGrpSpPr>
        <p:grpSpPr bwMode="auto">
          <a:xfrm>
            <a:off x="809625" y="1401763"/>
            <a:ext cx="381000" cy="381000"/>
            <a:chOff x="2078" y="1680"/>
            <a:chExt cx="1615" cy="1615"/>
          </a:xfrm>
        </p:grpSpPr>
        <p:sp>
          <p:nvSpPr>
            <p:cNvPr id="15376" name="Oval 4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7" name="Oval 4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4" name="Oval 5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79" name="Oval 51"/>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6" name="Oval 5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1" name="Oval 53"/>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9" name="灯片编号占位符 5"/>
          <p:cNvSpPr>
            <a:spLocks noGrp="1"/>
          </p:cNvSpPr>
          <p:nvPr>
            <p:ph type="sldNum" sz="quarter" idx="12"/>
          </p:nvPr>
        </p:nvSpPr>
        <p:spPr>
          <a:xfrm>
            <a:off x="8528050" y="6367463"/>
            <a:ext cx="415925" cy="39528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2BD73D-681F-4941-AA96-3D512B65B28F}" type="slidenum">
              <a:rPr lang="en-US" altLang="zh-CN" sz="1600">
                <a:solidFill>
                  <a:srgbClr val="898989"/>
                </a:solidFill>
                <a:latin typeface="Calibri" panose="020F0502020204030204" pitchFamily="34" charset="0"/>
              </a:rPr>
            </a:fld>
            <a:endParaRPr lang="en-US" altLang="zh-CN" sz="1600">
              <a:solidFill>
                <a:srgbClr val="898989"/>
              </a:solidFill>
              <a:latin typeface="Calibri" panose="020F0502020204030204" pitchFamily="34" charset="0"/>
            </a:endParaRPr>
          </a:p>
        </p:txBody>
      </p:sp>
      <p:grpSp>
        <p:nvGrpSpPr>
          <p:cNvPr id="2" name="Group 32"/>
          <p:cNvGrpSpPr/>
          <p:nvPr/>
        </p:nvGrpSpPr>
        <p:grpSpPr bwMode="auto">
          <a:xfrm>
            <a:off x="936852" y="5348605"/>
            <a:ext cx="381000" cy="381000"/>
            <a:chOff x="2078" y="1680"/>
            <a:chExt cx="1615" cy="1615"/>
          </a:xfrm>
          <a:gradFill>
            <a:gsLst>
              <a:gs pos="50000">
                <a:srgbClr val="D7393D"/>
              </a:gs>
              <a:gs pos="100000">
                <a:srgbClr val="7A2029"/>
              </a:gs>
            </a:gsLst>
            <a:lin scaled="1"/>
          </a:gradFill>
        </p:grpSpPr>
        <p:sp>
          <p:nvSpPr>
            <p:cNvPr id="3" name="Oval 33"/>
            <p:cNvSpPr>
              <a:spLocks noChangeArrowheads="1"/>
            </p:cNvSpPr>
            <p:nvPr/>
          </p:nvSpPr>
          <p:spPr bwMode="gray">
            <a:xfrm>
              <a:off x="2078" y="1680"/>
              <a:ext cx="1615" cy="1615"/>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Oval 34"/>
            <p:cNvSpPr>
              <a:spLocks noChangeArrowheads="1"/>
            </p:cNvSpPr>
            <p:nvPr/>
          </p:nvSpPr>
          <p:spPr bwMode="gray">
            <a:xfrm>
              <a:off x="2170" y="1771"/>
              <a:ext cx="1430" cy="1430"/>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Oval 35"/>
            <p:cNvSpPr>
              <a:spLocks noChangeArrowheads="1"/>
            </p:cNvSpPr>
            <p:nvPr/>
          </p:nvSpPr>
          <p:spPr bwMode="gray">
            <a:xfrm>
              <a:off x="2253" y="1855"/>
              <a:ext cx="1265" cy="1265"/>
            </a:xfrm>
            <a:prstGeom prst="ellipse">
              <a:avLst/>
            </a:prstGeom>
            <a:grpFill/>
            <a:ln w="22225" cmpd="sng" algn="ctr">
              <a:solidFill>
                <a:schemeClr val="bg1">
                  <a:lumMod val="85000"/>
                  <a:alpha val="39000"/>
                </a:schemeClr>
              </a:solidFill>
              <a:round/>
            </a:ln>
            <a:effectLst/>
          </p:spPr>
          <p:txBody>
            <a:bodyPr wrap="none" anchor="ctr">
              <a:spAutoFit/>
            </a:bodyPr>
            <a:lstStyle/>
            <a:p>
              <a:pPr>
                <a:defRPr/>
              </a:pPr>
              <a:endParaRPr lang="zh-CN" altLang="en-US">
                <a:latin typeface="Arial" panose="020B0604020202020204" pitchFamily="34" charset="0"/>
              </a:endParaRPr>
            </a:p>
          </p:txBody>
        </p:sp>
        <p:sp>
          <p:nvSpPr>
            <p:cNvPr id="6" name="Oval 36"/>
            <p:cNvSpPr>
              <a:spLocks noChangeArrowheads="1"/>
            </p:cNvSpPr>
            <p:nvPr/>
          </p:nvSpPr>
          <p:spPr bwMode="gray">
            <a:xfrm>
              <a:off x="2254" y="1856"/>
              <a:ext cx="1262" cy="1264"/>
            </a:xfrm>
            <a:prstGeom prst="ellipse">
              <a:avLst/>
            </a:prstGeom>
            <a:grpFill/>
            <a:ln w="22225" cmpd="sng">
              <a:solidFill>
                <a:schemeClr val="bg1">
                  <a:lumMod val="85000"/>
                  <a:alpha val="39000"/>
                </a:schemeClr>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37"/>
            <p:cNvSpPr>
              <a:spLocks noChangeArrowheads="1"/>
            </p:cNvSpPr>
            <p:nvPr/>
          </p:nvSpPr>
          <p:spPr bwMode="gray">
            <a:xfrm>
              <a:off x="2334" y="1936"/>
              <a:ext cx="1097" cy="1104"/>
            </a:xfrm>
            <a:prstGeom prst="ellipse">
              <a:avLst/>
            </a:prstGeom>
            <a:grpFill/>
            <a:ln w="22225" cmpd="sng" algn="ctr">
              <a:solidFill>
                <a:schemeClr val="bg1">
                  <a:lumMod val="85000"/>
                  <a:alpha val="39000"/>
                </a:schemeClr>
              </a:solidFill>
              <a:round/>
            </a:ln>
            <a:effectLst/>
          </p:spPr>
          <p:txBody>
            <a:bodyPr anchor="ctr">
              <a:spAutoFit/>
            </a:bodyPr>
            <a:lstStyle/>
            <a:p>
              <a:pPr>
                <a:defRPr/>
              </a:pPr>
              <a:endParaRPr lang="zh-CN" altLang="en-US">
                <a:latin typeface="Arial" panose="020B0604020202020204" pitchFamily="34" charset="0"/>
              </a:endParaRPr>
            </a:p>
          </p:txBody>
        </p:sp>
        <p:sp>
          <p:nvSpPr>
            <p:cNvPr id="8" name="Oval 38"/>
            <p:cNvSpPr>
              <a:spLocks noChangeArrowheads="1"/>
            </p:cNvSpPr>
            <p:nvPr/>
          </p:nvSpPr>
          <p:spPr bwMode="gray">
            <a:xfrm>
              <a:off x="2337" y="1939"/>
              <a:ext cx="1096" cy="1098"/>
            </a:xfrm>
            <a:prstGeom prst="ellipse">
              <a:avLst/>
            </a:prstGeom>
            <a:grpFill/>
            <a:ln w="22225" cmpd="sng">
              <a:solidFill>
                <a:schemeClr val="bg1">
                  <a:lumMod val="85000"/>
                  <a:alpha val="39000"/>
                </a:schemeClr>
              </a:solidFill>
              <a:rou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 name="AutoShape 7"/>
          <p:cNvSpPr>
            <a:spLocks noChangeArrowheads="1"/>
          </p:cNvSpPr>
          <p:nvPr/>
        </p:nvSpPr>
        <p:spPr bwMode="gray">
          <a:xfrm>
            <a:off x="1563054" y="5319395"/>
            <a:ext cx="4633912" cy="508000"/>
          </a:xfrm>
          <a:prstGeom prst="roundRect">
            <a:avLst>
              <a:gd name="adj" fmla="val 50000"/>
            </a:avLst>
          </a:prstGeom>
          <a:noFill/>
          <a:ln w="28575" algn="ctr">
            <a:solidFill>
              <a:schemeClr val="bg2">
                <a:lumMod val="50000"/>
              </a:schemeClr>
            </a:solidFill>
            <a:round/>
          </a:ln>
          <a:effectLst/>
        </p:spPr>
        <p:txBody>
          <a:bodyPr wrap="none" anchor="ctr"/>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前期研究基础与进展</a:t>
            </a:r>
            <a:endParaRPr lang="zh-CN" altLang="en-US" sz="2800" dirty="0">
              <a:solidFill>
                <a:schemeClr val="tx2"/>
              </a:solidFill>
              <a:latin typeface="华文楷体" panose="02010600040101010101" pitchFamily="2" charset="-122"/>
              <a:ea typeface="华文楷体" panose="02010600040101010101" pitchFamily="2" charset="-122"/>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a:t>研究目标及预期成果</a:t>
            </a:r>
            <a:endParaRPr lang="zh-CN" altLang="en-US" sz="3600" dirty="0">
              <a:solidFill>
                <a:srgbClr val="FFFF66"/>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26417" y="863811"/>
            <a:ext cx="2938780" cy="922020"/>
          </a:xfrm>
          <a:prstGeom prst="rect">
            <a:avLst/>
          </a:prstGeom>
          <a:noFill/>
        </p:spPr>
        <p:txBody>
          <a:bodyPr wrap="none" lIns="91440" tIns="45720" rIns="91440" bIns="45720">
            <a:spAutoFit/>
          </a:bodyPr>
          <a:lstStyle/>
          <a:p>
            <a:pPr algn="ctr"/>
            <a:r>
              <a:rPr lang="zh-CN"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研究目标</a:t>
            </a:r>
            <a:endParaRPr 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内容占位符 5"/>
          <p:cNvSpPr>
            <a:spLocks noGrp="1"/>
          </p:cNvSpPr>
          <p:nvPr/>
        </p:nvSpPr>
        <p:spPr>
          <a:xfrm>
            <a:off x="457200" y="1763505"/>
            <a:ext cx="8229600" cy="463551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黑体" panose="02010609060101010101" pitchFamily="2" charset="-122"/>
                <a:ea typeface="黑体" panose="0201060906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lnSpc>
                <a:spcPct val="15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设计一个铌酸锂基腔光机械振荡器，性能指标：</a:t>
            </a:r>
            <a:endParaRPr lang="zh-CN" altLang="en-US"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zh-CN" sz="2400" dirty="0">
                <a:latin typeface="Times New Roman" panose="02020603050405020304" pitchFamily="18" charset="0"/>
                <a:cs typeface="Times New Roman" panose="02020603050405020304" pitchFamily="18" charset="0"/>
              </a:rPr>
              <a:t>微腔覆盖波长：</a:t>
            </a:r>
            <a:r>
              <a:rPr lang="en-US" altLang="zh-CN" sz="2400" dirty="0">
                <a:latin typeface="Times New Roman" panose="02020603050405020304" pitchFamily="18" charset="0"/>
                <a:cs typeface="Times New Roman" panose="02020603050405020304" pitchFamily="18" charset="0"/>
              </a:rPr>
              <a:t>795nm</a:t>
            </a:r>
            <a:endParaRPr lang="zh-CN" altLang="en-US" sz="2400" dirty="0">
              <a:latin typeface="Times New Roman" panose="02020603050405020304" pitchFamily="18" charset="0"/>
              <a:cs typeface="Times New Roman" panose="02020603050405020304" pitchFamily="18" charset="0"/>
              <a:sym typeface="+mn-ea"/>
            </a:endParaRPr>
          </a:p>
          <a:p>
            <a:pPr fontAlgn="auto">
              <a:lnSpc>
                <a:spcPct val="150000"/>
              </a:lnSpc>
              <a:buFont typeface="Wingdings" panose="05000000000000000000" pitchFamily="2" charset="2"/>
              <a:buChar char="Ø"/>
            </a:pPr>
            <a:r>
              <a:rPr lang="zh-CN" sz="2400" dirty="0">
                <a:latin typeface="Times New Roman" panose="02020603050405020304" pitchFamily="18" charset="0"/>
                <a:cs typeface="Times New Roman" panose="02020603050405020304" pitchFamily="18" charset="0"/>
              </a:rPr>
              <a:t>本征振荡频率：</a:t>
            </a:r>
            <a:r>
              <a:rPr lang="en-US" altLang="zh-CN" sz="2400" dirty="0">
                <a:latin typeface="Times New Roman" panose="02020603050405020304" pitchFamily="18" charset="0"/>
                <a:cs typeface="Times New Roman" panose="02020603050405020304" pitchFamily="18" charset="0"/>
              </a:rPr>
              <a:t>170MHz</a:t>
            </a:r>
            <a:endParaRPr lang="zh-CN" altLang="en-US"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zh-CN" sz="2400" dirty="0">
                <a:latin typeface="Times New Roman" panose="02020603050405020304" pitchFamily="18" charset="0"/>
                <a:cs typeface="Times New Roman" panose="02020603050405020304" pitchFamily="18" charset="0"/>
              </a:rPr>
              <a:t>机械谐振</a:t>
            </a:r>
            <a:r>
              <a:rPr lang="en-US" altLang="zh-CN" sz="2400" dirty="0">
                <a:latin typeface="Times New Roman" panose="02020603050405020304" pitchFamily="18" charset="0"/>
                <a:cs typeface="Times New Roman" panose="02020603050405020304" pitchFamily="18" charset="0"/>
              </a:rPr>
              <a:t>Q</a:t>
            </a:r>
            <a:r>
              <a:rPr lang="zh-CN" altLang="en-US" sz="2400" dirty="0">
                <a:latin typeface="Times New Roman" panose="02020603050405020304" pitchFamily="18" charset="0"/>
                <a:cs typeface="Times New Roman" panose="02020603050405020304" pitchFamily="18" charset="0"/>
              </a:rPr>
              <a:t>值：</a:t>
            </a:r>
            <a:r>
              <a:rPr lang="en-US" altLang="zh-CN" sz="2400" dirty="0">
                <a:latin typeface="Times New Roman" panose="02020603050405020304" pitchFamily="18" charset="0"/>
                <a:cs typeface="Times New Roman" panose="02020603050405020304" pitchFamily="18" charset="0"/>
              </a:rPr>
              <a:t>&gt;10</a:t>
            </a:r>
            <a:r>
              <a:rPr lang="en-US" altLang="zh-CN" sz="2400" baseline="30000" dirty="0">
                <a:latin typeface="Times New Roman" panose="02020603050405020304" pitchFamily="18" charset="0"/>
                <a:cs typeface="Times New Roman" panose="02020603050405020304" pitchFamily="18" charset="0"/>
              </a:rPr>
              <a:t>5</a:t>
            </a:r>
            <a:endParaRPr lang="en-US" altLang="zh-CN" sz="2400" baseline="300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sym typeface="+mn-ea"/>
              </a:rPr>
              <a:t>相位噪声：</a:t>
            </a:r>
            <a:r>
              <a:rPr lang="en-US" altLang="zh-CN" sz="2400" dirty="0">
                <a:latin typeface="Times New Roman" panose="02020603050405020304" pitchFamily="18" charset="0"/>
                <a:cs typeface="Times New Roman" panose="02020603050405020304" pitchFamily="18" charset="0"/>
                <a:sym typeface="+mn-ea"/>
              </a:rPr>
              <a:t>-125dBc/Hz</a:t>
            </a:r>
            <a:endParaRPr lang="en-US" altLang="zh-CN" sz="24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a:t>研究目标及预期成果</a:t>
            </a:r>
            <a:endParaRPr lang="zh-CN" altLang="en-US" sz="3600" dirty="0">
              <a:solidFill>
                <a:srgbClr val="FFFF66"/>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26417" y="863811"/>
            <a:ext cx="2938780" cy="922020"/>
          </a:xfrm>
          <a:prstGeom prst="rect">
            <a:avLst/>
          </a:prstGeom>
          <a:noFill/>
        </p:spPr>
        <p:txBody>
          <a:bodyPr wrap="none" lIns="91440" tIns="45720" rIns="91440" bIns="45720">
            <a:spAutoFit/>
          </a:bodyPr>
          <a:lstStyle/>
          <a:p>
            <a:pPr algn="ctr"/>
            <a:r>
              <a:rPr lang="zh-CN" alt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预期成果</a:t>
            </a:r>
            <a:endParaRPr lang="zh-CN" alt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内容占位符 5"/>
          <p:cNvSpPr>
            <a:spLocks noGrp="1"/>
          </p:cNvSpPr>
          <p:nvPr/>
        </p:nvSpPr>
        <p:spPr>
          <a:xfrm>
            <a:off x="2371725" y="2222500"/>
            <a:ext cx="4400550" cy="46355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黑体" panose="02010609060101010101" pitchFamily="2" charset="-122"/>
                <a:ea typeface="黑体" panose="0201060906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buFont typeface="Wingdings" panose="05000000000000000000" pitchFamily="2" charset="2"/>
              <a:buChar char="Ø"/>
            </a:pPr>
            <a:r>
              <a:rPr lang="zh-CN" sz="2400" dirty="0">
                <a:latin typeface="Times New Roman" panose="02020603050405020304" pitchFamily="18" charset="0"/>
                <a:cs typeface="Times New Roman" panose="02020603050405020304" pitchFamily="18" charset="0"/>
              </a:rPr>
              <a:t>完成</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篇学术论文的发表</a:t>
            </a:r>
            <a:endParaRPr lang="zh-CN" altLang="en-US"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完成</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项专利技术的申请</a:t>
            </a:r>
            <a:endParaRPr lang="zh-CN" altLang="en-US" sz="2400" dirty="0">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sym typeface="+mn-ea"/>
              </a:rPr>
              <a:t>完成硕士学位论文</a:t>
            </a:r>
            <a:endParaRPr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82800" y="50800"/>
            <a:ext cx="4489450" cy="654050"/>
          </a:xfrm>
        </p:spPr>
        <p:txBody>
          <a:bodyPr/>
          <a:lstStyle/>
          <a:p>
            <a:pPr algn="ctr" eaLnBrk="1" hangingPunct="1">
              <a:defRPr/>
            </a:pPr>
            <a:r>
              <a:rPr lang="zh-CN" altLang="en-US" dirty="0">
                <a:solidFill>
                  <a:schemeClr val="bg1"/>
                </a:solidFill>
              </a:rPr>
              <a:t>汇报内容</a:t>
            </a:r>
            <a:endParaRPr lang="zh-CN" altLang="en-US" dirty="0">
              <a:solidFill>
                <a:schemeClr val="bg1"/>
              </a:solidFill>
            </a:endParaRPr>
          </a:p>
        </p:txBody>
      </p:sp>
      <p:sp>
        <p:nvSpPr>
          <p:cNvPr id="6148" name="AutoShape 4"/>
          <p:cNvSpPr>
            <a:spLocks noChangeArrowheads="1"/>
          </p:cNvSpPr>
          <p:nvPr/>
        </p:nvSpPr>
        <p:spPr bwMode="ltGray">
          <a:xfrm rot="5400000">
            <a:off x="-2422525" y="1257300"/>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defRPr/>
            </a:pPr>
            <a:endParaRPr lang="zh-CN" altLang="en-US">
              <a:latin typeface="Arial" panose="020B0604020202020204" pitchFamily="34" charset="0"/>
            </a:endParaRPr>
          </a:p>
        </p:txBody>
      </p:sp>
      <p:sp>
        <p:nvSpPr>
          <p:cNvPr id="6149" name="AutoShape 5"/>
          <p:cNvSpPr>
            <a:spLocks noChangeArrowheads="1"/>
          </p:cNvSpPr>
          <p:nvPr/>
        </p:nvSpPr>
        <p:spPr bwMode="ltGray">
          <a:xfrm rot="5400000" flipH="1">
            <a:off x="-2016918" y="1693068"/>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ln>
          <a:effectLst/>
        </p:spPr>
        <p:txBody>
          <a:bodyPr wrap="none" anchor="ctr"/>
          <a:lstStyle/>
          <a:p>
            <a:pPr>
              <a:defRPr/>
            </a:pPr>
            <a:endParaRPr lang="zh-CN" altLang="en-US">
              <a:latin typeface="Arial" panose="020B0604020202020204" pitchFamily="34" charset="0"/>
            </a:endParaRPr>
          </a:p>
        </p:txBody>
      </p:sp>
      <p:sp>
        <p:nvSpPr>
          <p:cNvPr id="6151" name="AutoShape 7"/>
          <p:cNvSpPr>
            <a:spLocks noChangeArrowheads="1"/>
          </p:cNvSpPr>
          <p:nvPr/>
        </p:nvSpPr>
        <p:spPr bwMode="gray">
          <a:xfrm>
            <a:off x="2082484" y="4554220"/>
            <a:ext cx="4633912"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研究目标及预期成果</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2" name="AutoShape 8"/>
          <p:cNvSpPr>
            <a:spLocks noChangeArrowheads="1"/>
          </p:cNvSpPr>
          <p:nvPr/>
        </p:nvSpPr>
        <p:spPr bwMode="gray">
          <a:xfrm>
            <a:off x="2374900" y="3704908"/>
            <a:ext cx="4808538"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研究进度计划</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3" name="AutoShape 9"/>
          <p:cNvSpPr>
            <a:spLocks noChangeArrowheads="1"/>
          </p:cNvSpPr>
          <p:nvPr/>
        </p:nvSpPr>
        <p:spPr bwMode="gray">
          <a:xfrm>
            <a:off x="2321560" y="2934018"/>
            <a:ext cx="5138855"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技术方案和技术路线</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4" name="AutoShape 10"/>
          <p:cNvSpPr>
            <a:spLocks noChangeArrowheads="1"/>
          </p:cNvSpPr>
          <p:nvPr/>
        </p:nvSpPr>
        <p:spPr bwMode="gray">
          <a:xfrm>
            <a:off x="2051368" y="2153285"/>
            <a:ext cx="5111750"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研究内容</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69" name="Group 11"/>
          <p:cNvGrpSpPr/>
          <p:nvPr/>
        </p:nvGrpSpPr>
        <p:grpSpPr bwMode="auto">
          <a:xfrm>
            <a:off x="1569085" y="2216785"/>
            <a:ext cx="381000" cy="381000"/>
            <a:chOff x="2078" y="1680"/>
            <a:chExt cx="1615" cy="1615"/>
          </a:xfrm>
        </p:grpSpPr>
        <p:sp>
          <p:nvSpPr>
            <p:cNvPr id="1540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0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8"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40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0"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405" name="Oval 17"/>
            <p:cNvSpPr>
              <a:spLocks noChangeArrowheads="1"/>
            </p:cNvSpPr>
            <p:nvPr/>
          </p:nvSpPr>
          <p:spPr bwMode="gray">
            <a:xfrm>
              <a:off x="2337" y="1939"/>
              <a:ext cx="1096" cy="1098"/>
            </a:xfrm>
            <a:prstGeom prst="ellipse">
              <a:avLst/>
            </a:prstGeom>
            <a:gradFill rotWithShape="1">
              <a:gsLst>
                <a:gs pos="0">
                  <a:srgbClr val="FF6600"/>
                </a:gs>
                <a:gs pos="100000">
                  <a:srgbClr val="7C3200"/>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0" name="Group 18"/>
          <p:cNvGrpSpPr/>
          <p:nvPr/>
        </p:nvGrpSpPr>
        <p:grpSpPr bwMode="auto">
          <a:xfrm>
            <a:off x="1925106" y="3007621"/>
            <a:ext cx="381000" cy="381000"/>
            <a:chOff x="2078" y="1680"/>
            <a:chExt cx="1615" cy="1615"/>
          </a:xfrm>
        </p:grpSpPr>
        <p:sp>
          <p:nvSpPr>
            <p:cNvPr id="15394"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5"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7"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7"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9" name="Oval 24"/>
            <p:cNvSpPr>
              <a:spLocks noChangeArrowheads="1"/>
            </p:cNvSpPr>
            <p:nvPr/>
          </p:nvSpPr>
          <p:spPr bwMode="gray">
            <a:xfrm>
              <a:off x="2337" y="1939"/>
              <a:ext cx="1096" cy="1098"/>
            </a:xfrm>
            <a:prstGeom prst="ellipse">
              <a:avLst/>
            </a:prstGeom>
            <a:gradFill rotWithShape="1">
              <a:gsLst>
                <a:gs pos="0">
                  <a:srgbClr val="336600"/>
                </a:gs>
                <a:gs pos="100000">
                  <a:srgbClr val="1932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grpSp>
      <p:grpSp>
        <p:nvGrpSpPr>
          <p:cNvPr id="15371" name="Group 25"/>
          <p:cNvGrpSpPr/>
          <p:nvPr/>
        </p:nvGrpSpPr>
        <p:grpSpPr bwMode="auto">
          <a:xfrm>
            <a:off x="1933705" y="3760629"/>
            <a:ext cx="381000" cy="381000"/>
            <a:chOff x="2078" y="1680"/>
            <a:chExt cx="1615" cy="1615"/>
          </a:xfrm>
        </p:grpSpPr>
        <p:sp>
          <p:nvSpPr>
            <p:cNvPr id="15388"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9"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2"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1"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3"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2" name="Group 32"/>
          <p:cNvGrpSpPr/>
          <p:nvPr/>
        </p:nvGrpSpPr>
        <p:grpSpPr bwMode="auto">
          <a:xfrm>
            <a:off x="1635352" y="4599305"/>
            <a:ext cx="381000" cy="381000"/>
            <a:chOff x="2078" y="1680"/>
            <a:chExt cx="1615" cy="1615"/>
          </a:xfrm>
        </p:grpSpPr>
        <p:sp>
          <p:nvSpPr>
            <p:cNvPr id="15382"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3"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9" name="Oval 3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85"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1" name="Oval 3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7"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190" name="AutoShape 46"/>
          <p:cNvSpPr>
            <a:spLocks noChangeArrowheads="1"/>
          </p:cNvSpPr>
          <p:nvPr/>
        </p:nvSpPr>
        <p:spPr bwMode="gray">
          <a:xfrm>
            <a:off x="1411288" y="1335088"/>
            <a:ext cx="5138737"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技术研究现状及发展趋势</a:t>
            </a:r>
            <a:r>
              <a:rPr lang="zh-CN" altLang="en-US" sz="2800" dirty="0">
                <a:solidFill>
                  <a:schemeClr val="tx2"/>
                </a:solidFill>
                <a:latin typeface="华文楷体" panose="02010600040101010101" pitchFamily="2" charset="-122"/>
                <a:ea typeface="华文楷体" panose="02010600040101010101" pitchFamily="2" charset="-122"/>
                <a:sym typeface="+mn-ea"/>
              </a:rPr>
              <a:t> </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74" name="Group 47"/>
          <p:cNvGrpSpPr/>
          <p:nvPr/>
        </p:nvGrpSpPr>
        <p:grpSpPr bwMode="auto">
          <a:xfrm>
            <a:off x="809625" y="1401763"/>
            <a:ext cx="381000" cy="381000"/>
            <a:chOff x="2078" y="1680"/>
            <a:chExt cx="1615" cy="1615"/>
          </a:xfrm>
        </p:grpSpPr>
        <p:sp>
          <p:nvSpPr>
            <p:cNvPr id="15376" name="Oval 4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7" name="Oval 4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4" name="Oval 5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79" name="Oval 51"/>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6" name="Oval 5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1" name="Oval 53"/>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9" name="灯片编号占位符 5"/>
          <p:cNvSpPr>
            <a:spLocks noGrp="1"/>
          </p:cNvSpPr>
          <p:nvPr>
            <p:ph type="sldNum" sz="quarter" idx="12"/>
          </p:nvPr>
        </p:nvSpPr>
        <p:spPr>
          <a:xfrm>
            <a:off x="8528050" y="6367463"/>
            <a:ext cx="415925" cy="39528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2BD73D-681F-4941-AA96-3D512B65B28F}" type="slidenum">
              <a:rPr lang="en-US" altLang="zh-CN" sz="1600">
                <a:solidFill>
                  <a:srgbClr val="898989"/>
                </a:solidFill>
                <a:latin typeface="Calibri" panose="020F0502020204030204" pitchFamily="34" charset="0"/>
              </a:rPr>
            </a:fld>
            <a:endParaRPr lang="en-US" altLang="zh-CN" sz="1600">
              <a:solidFill>
                <a:srgbClr val="898989"/>
              </a:solidFill>
              <a:latin typeface="Calibri" panose="020F0502020204030204" pitchFamily="34" charset="0"/>
            </a:endParaRPr>
          </a:p>
        </p:txBody>
      </p:sp>
      <p:grpSp>
        <p:nvGrpSpPr>
          <p:cNvPr id="2" name="Group 32"/>
          <p:cNvGrpSpPr/>
          <p:nvPr/>
        </p:nvGrpSpPr>
        <p:grpSpPr bwMode="auto">
          <a:xfrm>
            <a:off x="936852" y="5348605"/>
            <a:ext cx="381000" cy="381000"/>
            <a:chOff x="2078" y="1680"/>
            <a:chExt cx="1615" cy="1615"/>
          </a:xfrm>
          <a:gradFill>
            <a:gsLst>
              <a:gs pos="50000">
                <a:srgbClr val="D7393D"/>
              </a:gs>
              <a:gs pos="100000">
                <a:srgbClr val="7A2029"/>
              </a:gs>
            </a:gsLst>
            <a:lin scaled="1"/>
          </a:gradFill>
        </p:grpSpPr>
        <p:sp>
          <p:nvSpPr>
            <p:cNvPr id="3" name="Oval 33"/>
            <p:cNvSpPr>
              <a:spLocks noChangeArrowheads="1"/>
            </p:cNvSpPr>
            <p:nvPr/>
          </p:nvSpPr>
          <p:spPr bwMode="gray">
            <a:xfrm>
              <a:off x="2078" y="1680"/>
              <a:ext cx="1615" cy="1615"/>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Oval 34"/>
            <p:cNvSpPr>
              <a:spLocks noChangeArrowheads="1"/>
            </p:cNvSpPr>
            <p:nvPr/>
          </p:nvSpPr>
          <p:spPr bwMode="gray">
            <a:xfrm>
              <a:off x="2170" y="1771"/>
              <a:ext cx="1430" cy="1430"/>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Oval 35"/>
            <p:cNvSpPr>
              <a:spLocks noChangeArrowheads="1"/>
            </p:cNvSpPr>
            <p:nvPr/>
          </p:nvSpPr>
          <p:spPr bwMode="gray">
            <a:xfrm>
              <a:off x="2253" y="1855"/>
              <a:ext cx="1265" cy="1265"/>
            </a:xfrm>
            <a:prstGeom prst="ellipse">
              <a:avLst/>
            </a:prstGeom>
            <a:grpFill/>
            <a:ln w="22225" cmpd="sng" algn="ctr">
              <a:solidFill>
                <a:schemeClr val="bg1">
                  <a:lumMod val="85000"/>
                  <a:alpha val="39000"/>
                </a:schemeClr>
              </a:solidFill>
              <a:round/>
            </a:ln>
            <a:effectLst/>
          </p:spPr>
          <p:txBody>
            <a:bodyPr wrap="none" anchor="ctr">
              <a:spAutoFit/>
            </a:bodyPr>
            <a:lstStyle/>
            <a:p>
              <a:pPr>
                <a:defRPr/>
              </a:pPr>
              <a:endParaRPr lang="zh-CN" altLang="en-US">
                <a:latin typeface="Arial" panose="020B0604020202020204" pitchFamily="34" charset="0"/>
              </a:endParaRPr>
            </a:p>
          </p:txBody>
        </p:sp>
        <p:sp>
          <p:nvSpPr>
            <p:cNvPr id="6" name="Oval 36"/>
            <p:cNvSpPr>
              <a:spLocks noChangeArrowheads="1"/>
            </p:cNvSpPr>
            <p:nvPr/>
          </p:nvSpPr>
          <p:spPr bwMode="gray">
            <a:xfrm>
              <a:off x="2254" y="1856"/>
              <a:ext cx="1262" cy="1264"/>
            </a:xfrm>
            <a:prstGeom prst="ellipse">
              <a:avLst/>
            </a:prstGeom>
            <a:grpFill/>
            <a:ln w="22225" cmpd="sng">
              <a:solidFill>
                <a:schemeClr val="bg1">
                  <a:lumMod val="85000"/>
                  <a:alpha val="39000"/>
                </a:schemeClr>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37"/>
            <p:cNvSpPr>
              <a:spLocks noChangeArrowheads="1"/>
            </p:cNvSpPr>
            <p:nvPr/>
          </p:nvSpPr>
          <p:spPr bwMode="gray">
            <a:xfrm>
              <a:off x="2334" y="1936"/>
              <a:ext cx="1097" cy="1104"/>
            </a:xfrm>
            <a:prstGeom prst="ellipse">
              <a:avLst/>
            </a:prstGeom>
            <a:grpFill/>
            <a:ln w="22225" cmpd="sng" algn="ctr">
              <a:solidFill>
                <a:schemeClr val="bg1">
                  <a:lumMod val="85000"/>
                  <a:alpha val="39000"/>
                </a:schemeClr>
              </a:solidFill>
              <a:round/>
            </a:ln>
            <a:effectLst/>
          </p:spPr>
          <p:txBody>
            <a:bodyPr anchor="ctr">
              <a:spAutoFit/>
            </a:bodyPr>
            <a:lstStyle/>
            <a:p>
              <a:pPr>
                <a:defRPr/>
              </a:pPr>
              <a:endParaRPr lang="zh-CN" altLang="en-US">
                <a:latin typeface="Arial" panose="020B0604020202020204" pitchFamily="34" charset="0"/>
              </a:endParaRPr>
            </a:p>
          </p:txBody>
        </p:sp>
        <p:sp>
          <p:nvSpPr>
            <p:cNvPr id="8" name="Oval 38"/>
            <p:cNvSpPr>
              <a:spLocks noChangeArrowheads="1"/>
            </p:cNvSpPr>
            <p:nvPr/>
          </p:nvSpPr>
          <p:spPr bwMode="gray">
            <a:xfrm>
              <a:off x="2337" y="1939"/>
              <a:ext cx="1096" cy="1098"/>
            </a:xfrm>
            <a:prstGeom prst="ellipse">
              <a:avLst/>
            </a:prstGeom>
            <a:grpFill/>
            <a:ln w="22225" cmpd="sng">
              <a:solidFill>
                <a:schemeClr val="bg1">
                  <a:lumMod val="85000"/>
                  <a:alpha val="39000"/>
                </a:schemeClr>
              </a:solidFill>
              <a:rou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 name="AutoShape 7"/>
          <p:cNvSpPr>
            <a:spLocks noChangeArrowheads="1"/>
          </p:cNvSpPr>
          <p:nvPr/>
        </p:nvSpPr>
        <p:spPr bwMode="gray">
          <a:xfrm>
            <a:off x="1563054" y="5319395"/>
            <a:ext cx="4633912" cy="508000"/>
          </a:xfrm>
          <a:prstGeom prst="roundRect">
            <a:avLst>
              <a:gd name="adj" fmla="val 50000"/>
            </a:avLst>
          </a:prstGeom>
          <a:solidFill>
            <a:schemeClr val="bg2">
              <a:lumMod val="75000"/>
            </a:schemeClr>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前期研究基础与进展</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a:t>研究基础与进展</a:t>
            </a:r>
            <a:endParaRPr lang="zh-CN" altLang="en-US" sz="3600" dirty="0">
              <a:solidFill>
                <a:srgbClr val="FFFF66"/>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26416" y="814916"/>
            <a:ext cx="5694680" cy="922020"/>
          </a:xfrm>
          <a:prstGeom prst="rect">
            <a:avLst/>
          </a:prstGeom>
          <a:noFill/>
        </p:spPr>
        <p:txBody>
          <a:bodyPr wrap="none" lIns="91440" tIns="45720" rIns="91440" bIns="45720">
            <a:spAutoFit/>
          </a:bodyPr>
          <a:lstStyle/>
          <a:p>
            <a:pPr algn="ctr"/>
            <a:r>
              <a:rPr lang="zh-CN"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光子晶体能带测试</a:t>
            </a:r>
            <a:endParaRPr 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6" name="图片 15"/>
          <p:cNvPicPr>
            <a:picLocks noChangeAspect="1"/>
          </p:cNvPicPr>
          <p:nvPr/>
        </p:nvPicPr>
        <p:blipFill>
          <a:blip r:embed="rId1"/>
          <a:stretch>
            <a:fillRect/>
          </a:stretch>
        </p:blipFill>
        <p:spPr>
          <a:xfrm>
            <a:off x="1376680" y="2303780"/>
            <a:ext cx="6359525" cy="26860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a:t>研究基础与进展</a:t>
            </a:r>
            <a:endParaRPr lang="zh-CN" altLang="en-US" sz="3600" dirty="0">
              <a:solidFill>
                <a:srgbClr val="FFFF66"/>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26416" y="814916"/>
            <a:ext cx="5694680" cy="922020"/>
          </a:xfrm>
          <a:prstGeom prst="rect">
            <a:avLst/>
          </a:prstGeom>
          <a:noFill/>
        </p:spPr>
        <p:txBody>
          <a:bodyPr wrap="none" lIns="91440" tIns="45720" rIns="91440" bIns="45720">
            <a:spAutoFit/>
          </a:bodyPr>
          <a:lstStyle/>
          <a:p>
            <a:pPr algn="ctr"/>
            <a:r>
              <a:rPr lang="zh-CN"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光子晶体能带测试</a:t>
            </a:r>
            <a:endParaRPr 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 name="图片 2"/>
          <p:cNvPicPr>
            <a:picLocks noChangeAspect="1"/>
          </p:cNvPicPr>
          <p:nvPr/>
        </p:nvPicPr>
        <p:blipFill>
          <a:blip r:embed="rId1"/>
          <a:stretch>
            <a:fillRect/>
          </a:stretch>
        </p:blipFill>
        <p:spPr>
          <a:xfrm>
            <a:off x="1376680" y="2393315"/>
            <a:ext cx="6323330" cy="2654935"/>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a:t>研究基础与进展</a:t>
            </a:r>
            <a:endParaRPr lang="zh-CN" altLang="en-US" sz="3600" dirty="0">
              <a:solidFill>
                <a:srgbClr val="FFFF66"/>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矩形 3"/>
          <p:cNvSpPr/>
          <p:nvPr/>
        </p:nvSpPr>
        <p:spPr>
          <a:xfrm>
            <a:off x="26416" y="814916"/>
            <a:ext cx="5694680" cy="922020"/>
          </a:xfrm>
          <a:prstGeom prst="rect">
            <a:avLst/>
          </a:prstGeom>
          <a:noFill/>
        </p:spPr>
        <p:txBody>
          <a:bodyPr wrap="none" lIns="91440" tIns="45720" rIns="91440" bIns="45720">
            <a:spAutoFit/>
          </a:bodyPr>
          <a:lstStyle/>
          <a:p>
            <a:pPr algn="ctr"/>
            <a:r>
              <a:rPr lang="zh-CN"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光子晶体能带测试</a:t>
            </a:r>
            <a:endParaRPr 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5" name="图片 4"/>
          <p:cNvPicPr>
            <a:picLocks noChangeAspect="1"/>
          </p:cNvPicPr>
          <p:nvPr/>
        </p:nvPicPr>
        <p:blipFill>
          <a:blip r:embed="rId1"/>
          <a:stretch>
            <a:fillRect/>
          </a:stretch>
        </p:blipFill>
        <p:spPr>
          <a:xfrm>
            <a:off x="1331595" y="2393315"/>
            <a:ext cx="6360160" cy="2696210"/>
          </a:xfrm>
          <a:prstGeom prst="rect">
            <a:avLst/>
          </a:prstGeom>
        </p:spPr>
      </p:pic>
      <p:sp>
        <p:nvSpPr>
          <p:cNvPr id="7" name="文本框 6"/>
          <p:cNvSpPr txBox="1"/>
          <p:nvPr/>
        </p:nvSpPr>
        <p:spPr>
          <a:xfrm>
            <a:off x="842645" y="5499100"/>
            <a:ext cx="7459345" cy="460375"/>
          </a:xfrm>
          <a:prstGeom prst="rect">
            <a:avLst/>
          </a:prstGeom>
          <a:noFill/>
        </p:spPr>
        <p:txBody>
          <a:bodyPr wrap="none" rtlCol="0">
            <a:spAutoFit/>
          </a:bodyPr>
          <a:p>
            <a:r>
              <a:rPr lang="zh-CN" altLang="en-US" sz="2400" b="1">
                <a:gradFill>
                  <a:gsLst>
                    <a:gs pos="0">
                      <a:srgbClr val="14CD68"/>
                    </a:gs>
                    <a:gs pos="100000">
                      <a:srgbClr val="035C7D"/>
                    </a:gs>
                  </a:gsLst>
                  <a:lin scaled="0"/>
                </a:gradFill>
                <a:latin typeface="Times New Roman" panose="02020603050405020304" pitchFamily="18" charset="0"/>
                <a:ea typeface="宋体" panose="02010600030101010101" pitchFamily="2" charset="-122"/>
                <a:cs typeface="Times New Roman" panose="02020603050405020304" pitchFamily="18" charset="0"/>
              </a:rPr>
              <a:t>目前结构</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a=660/r=231/z=528nm---</a:t>
            </a:r>
            <a:r>
              <a:rPr lang="zh-CN" altLang="en-US" sz="2400">
                <a:latin typeface="Times New Roman" panose="02020603050405020304" pitchFamily="18" charset="0"/>
                <a:ea typeface="宋体" panose="02010600030101010101" pitchFamily="2" charset="-122"/>
                <a:cs typeface="Times New Roman" panose="02020603050405020304" pitchFamily="18" charset="0"/>
              </a:rPr>
              <a:t>能隙：</a:t>
            </a:r>
            <a:r>
              <a:rPr lang="en-US" altLang="zh-CN" sz="2400">
                <a:latin typeface="Times New Roman" panose="02020603050405020304" pitchFamily="18" charset="0"/>
                <a:ea typeface="宋体" panose="02010600030101010101" pitchFamily="2" charset="-122"/>
                <a:cs typeface="Times New Roman" panose="02020603050405020304" pitchFamily="18" charset="0"/>
              </a:rPr>
              <a:t>1387-1726nm</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82800" y="50800"/>
            <a:ext cx="4489450" cy="654050"/>
          </a:xfrm>
        </p:spPr>
        <p:txBody>
          <a:bodyPr/>
          <a:lstStyle/>
          <a:p>
            <a:pPr algn="ctr" eaLnBrk="1" hangingPunct="1">
              <a:defRPr/>
            </a:pPr>
            <a:r>
              <a:rPr lang="zh-CN" altLang="en-US" dirty="0">
                <a:solidFill>
                  <a:schemeClr val="bg1"/>
                </a:solidFill>
              </a:rPr>
              <a:t>汇报内容</a:t>
            </a:r>
            <a:endParaRPr lang="zh-CN" altLang="en-US" dirty="0">
              <a:solidFill>
                <a:schemeClr val="bg1"/>
              </a:solidFill>
            </a:endParaRPr>
          </a:p>
        </p:txBody>
      </p:sp>
      <p:sp>
        <p:nvSpPr>
          <p:cNvPr id="6148" name="AutoShape 4"/>
          <p:cNvSpPr>
            <a:spLocks noChangeArrowheads="1"/>
          </p:cNvSpPr>
          <p:nvPr/>
        </p:nvSpPr>
        <p:spPr bwMode="ltGray">
          <a:xfrm rot="5400000">
            <a:off x="-2422525" y="1257300"/>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defRPr/>
            </a:pPr>
            <a:endParaRPr lang="zh-CN" altLang="en-US">
              <a:latin typeface="Arial" panose="020B0604020202020204" pitchFamily="34" charset="0"/>
            </a:endParaRPr>
          </a:p>
        </p:txBody>
      </p:sp>
      <p:sp>
        <p:nvSpPr>
          <p:cNvPr id="6149" name="AutoShape 5"/>
          <p:cNvSpPr>
            <a:spLocks noChangeArrowheads="1"/>
          </p:cNvSpPr>
          <p:nvPr/>
        </p:nvSpPr>
        <p:spPr bwMode="ltGray">
          <a:xfrm rot="5400000" flipH="1">
            <a:off x="-2016918" y="1693068"/>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ln>
          <a:effectLst/>
        </p:spPr>
        <p:txBody>
          <a:bodyPr wrap="none" anchor="ctr"/>
          <a:lstStyle/>
          <a:p>
            <a:pPr>
              <a:defRPr/>
            </a:pPr>
            <a:endParaRPr lang="zh-CN" altLang="en-US">
              <a:latin typeface="Arial" panose="020B0604020202020204" pitchFamily="34" charset="0"/>
            </a:endParaRPr>
          </a:p>
        </p:txBody>
      </p:sp>
      <p:sp>
        <p:nvSpPr>
          <p:cNvPr id="6151" name="AutoShape 7"/>
          <p:cNvSpPr>
            <a:spLocks noChangeArrowheads="1"/>
          </p:cNvSpPr>
          <p:nvPr/>
        </p:nvSpPr>
        <p:spPr bwMode="gray">
          <a:xfrm>
            <a:off x="2082484" y="4554220"/>
            <a:ext cx="4633912" cy="508000"/>
          </a:xfrm>
          <a:prstGeom prst="roundRect">
            <a:avLst>
              <a:gd name="adj" fmla="val 50000"/>
            </a:avLst>
          </a:prstGeom>
          <a:noFill/>
          <a:ln w="28575" algn="ctr">
            <a:solidFill>
              <a:schemeClr val="bg2">
                <a:lumMod val="50000"/>
              </a:schemeClr>
            </a:solidFill>
            <a:round/>
          </a:ln>
          <a:effectLst/>
        </p:spPr>
        <p:txBody>
          <a:bodyPr wrap="none" anchor="ctr"/>
          <a:lstStyle/>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研究目标及预期成果</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2" name="AutoShape 8"/>
          <p:cNvSpPr>
            <a:spLocks noChangeArrowheads="1"/>
          </p:cNvSpPr>
          <p:nvPr/>
        </p:nvSpPr>
        <p:spPr bwMode="gray">
          <a:xfrm>
            <a:off x="2374900" y="3704908"/>
            <a:ext cx="4808538"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lstStyle/>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研究进度计划</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3" name="AutoShape 9"/>
          <p:cNvSpPr>
            <a:spLocks noChangeArrowheads="1"/>
          </p:cNvSpPr>
          <p:nvPr/>
        </p:nvSpPr>
        <p:spPr bwMode="gray">
          <a:xfrm>
            <a:off x="2321560" y="2934018"/>
            <a:ext cx="5138855"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lstStyle/>
          <a:p>
            <a:pPr eaLnBrk="0" hangingPunct="0">
              <a:defRPr/>
            </a:pPr>
            <a:r>
              <a:rPr lang="zh-CN" altLang="en-US" sz="2800" dirty="0">
                <a:solidFill>
                  <a:schemeClr val="tx2"/>
                </a:solidFill>
                <a:latin typeface="华文楷体" panose="02010600040101010101" pitchFamily="2" charset="-122"/>
                <a:ea typeface="华文楷体" panose="02010600040101010101" pitchFamily="2" charset="-122"/>
              </a:rPr>
              <a:t>技术方案和技术路线</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4" name="AutoShape 10"/>
          <p:cNvSpPr>
            <a:spLocks noChangeArrowheads="1"/>
          </p:cNvSpPr>
          <p:nvPr/>
        </p:nvSpPr>
        <p:spPr bwMode="gray">
          <a:xfrm>
            <a:off x="2051368" y="2153285"/>
            <a:ext cx="5111750"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lstStyle/>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研究内容</a:t>
            </a:r>
            <a:endParaRPr lang="zh-CN" altLang="en-US" sz="2800" dirty="0">
              <a:solidFill>
                <a:schemeClr val="tx2"/>
              </a:solidFill>
              <a:latin typeface="华文楷体" panose="02010600040101010101" pitchFamily="2" charset="-122"/>
              <a:ea typeface="华文楷体" panose="02010600040101010101" pitchFamily="2" charset="-122"/>
            </a:endParaRPr>
          </a:p>
        </p:txBody>
      </p:sp>
      <p:grpSp>
        <p:nvGrpSpPr>
          <p:cNvPr id="15369" name="Group 11"/>
          <p:cNvGrpSpPr/>
          <p:nvPr/>
        </p:nvGrpSpPr>
        <p:grpSpPr bwMode="auto">
          <a:xfrm>
            <a:off x="1569085" y="2216785"/>
            <a:ext cx="381000" cy="381000"/>
            <a:chOff x="2078" y="1680"/>
            <a:chExt cx="1615" cy="1615"/>
          </a:xfrm>
        </p:grpSpPr>
        <p:sp>
          <p:nvSpPr>
            <p:cNvPr id="1540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0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8"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40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0"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405" name="Oval 17"/>
            <p:cNvSpPr>
              <a:spLocks noChangeArrowheads="1"/>
            </p:cNvSpPr>
            <p:nvPr/>
          </p:nvSpPr>
          <p:spPr bwMode="gray">
            <a:xfrm>
              <a:off x="2337" y="1939"/>
              <a:ext cx="1096" cy="1098"/>
            </a:xfrm>
            <a:prstGeom prst="ellipse">
              <a:avLst/>
            </a:prstGeom>
            <a:gradFill rotWithShape="1">
              <a:gsLst>
                <a:gs pos="0">
                  <a:srgbClr val="FF6600"/>
                </a:gs>
                <a:gs pos="100000">
                  <a:srgbClr val="7C3200"/>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0" name="Group 18"/>
          <p:cNvGrpSpPr/>
          <p:nvPr/>
        </p:nvGrpSpPr>
        <p:grpSpPr bwMode="auto">
          <a:xfrm>
            <a:off x="1925106" y="3007621"/>
            <a:ext cx="381000" cy="381000"/>
            <a:chOff x="2078" y="1680"/>
            <a:chExt cx="1615" cy="1615"/>
          </a:xfrm>
        </p:grpSpPr>
        <p:sp>
          <p:nvSpPr>
            <p:cNvPr id="15394"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5"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7"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7"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9" name="Oval 24"/>
            <p:cNvSpPr>
              <a:spLocks noChangeArrowheads="1"/>
            </p:cNvSpPr>
            <p:nvPr/>
          </p:nvSpPr>
          <p:spPr bwMode="gray">
            <a:xfrm>
              <a:off x="2337" y="1939"/>
              <a:ext cx="1096" cy="1098"/>
            </a:xfrm>
            <a:prstGeom prst="ellipse">
              <a:avLst/>
            </a:prstGeom>
            <a:gradFill rotWithShape="1">
              <a:gsLst>
                <a:gs pos="0">
                  <a:srgbClr val="336600"/>
                </a:gs>
                <a:gs pos="100000">
                  <a:srgbClr val="1932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grpSp>
      <p:grpSp>
        <p:nvGrpSpPr>
          <p:cNvPr id="15371" name="Group 25"/>
          <p:cNvGrpSpPr/>
          <p:nvPr/>
        </p:nvGrpSpPr>
        <p:grpSpPr bwMode="auto">
          <a:xfrm>
            <a:off x="1933705" y="3760629"/>
            <a:ext cx="381000" cy="381000"/>
            <a:chOff x="2078" y="1680"/>
            <a:chExt cx="1615" cy="1615"/>
          </a:xfrm>
        </p:grpSpPr>
        <p:sp>
          <p:nvSpPr>
            <p:cNvPr id="15388"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9"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2"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1"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3"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2" name="Group 32"/>
          <p:cNvGrpSpPr/>
          <p:nvPr/>
        </p:nvGrpSpPr>
        <p:grpSpPr bwMode="auto">
          <a:xfrm>
            <a:off x="1635352" y="4599305"/>
            <a:ext cx="381000" cy="381000"/>
            <a:chOff x="2078" y="1680"/>
            <a:chExt cx="1615" cy="1615"/>
          </a:xfrm>
        </p:grpSpPr>
        <p:sp>
          <p:nvSpPr>
            <p:cNvPr id="15382"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3"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9" name="Oval 3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85"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1" name="Oval 3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7"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190" name="AutoShape 46"/>
          <p:cNvSpPr>
            <a:spLocks noChangeArrowheads="1"/>
          </p:cNvSpPr>
          <p:nvPr/>
        </p:nvSpPr>
        <p:spPr bwMode="gray">
          <a:xfrm>
            <a:off x="1411288" y="1335088"/>
            <a:ext cx="5138737" cy="508000"/>
          </a:xfrm>
          <a:prstGeom prst="roundRect">
            <a:avLst>
              <a:gd name="adj" fmla="val 50000"/>
            </a:avLst>
          </a:prstGeom>
          <a:solidFill>
            <a:schemeClr val="bg2">
              <a:lumMod val="75000"/>
            </a:schemeClr>
          </a:solidFill>
          <a:ln w="28575" algn="ctr">
            <a:solidFill>
              <a:schemeClr val="bg2">
                <a:lumMod val="50000"/>
              </a:schemeClr>
            </a:solidFill>
            <a:round/>
          </a:ln>
          <a:effectLst/>
        </p:spPr>
        <p:txBody>
          <a:bodyPr wrap="none" anchor="ctr"/>
          <a:lstStyle/>
          <a:p>
            <a:pPr eaLnBrk="0" hangingPunct="0">
              <a:defRPr/>
            </a:pPr>
            <a:r>
              <a:rPr lang="zh-CN" altLang="en-US" sz="2800" dirty="0">
                <a:solidFill>
                  <a:schemeClr val="tx2"/>
                </a:solidFill>
                <a:latin typeface="华文楷体" panose="02010600040101010101" pitchFamily="2" charset="-122"/>
                <a:ea typeface="华文楷体" panose="02010600040101010101" pitchFamily="2" charset="-122"/>
              </a:rPr>
              <a:t>技术研究现状及发展趋势</a:t>
            </a:r>
            <a:r>
              <a:rPr lang="zh-CN" altLang="en-US" sz="2400" dirty="0">
                <a:solidFill>
                  <a:schemeClr val="tx2"/>
                </a:solidFill>
                <a:latin typeface="微软雅黑" panose="020B0503020204020204" pitchFamily="34" charset="-122"/>
                <a:ea typeface="微软雅黑" panose="020B0503020204020204" pitchFamily="34" charset="-122"/>
              </a:rPr>
              <a:t> </a:t>
            </a:r>
            <a:endParaRPr lang="zh-CN" altLang="en-US" sz="2400" dirty="0">
              <a:solidFill>
                <a:schemeClr val="tx2"/>
              </a:solidFill>
              <a:latin typeface="微软雅黑" panose="020B0503020204020204" pitchFamily="34" charset="-122"/>
              <a:ea typeface="微软雅黑" panose="020B0503020204020204" pitchFamily="34" charset="-122"/>
            </a:endParaRPr>
          </a:p>
        </p:txBody>
      </p:sp>
      <p:grpSp>
        <p:nvGrpSpPr>
          <p:cNvPr id="15374" name="Group 47"/>
          <p:cNvGrpSpPr/>
          <p:nvPr/>
        </p:nvGrpSpPr>
        <p:grpSpPr bwMode="auto">
          <a:xfrm>
            <a:off x="809625" y="1401763"/>
            <a:ext cx="381000" cy="381000"/>
            <a:chOff x="2078" y="1680"/>
            <a:chExt cx="1615" cy="1615"/>
          </a:xfrm>
        </p:grpSpPr>
        <p:sp>
          <p:nvSpPr>
            <p:cNvPr id="15376" name="Oval 4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7" name="Oval 4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4" name="Oval 5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79" name="Oval 51"/>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6" name="Oval 5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1" name="Oval 53"/>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9" name="灯片编号占位符 5"/>
          <p:cNvSpPr>
            <a:spLocks noGrp="1"/>
          </p:cNvSpPr>
          <p:nvPr>
            <p:ph type="sldNum" sz="quarter" idx="12"/>
          </p:nvPr>
        </p:nvSpPr>
        <p:spPr>
          <a:xfrm>
            <a:off x="8528050" y="6367463"/>
            <a:ext cx="415925" cy="39528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2BD73D-681F-4941-AA96-3D512B65B28F}" type="slidenum">
              <a:rPr lang="en-US" altLang="zh-CN" sz="1600">
                <a:solidFill>
                  <a:srgbClr val="898989"/>
                </a:solidFill>
                <a:latin typeface="Calibri" panose="020F0502020204030204" pitchFamily="34" charset="0"/>
              </a:rPr>
            </a:fld>
            <a:endParaRPr lang="en-US" altLang="zh-CN" sz="1600">
              <a:solidFill>
                <a:srgbClr val="898989"/>
              </a:solidFill>
              <a:latin typeface="Calibri" panose="020F0502020204030204" pitchFamily="34" charset="0"/>
            </a:endParaRPr>
          </a:p>
        </p:txBody>
      </p:sp>
      <p:grpSp>
        <p:nvGrpSpPr>
          <p:cNvPr id="2" name="Group 32"/>
          <p:cNvGrpSpPr/>
          <p:nvPr/>
        </p:nvGrpSpPr>
        <p:grpSpPr bwMode="auto">
          <a:xfrm>
            <a:off x="936852" y="5348605"/>
            <a:ext cx="381000" cy="381000"/>
            <a:chOff x="2078" y="1680"/>
            <a:chExt cx="1615" cy="1615"/>
          </a:xfrm>
          <a:gradFill>
            <a:gsLst>
              <a:gs pos="50000">
                <a:srgbClr val="D7393D"/>
              </a:gs>
              <a:gs pos="100000">
                <a:srgbClr val="7A2029"/>
              </a:gs>
            </a:gsLst>
            <a:lin scaled="1"/>
          </a:gradFill>
        </p:grpSpPr>
        <p:sp>
          <p:nvSpPr>
            <p:cNvPr id="3" name="Oval 33"/>
            <p:cNvSpPr>
              <a:spLocks noChangeArrowheads="1"/>
            </p:cNvSpPr>
            <p:nvPr/>
          </p:nvSpPr>
          <p:spPr bwMode="gray">
            <a:xfrm>
              <a:off x="2078" y="1680"/>
              <a:ext cx="1615" cy="1615"/>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Oval 34"/>
            <p:cNvSpPr>
              <a:spLocks noChangeArrowheads="1"/>
            </p:cNvSpPr>
            <p:nvPr/>
          </p:nvSpPr>
          <p:spPr bwMode="gray">
            <a:xfrm>
              <a:off x="2170" y="1771"/>
              <a:ext cx="1430" cy="1430"/>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Oval 35"/>
            <p:cNvSpPr>
              <a:spLocks noChangeArrowheads="1"/>
            </p:cNvSpPr>
            <p:nvPr/>
          </p:nvSpPr>
          <p:spPr bwMode="gray">
            <a:xfrm>
              <a:off x="2253" y="1855"/>
              <a:ext cx="1265" cy="1265"/>
            </a:xfrm>
            <a:prstGeom prst="ellipse">
              <a:avLst/>
            </a:prstGeom>
            <a:grpFill/>
            <a:ln w="22225" cmpd="sng" algn="ctr">
              <a:solidFill>
                <a:schemeClr val="bg1">
                  <a:lumMod val="85000"/>
                  <a:alpha val="39000"/>
                </a:schemeClr>
              </a:solidFill>
              <a:round/>
            </a:ln>
            <a:effectLst/>
          </p:spPr>
          <p:txBody>
            <a:bodyPr wrap="none" anchor="ctr">
              <a:spAutoFit/>
            </a:bodyPr>
            <a:lstStyle/>
            <a:p>
              <a:pPr>
                <a:defRPr/>
              </a:pPr>
              <a:endParaRPr lang="zh-CN" altLang="en-US">
                <a:latin typeface="Arial" panose="020B0604020202020204" pitchFamily="34" charset="0"/>
              </a:endParaRPr>
            </a:p>
          </p:txBody>
        </p:sp>
        <p:sp>
          <p:nvSpPr>
            <p:cNvPr id="6" name="Oval 36"/>
            <p:cNvSpPr>
              <a:spLocks noChangeArrowheads="1"/>
            </p:cNvSpPr>
            <p:nvPr/>
          </p:nvSpPr>
          <p:spPr bwMode="gray">
            <a:xfrm>
              <a:off x="2254" y="1856"/>
              <a:ext cx="1262" cy="1264"/>
            </a:xfrm>
            <a:prstGeom prst="ellipse">
              <a:avLst/>
            </a:prstGeom>
            <a:grpFill/>
            <a:ln w="22225" cmpd="sng">
              <a:solidFill>
                <a:schemeClr val="bg1">
                  <a:lumMod val="85000"/>
                  <a:alpha val="39000"/>
                </a:schemeClr>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37"/>
            <p:cNvSpPr>
              <a:spLocks noChangeArrowheads="1"/>
            </p:cNvSpPr>
            <p:nvPr/>
          </p:nvSpPr>
          <p:spPr bwMode="gray">
            <a:xfrm>
              <a:off x="2334" y="1936"/>
              <a:ext cx="1097" cy="1104"/>
            </a:xfrm>
            <a:prstGeom prst="ellipse">
              <a:avLst/>
            </a:prstGeom>
            <a:grpFill/>
            <a:ln w="22225" cmpd="sng" algn="ctr">
              <a:solidFill>
                <a:schemeClr val="bg1">
                  <a:lumMod val="85000"/>
                  <a:alpha val="39000"/>
                </a:schemeClr>
              </a:solidFill>
              <a:round/>
            </a:ln>
            <a:effectLst/>
          </p:spPr>
          <p:txBody>
            <a:bodyPr anchor="ctr">
              <a:spAutoFit/>
            </a:bodyPr>
            <a:lstStyle/>
            <a:p>
              <a:pPr>
                <a:defRPr/>
              </a:pPr>
              <a:endParaRPr lang="zh-CN" altLang="en-US">
                <a:latin typeface="Arial" panose="020B0604020202020204" pitchFamily="34" charset="0"/>
              </a:endParaRPr>
            </a:p>
          </p:txBody>
        </p:sp>
        <p:sp>
          <p:nvSpPr>
            <p:cNvPr id="8" name="Oval 38"/>
            <p:cNvSpPr>
              <a:spLocks noChangeArrowheads="1"/>
            </p:cNvSpPr>
            <p:nvPr/>
          </p:nvSpPr>
          <p:spPr bwMode="gray">
            <a:xfrm>
              <a:off x="2337" y="1939"/>
              <a:ext cx="1096" cy="1098"/>
            </a:xfrm>
            <a:prstGeom prst="ellipse">
              <a:avLst/>
            </a:prstGeom>
            <a:grpFill/>
            <a:ln w="22225" cmpd="sng">
              <a:solidFill>
                <a:schemeClr val="bg1">
                  <a:lumMod val="85000"/>
                  <a:alpha val="39000"/>
                </a:schemeClr>
              </a:solidFill>
              <a:rou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 name="AutoShape 7"/>
          <p:cNvSpPr>
            <a:spLocks noChangeArrowheads="1"/>
          </p:cNvSpPr>
          <p:nvPr/>
        </p:nvSpPr>
        <p:spPr bwMode="gray">
          <a:xfrm>
            <a:off x="1563054" y="5319395"/>
            <a:ext cx="4633912" cy="508000"/>
          </a:xfrm>
          <a:prstGeom prst="roundRect">
            <a:avLst>
              <a:gd name="adj" fmla="val 50000"/>
            </a:avLst>
          </a:prstGeom>
          <a:noFill/>
          <a:ln w="28575" algn="ctr">
            <a:solidFill>
              <a:schemeClr val="bg2">
                <a:lumMod val="50000"/>
              </a:schemeClr>
            </a:solidFill>
            <a:round/>
          </a:ln>
          <a:effectLst/>
        </p:spPr>
        <p:txBody>
          <a:bodyPr wrap="none" anchor="ctr"/>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前期研究基础与进展</a:t>
            </a:r>
            <a:endParaRPr lang="zh-CN" altLang="en-US" sz="2800" dirty="0">
              <a:solidFill>
                <a:schemeClr val="tx2"/>
              </a:solidFill>
              <a:latin typeface="华文楷体" panose="02010600040101010101" pitchFamily="2" charset="-122"/>
              <a:ea typeface="华文楷体" panose="02010600040101010101" pitchFamily="2" charset="-122"/>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51718" y="2438890"/>
            <a:ext cx="5265585" cy="855095"/>
          </a:xfrm>
        </p:spPr>
        <p:txBody>
          <a:bodyPr/>
          <a:lstStyle/>
          <a:p>
            <a:pPr marL="0" indent="0">
              <a:buNone/>
            </a:pPr>
            <a:r>
              <a:rPr lang="zh-CN" altLang="en-US" sz="4800" b="1" dirty="0">
                <a:solidFill>
                  <a:srgbClr val="002060"/>
                </a:solidFill>
                <a:latin typeface="微软雅黑" panose="020B0503020204020204" pitchFamily="34" charset="-122"/>
                <a:ea typeface="微软雅黑" panose="020B0503020204020204" pitchFamily="34" charset="-122"/>
              </a:rPr>
              <a:t>感谢各位老师指导</a:t>
            </a:r>
            <a:endParaRPr lang="zh-CN" altLang="en-US" sz="4800" b="1" dirty="0">
              <a:solidFill>
                <a:srgbClr val="00206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3086834" y="4374105"/>
            <a:ext cx="3195355" cy="521970"/>
          </a:xfrm>
          <a:prstGeom prst="rect">
            <a:avLst/>
          </a:prstGeom>
          <a:noFill/>
        </p:spPr>
        <p:txBody>
          <a:bodyPr wrap="square" rtlCol="0">
            <a:spAutoFit/>
          </a:bodyPr>
          <a:lstStyle/>
          <a:p>
            <a:pPr algn="ctr"/>
            <a:r>
              <a:rPr lang="zh-CN" altLang="en-US" sz="2800" b="1" dirty="0">
                <a:solidFill>
                  <a:srgbClr val="002060"/>
                </a:solidFill>
                <a:latin typeface="微软雅黑" panose="020B0503020204020204" pitchFamily="34" charset="-122"/>
                <a:ea typeface="微软雅黑" panose="020B0503020204020204" pitchFamily="34" charset="-122"/>
              </a:rPr>
              <a:t>报告人</a:t>
            </a:r>
            <a:r>
              <a:rPr lang="zh-CN" altLang="en-US" sz="2800" b="1" dirty="0" smtClean="0">
                <a:solidFill>
                  <a:srgbClr val="002060"/>
                </a:solidFill>
                <a:latin typeface="微软雅黑" panose="020B0503020204020204" pitchFamily="34" charset="-122"/>
                <a:ea typeface="微软雅黑" panose="020B0503020204020204" pitchFamily="34" charset="-122"/>
              </a:rPr>
              <a:t>：</a:t>
            </a:r>
            <a:r>
              <a:rPr lang="zh-CN" altLang="en-US" sz="2800" b="1" dirty="0">
                <a:solidFill>
                  <a:srgbClr val="002060"/>
                </a:solidFill>
                <a:latin typeface="微软雅黑" panose="020B0503020204020204" pitchFamily="34" charset="-122"/>
                <a:ea typeface="微软雅黑" panose="020B0503020204020204" pitchFamily="34" charset="-122"/>
              </a:rPr>
              <a:t>郑翔</a:t>
            </a:r>
            <a:endParaRPr lang="zh-CN" altLang="en-US" sz="2800" b="1" dirty="0">
              <a:solidFill>
                <a:srgbClr val="002060"/>
              </a:solidFill>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2439785" y="53625"/>
            <a:ext cx="4489450" cy="654050"/>
          </a:xfrm>
        </p:spPr>
        <p:txBody>
          <a:bodyPr/>
          <a:lstStyle/>
          <a:p>
            <a:pPr algn="ctr" eaLnBrk="1" hangingPunct="1">
              <a:defRPr/>
            </a:pPr>
            <a:r>
              <a:rPr lang="zh-CN" altLang="en-US" dirty="0">
                <a:solidFill>
                  <a:schemeClr val="bg1"/>
                </a:solidFill>
              </a:rPr>
              <a:t>谢谢观看</a:t>
            </a:r>
            <a:endParaRPr lang="zh-CN" altLang="en-US"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0"/>
            <a:ext cx="6429452" cy="714356"/>
          </a:xfrm>
        </p:spPr>
        <p:txBody>
          <a:bodyPr>
            <a:normAutofit fontScale="90000"/>
          </a:bodyPr>
          <a:lstStyle/>
          <a:p>
            <a:pPr algn="ctr" eaLnBrk="1" fontAlgn="auto" hangingPunct="1">
              <a:spcAft>
                <a:spcPts val="0"/>
              </a:spcAft>
              <a:defRPr/>
            </a:pPr>
            <a:br>
              <a:rPr lang="en-US" altLang="zh-CN" dirty="0"/>
            </a:br>
            <a:r>
              <a:rPr lang="zh-CN" altLang="en-US" dirty="0"/>
              <a:t>技术研究现状及发展趋势</a:t>
            </a:r>
            <a:br>
              <a:rPr lang="zh-CN" altLang="en-US" dirty="0"/>
            </a:br>
            <a:endParaRPr lang="zh-CN" altLang="en-US" dirty="0"/>
          </a:p>
        </p:txBody>
      </p:sp>
      <p:sp>
        <p:nvSpPr>
          <p:cNvPr id="4" name="内容占位符 3"/>
          <p:cNvSpPr>
            <a:spLocks noGrp="1"/>
          </p:cNvSpPr>
          <p:nvPr>
            <p:ph idx="1"/>
          </p:nvPr>
        </p:nvSpPr>
        <p:spPr>
          <a:xfrm>
            <a:off x="457200" y="1223755"/>
            <a:ext cx="8229600" cy="4635515"/>
          </a:xfrm>
        </p:spPr>
        <p:txBody>
          <a:bodyPr/>
          <a:lstStyle/>
          <a:p>
            <a:pPr fontAlgn="auto">
              <a:lnSpc>
                <a:spcPct val="150000"/>
              </a:lnSpc>
              <a:buFont typeface="Wingdings" panose="05000000000000000000" pitchFamily="2" charset="2"/>
              <a:buChar char="Ø"/>
            </a:pPr>
            <a:r>
              <a:rPr lang="zh-CN" altLang="en-US" sz="2400" noProof="1">
                <a:latin typeface="Times New Roman" panose="02020603050405020304" pitchFamily="18" charset="0"/>
                <a:cs typeface="Times New Roman" panose="02020603050405020304" pitchFamily="18" charset="0"/>
              </a:rPr>
              <a:t>腔光机械系统相较于</a:t>
            </a:r>
            <a:r>
              <a:rPr lang="en-US" altLang="zh-CN" sz="2400" noProof="1">
                <a:latin typeface="Times New Roman" panose="02020603050405020304" pitchFamily="18" charset="0"/>
                <a:cs typeface="Times New Roman" panose="02020603050405020304" pitchFamily="18" charset="0"/>
              </a:rPr>
              <a:t>MEMS</a:t>
            </a:r>
            <a:r>
              <a:rPr lang="zh-CN" altLang="en-US" sz="2400" noProof="1">
                <a:latin typeface="Times New Roman" panose="02020603050405020304" pitchFamily="18" charset="0"/>
                <a:cs typeface="Times New Roman" panose="02020603050405020304" pitchFamily="18" charset="0"/>
              </a:rPr>
              <a:t>系统，克服了电路依赖，系统更简单，功耗较小。</a:t>
            </a:r>
            <a:endParaRPr lang="zh-CN" altLang="en-US" sz="2400" noProof="1">
              <a:latin typeface="Times New Roman" panose="02020603050405020304" pitchFamily="18" charset="0"/>
              <a:cs typeface="Times New Roman" panose="02020603050405020304" pitchFamily="18" charset="0"/>
            </a:endParaRPr>
          </a:p>
          <a:p>
            <a:pPr fontAlgn="auto">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自</a:t>
            </a:r>
            <a:r>
              <a:rPr lang="en-US" altLang="zh-CN" sz="2400" dirty="0">
                <a:latin typeface="Times New Roman" panose="02020603050405020304" pitchFamily="18" charset="0"/>
                <a:cs typeface="Times New Roman" panose="02020603050405020304" pitchFamily="18" charset="0"/>
              </a:rPr>
              <a:t>2005</a:t>
            </a:r>
            <a:r>
              <a:rPr lang="zh-CN" altLang="en-US" sz="2400" dirty="0">
                <a:latin typeface="Times New Roman" panose="02020603050405020304" pitchFamily="18" charset="0"/>
                <a:cs typeface="Times New Roman" panose="02020603050405020304" pitchFamily="18" charset="0"/>
              </a:rPr>
              <a:t>年</a:t>
            </a:r>
            <a:r>
              <a:rPr lang="en-US" altLang="zh-CN" sz="2400">
                <a:latin typeface="Times New Roman" panose="02020603050405020304" pitchFamily="18" charset="0"/>
                <a:cs typeface="Times New Roman" panose="02020603050405020304" pitchFamily="18" charset="0"/>
                <a:sym typeface="+mn-ea"/>
              </a:rPr>
              <a:t>K.J.Vahala</a:t>
            </a:r>
            <a:r>
              <a:rPr lang="zh-CN" altLang="en-US" sz="2400">
                <a:latin typeface="Times New Roman" panose="02020603050405020304" pitchFamily="18" charset="0"/>
                <a:cs typeface="Times New Roman" panose="02020603050405020304" pitchFamily="18" charset="0"/>
                <a:sym typeface="+mn-ea"/>
              </a:rPr>
              <a:t>获得</a:t>
            </a:r>
            <a:r>
              <a:rPr lang="zh-CN" sz="2400">
                <a:latin typeface="Times New Roman" panose="02020603050405020304" pitchFamily="18" charset="0"/>
                <a:cs typeface="Times New Roman" panose="02020603050405020304" pitchFamily="18" charset="0"/>
                <a:sym typeface="+mn-ea"/>
              </a:rPr>
              <a:t>光学</a:t>
            </a:r>
            <a:r>
              <a:rPr lang="en-US" altLang="zh-CN" sz="2400">
                <a:latin typeface="Times New Roman" panose="02020603050405020304" pitchFamily="18" charset="0"/>
                <a:cs typeface="Times New Roman" panose="02020603050405020304" pitchFamily="18" charset="0"/>
                <a:sym typeface="+mn-ea"/>
              </a:rPr>
              <a:t>/</a:t>
            </a:r>
            <a:r>
              <a:rPr lang="zh-CN" altLang="en-US" sz="2400">
                <a:latin typeface="Times New Roman" panose="02020603050405020304" pitchFamily="18" charset="0"/>
                <a:cs typeface="Times New Roman" panose="02020603050405020304" pitchFamily="18" charset="0"/>
                <a:sym typeface="+mn-ea"/>
              </a:rPr>
              <a:t>机械谐振</a:t>
            </a:r>
            <a:r>
              <a:rPr lang="en-US" altLang="zh-CN" sz="2400">
                <a:latin typeface="Times New Roman" panose="02020603050405020304" pitchFamily="18" charset="0"/>
                <a:cs typeface="Times New Roman" panose="02020603050405020304" pitchFamily="18" charset="0"/>
                <a:sym typeface="+mn-ea"/>
              </a:rPr>
              <a:t>Q</a:t>
            </a:r>
            <a:r>
              <a:rPr lang="zh-CN" altLang="en-US" sz="2400">
                <a:latin typeface="Times New Roman" panose="02020603050405020304" pitchFamily="18" charset="0"/>
                <a:cs typeface="Times New Roman" panose="02020603050405020304" pitchFamily="18" charset="0"/>
                <a:sym typeface="+mn-ea"/>
              </a:rPr>
              <a:t>值和激光功率的关系之后，研究人员开始通过优化腔体结构提高光学</a:t>
            </a:r>
            <a:r>
              <a:rPr lang="en-US" altLang="zh-CN" sz="2400">
                <a:latin typeface="Times New Roman" panose="02020603050405020304" pitchFamily="18" charset="0"/>
                <a:cs typeface="Times New Roman" panose="02020603050405020304" pitchFamily="18" charset="0"/>
                <a:sym typeface="+mn-ea"/>
              </a:rPr>
              <a:t>/</a:t>
            </a:r>
            <a:r>
              <a:rPr lang="zh-CN" altLang="en-US" sz="2400">
                <a:latin typeface="Times New Roman" panose="02020603050405020304" pitchFamily="18" charset="0"/>
                <a:cs typeface="Times New Roman" panose="02020603050405020304" pitchFamily="18" charset="0"/>
                <a:sym typeface="+mn-ea"/>
              </a:rPr>
              <a:t>机械谐振</a:t>
            </a:r>
            <a:r>
              <a:rPr lang="en-US" altLang="zh-CN" sz="2400">
                <a:latin typeface="Times New Roman" panose="02020603050405020304" pitchFamily="18" charset="0"/>
                <a:cs typeface="Times New Roman" panose="02020603050405020304" pitchFamily="18" charset="0"/>
                <a:sym typeface="+mn-ea"/>
              </a:rPr>
              <a:t>Q</a:t>
            </a:r>
            <a:r>
              <a:rPr lang="zh-CN" altLang="en-US" sz="2400">
                <a:latin typeface="Times New Roman" panose="02020603050405020304" pitchFamily="18" charset="0"/>
                <a:cs typeface="Times New Roman" panose="02020603050405020304" pitchFamily="18" charset="0"/>
                <a:sym typeface="+mn-ea"/>
              </a:rPr>
              <a:t>值。</a:t>
            </a:r>
            <a:endParaRPr lang="zh-CN" altLang="en-US" sz="2400">
              <a:latin typeface="Times New Roman" panose="02020603050405020304" pitchFamily="18" charset="0"/>
              <a:cs typeface="Times New Roman" panose="02020603050405020304" pitchFamily="18" charset="0"/>
              <a:sym typeface="+mn-ea"/>
            </a:endParaRPr>
          </a:p>
          <a:p>
            <a:pPr fontAlgn="auto">
              <a:lnSpc>
                <a:spcPct val="150000"/>
              </a:lnSpc>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sym typeface="+mn-ea"/>
              </a:rPr>
              <a:t>新型材料铌酸锂应用于腔光机械系统，一定程度上提高了机械</a:t>
            </a:r>
            <a:r>
              <a:rPr lang="en-US" altLang="zh-CN" sz="2400" dirty="0">
                <a:latin typeface="Times New Roman" panose="02020603050405020304" pitchFamily="18" charset="0"/>
                <a:cs typeface="Times New Roman" panose="02020603050405020304" pitchFamily="18" charset="0"/>
                <a:sym typeface="+mn-ea"/>
              </a:rPr>
              <a:t>Q</a:t>
            </a:r>
            <a:r>
              <a:rPr lang="zh-CN" altLang="en-US" sz="2400" dirty="0">
                <a:latin typeface="Times New Roman" panose="02020603050405020304" pitchFamily="18" charset="0"/>
                <a:cs typeface="Times New Roman" panose="02020603050405020304" pitchFamily="18" charset="0"/>
                <a:sym typeface="+mn-ea"/>
              </a:rPr>
              <a:t>值（</a:t>
            </a:r>
            <a:r>
              <a:rPr lang="en-US" altLang="zh-CN" sz="2400" dirty="0">
                <a:latin typeface="Times New Roman" panose="02020603050405020304" pitchFamily="18" charset="0"/>
                <a:cs typeface="Times New Roman" panose="02020603050405020304" pitchFamily="18" charset="0"/>
                <a:sym typeface="+mn-ea"/>
              </a:rPr>
              <a:t>10</a:t>
            </a:r>
            <a:r>
              <a:rPr lang="en-US" altLang="zh-CN" sz="2400" baseline="30000" dirty="0">
                <a:latin typeface="Times New Roman" panose="02020603050405020304" pitchFamily="18" charset="0"/>
                <a:cs typeface="Times New Roman" panose="02020603050405020304" pitchFamily="18" charset="0"/>
                <a:sym typeface="+mn-ea"/>
              </a:rPr>
              <a:t>3</a:t>
            </a:r>
            <a:r>
              <a:rPr lang="en-US" altLang="zh-CN" sz="2400" dirty="0">
                <a:latin typeface="Times New Roman" panose="02020603050405020304" pitchFamily="18" charset="0"/>
                <a:cs typeface="Times New Roman" panose="02020603050405020304" pitchFamily="18" charset="0"/>
                <a:sym typeface="+mn-ea"/>
              </a:rPr>
              <a:t>-10</a:t>
            </a:r>
            <a:r>
              <a:rPr lang="en-US" altLang="zh-CN" sz="2400" baseline="30000" dirty="0">
                <a:latin typeface="Times New Roman" panose="02020603050405020304" pitchFamily="18" charset="0"/>
                <a:cs typeface="Times New Roman" panose="02020603050405020304" pitchFamily="18" charset="0"/>
                <a:sym typeface="+mn-ea"/>
              </a:rPr>
              <a:t>5</a:t>
            </a:r>
            <a:r>
              <a:rPr lang="zh-CN" altLang="en-US" sz="2400" dirty="0">
                <a:latin typeface="Times New Roman" panose="02020603050405020304" pitchFamily="18" charset="0"/>
                <a:cs typeface="Times New Roman" panose="02020603050405020304" pitchFamily="18" charset="0"/>
                <a:sym typeface="+mn-ea"/>
              </a:rPr>
              <a:t>），但还远未达到芯片级原子钟对功耗性能的需求。</a:t>
            </a:r>
            <a:endParaRPr lang="zh-CN" altLang="en-US" sz="2400" dirty="0">
              <a:latin typeface="Times New Roman" panose="02020603050405020304" pitchFamily="18" charset="0"/>
              <a:cs typeface="Times New Roman" panose="02020603050405020304" pitchFamily="18" charset="0"/>
              <a:sym typeface="+mn-ea"/>
            </a:endParaRPr>
          </a:p>
        </p:txBody>
      </p:sp>
      <p:sp>
        <p:nvSpPr>
          <p:cNvPr id="96" name="灯片编号占位符 5"/>
          <p:cNvSpPr>
            <a:spLocks noGrp="1"/>
          </p:cNvSpPr>
          <p:nvPr>
            <p:ph type="sldNum" sz="quarter" idx="12"/>
          </p:nvPr>
        </p:nvSpPr>
        <p:spPr/>
        <p:txBody>
          <a:bodyPr/>
          <a:lstStyle/>
          <a:p>
            <a:pPr>
              <a:defRPr/>
            </a:pPr>
            <a:fld id="{5FB378F3-08C9-4626-A3C2-51B28FB5EBC9}" type="slidenum">
              <a:rPr lang="en-US" altLang="zh-CN" sz="1600" smtClean="0"/>
            </a:fld>
            <a:endParaRPr lang="en-US" altLang="zh-CN" sz="1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82800" y="50800"/>
            <a:ext cx="4489450" cy="654050"/>
          </a:xfrm>
        </p:spPr>
        <p:txBody>
          <a:bodyPr/>
          <a:lstStyle/>
          <a:p>
            <a:pPr algn="ctr" eaLnBrk="1" hangingPunct="1">
              <a:defRPr/>
            </a:pPr>
            <a:r>
              <a:rPr lang="zh-CN" altLang="en-US" dirty="0">
                <a:solidFill>
                  <a:schemeClr val="bg1"/>
                </a:solidFill>
              </a:rPr>
              <a:t>汇报内容</a:t>
            </a:r>
            <a:endParaRPr lang="zh-CN" altLang="en-US" dirty="0">
              <a:solidFill>
                <a:schemeClr val="bg1"/>
              </a:solidFill>
            </a:endParaRPr>
          </a:p>
        </p:txBody>
      </p:sp>
      <p:sp>
        <p:nvSpPr>
          <p:cNvPr id="6148" name="AutoShape 4"/>
          <p:cNvSpPr>
            <a:spLocks noChangeArrowheads="1"/>
          </p:cNvSpPr>
          <p:nvPr/>
        </p:nvSpPr>
        <p:spPr bwMode="ltGray">
          <a:xfrm rot="5400000">
            <a:off x="-2422525" y="1257300"/>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defRPr/>
            </a:pPr>
            <a:endParaRPr lang="zh-CN" altLang="en-US">
              <a:latin typeface="Arial" panose="020B0604020202020204" pitchFamily="34" charset="0"/>
            </a:endParaRPr>
          </a:p>
        </p:txBody>
      </p:sp>
      <p:sp>
        <p:nvSpPr>
          <p:cNvPr id="6149" name="AutoShape 5"/>
          <p:cNvSpPr>
            <a:spLocks noChangeArrowheads="1"/>
          </p:cNvSpPr>
          <p:nvPr/>
        </p:nvSpPr>
        <p:spPr bwMode="ltGray">
          <a:xfrm rot="5400000" flipH="1">
            <a:off x="-2016918" y="1693068"/>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ln>
          <a:effectLst/>
        </p:spPr>
        <p:txBody>
          <a:bodyPr wrap="none" anchor="ctr"/>
          <a:lstStyle/>
          <a:p>
            <a:pPr>
              <a:defRPr/>
            </a:pPr>
            <a:endParaRPr lang="zh-CN" altLang="en-US">
              <a:latin typeface="Arial" panose="020B0604020202020204" pitchFamily="34" charset="0"/>
            </a:endParaRPr>
          </a:p>
        </p:txBody>
      </p:sp>
      <p:sp>
        <p:nvSpPr>
          <p:cNvPr id="6151" name="AutoShape 7"/>
          <p:cNvSpPr>
            <a:spLocks noChangeArrowheads="1"/>
          </p:cNvSpPr>
          <p:nvPr/>
        </p:nvSpPr>
        <p:spPr bwMode="gray">
          <a:xfrm>
            <a:off x="2082484" y="4554220"/>
            <a:ext cx="4633912" cy="508000"/>
          </a:xfrm>
          <a:prstGeom prst="roundRect">
            <a:avLst>
              <a:gd name="adj" fmla="val 50000"/>
            </a:avLst>
          </a:prstGeom>
          <a:noFill/>
          <a:ln w="28575" algn="ctr">
            <a:solidFill>
              <a:schemeClr val="bg2">
                <a:lumMod val="50000"/>
              </a:schemeClr>
            </a:solidFill>
            <a:round/>
          </a:ln>
          <a:effectLst/>
        </p:spPr>
        <p:txBody>
          <a:bodyPr wrap="none" anchor="ctr"/>
          <a:lstStyle/>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研究目标及预期成果</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2" name="AutoShape 8"/>
          <p:cNvSpPr>
            <a:spLocks noChangeArrowheads="1"/>
          </p:cNvSpPr>
          <p:nvPr/>
        </p:nvSpPr>
        <p:spPr bwMode="gray">
          <a:xfrm>
            <a:off x="2374900" y="3704908"/>
            <a:ext cx="4808538"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lstStyle/>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研究进度计划</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3" name="AutoShape 9"/>
          <p:cNvSpPr>
            <a:spLocks noChangeArrowheads="1"/>
          </p:cNvSpPr>
          <p:nvPr/>
        </p:nvSpPr>
        <p:spPr bwMode="gray">
          <a:xfrm>
            <a:off x="2321560" y="2934018"/>
            <a:ext cx="5138855"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lstStyle/>
          <a:p>
            <a:pPr eaLnBrk="0" hangingPunct="0">
              <a:defRPr/>
            </a:pPr>
            <a:r>
              <a:rPr lang="zh-CN" altLang="en-US" sz="2800" dirty="0">
                <a:solidFill>
                  <a:schemeClr val="tx2"/>
                </a:solidFill>
                <a:latin typeface="华文楷体" panose="02010600040101010101" pitchFamily="2" charset="-122"/>
                <a:ea typeface="华文楷体" panose="02010600040101010101" pitchFamily="2" charset="-122"/>
              </a:rPr>
              <a:t>技术方案和技术路线</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4" name="AutoShape 10"/>
          <p:cNvSpPr>
            <a:spLocks noChangeArrowheads="1"/>
          </p:cNvSpPr>
          <p:nvPr/>
        </p:nvSpPr>
        <p:spPr bwMode="gray">
          <a:xfrm>
            <a:off x="2051368" y="2153285"/>
            <a:ext cx="5111750" cy="508000"/>
          </a:xfrm>
          <a:prstGeom prst="roundRect">
            <a:avLst>
              <a:gd name="adj" fmla="val 50000"/>
            </a:avLst>
          </a:prstGeom>
          <a:solidFill>
            <a:schemeClr val="bg2">
              <a:lumMod val="75000"/>
            </a:schemeClr>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研究内容</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69" name="Group 11"/>
          <p:cNvGrpSpPr/>
          <p:nvPr/>
        </p:nvGrpSpPr>
        <p:grpSpPr bwMode="auto">
          <a:xfrm>
            <a:off x="1569085" y="2216785"/>
            <a:ext cx="381000" cy="381000"/>
            <a:chOff x="2078" y="1680"/>
            <a:chExt cx="1615" cy="1615"/>
          </a:xfrm>
        </p:grpSpPr>
        <p:sp>
          <p:nvSpPr>
            <p:cNvPr id="1540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0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8"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40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0"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405" name="Oval 17"/>
            <p:cNvSpPr>
              <a:spLocks noChangeArrowheads="1"/>
            </p:cNvSpPr>
            <p:nvPr/>
          </p:nvSpPr>
          <p:spPr bwMode="gray">
            <a:xfrm>
              <a:off x="2337" y="1939"/>
              <a:ext cx="1096" cy="1098"/>
            </a:xfrm>
            <a:prstGeom prst="ellipse">
              <a:avLst/>
            </a:prstGeom>
            <a:gradFill rotWithShape="1">
              <a:gsLst>
                <a:gs pos="0">
                  <a:srgbClr val="FF6600"/>
                </a:gs>
                <a:gs pos="100000">
                  <a:srgbClr val="7C3200"/>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0" name="Group 18"/>
          <p:cNvGrpSpPr/>
          <p:nvPr/>
        </p:nvGrpSpPr>
        <p:grpSpPr bwMode="auto">
          <a:xfrm>
            <a:off x="1925106" y="3007621"/>
            <a:ext cx="381000" cy="381000"/>
            <a:chOff x="2078" y="1680"/>
            <a:chExt cx="1615" cy="1615"/>
          </a:xfrm>
        </p:grpSpPr>
        <p:sp>
          <p:nvSpPr>
            <p:cNvPr id="15394"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5"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7"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7"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9" name="Oval 24"/>
            <p:cNvSpPr>
              <a:spLocks noChangeArrowheads="1"/>
            </p:cNvSpPr>
            <p:nvPr/>
          </p:nvSpPr>
          <p:spPr bwMode="gray">
            <a:xfrm>
              <a:off x="2337" y="1939"/>
              <a:ext cx="1096" cy="1098"/>
            </a:xfrm>
            <a:prstGeom prst="ellipse">
              <a:avLst/>
            </a:prstGeom>
            <a:gradFill rotWithShape="1">
              <a:gsLst>
                <a:gs pos="0">
                  <a:srgbClr val="336600"/>
                </a:gs>
                <a:gs pos="100000">
                  <a:srgbClr val="1932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grpSp>
      <p:grpSp>
        <p:nvGrpSpPr>
          <p:cNvPr id="15371" name="Group 25"/>
          <p:cNvGrpSpPr/>
          <p:nvPr/>
        </p:nvGrpSpPr>
        <p:grpSpPr bwMode="auto">
          <a:xfrm>
            <a:off x="1933705" y="3760629"/>
            <a:ext cx="381000" cy="381000"/>
            <a:chOff x="2078" y="1680"/>
            <a:chExt cx="1615" cy="1615"/>
          </a:xfrm>
        </p:grpSpPr>
        <p:sp>
          <p:nvSpPr>
            <p:cNvPr id="15388"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9"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2"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1"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3"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2" name="Group 32"/>
          <p:cNvGrpSpPr/>
          <p:nvPr/>
        </p:nvGrpSpPr>
        <p:grpSpPr bwMode="auto">
          <a:xfrm>
            <a:off x="1635352" y="4599305"/>
            <a:ext cx="381000" cy="381000"/>
            <a:chOff x="2078" y="1680"/>
            <a:chExt cx="1615" cy="1615"/>
          </a:xfrm>
        </p:grpSpPr>
        <p:sp>
          <p:nvSpPr>
            <p:cNvPr id="15382"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3"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9" name="Oval 3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85"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1" name="Oval 3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7"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190" name="AutoShape 46"/>
          <p:cNvSpPr>
            <a:spLocks noChangeArrowheads="1"/>
          </p:cNvSpPr>
          <p:nvPr/>
        </p:nvSpPr>
        <p:spPr bwMode="gray">
          <a:xfrm>
            <a:off x="1411288" y="1335088"/>
            <a:ext cx="5138737"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技术研究现状及发展趋势</a:t>
            </a:r>
            <a:r>
              <a:rPr lang="zh-CN" altLang="en-US" sz="2800" dirty="0">
                <a:solidFill>
                  <a:schemeClr val="tx2"/>
                </a:solidFill>
                <a:latin typeface="华文楷体" panose="02010600040101010101" pitchFamily="2" charset="-122"/>
                <a:ea typeface="华文楷体" panose="02010600040101010101" pitchFamily="2" charset="-122"/>
                <a:sym typeface="+mn-ea"/>
              </a:rPr>
              <a:t> </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74" name="Group 47"/>
          <p:cNvGrpSpPr/>
          <p:nvPr/>
        </p:nvGrpSpPr>
        <p:grpSpPr bwMode="auto">
          <a:xfrm>
            <a:off x="809625" y="1401763"/>
            <a:ext cx="381000" cy="381000"/>
            <a:chOff x="2078" y="1680"/>
            <a:chExt cx="1615" cy="1615"/>
          </a:xfrm>
        </p:grpSpPr>
        <p:sp>
          <p:nvSpPr>
            <p:cNvPr id="15376" name="Oval 4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7" name="Oval 4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4" name="Oval 5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79" name="Oval 51"/>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6" name="Oval 5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1" name="Oval 53"/>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9" name="灯片编号占位符 5"/>
          <p:cNvSpPr>
            <a:spLocks noGrp="1"/>
          </p:cNvSpPr>
          <p:nvPr>
            <p:ph type="sldNum" sz="quarter" idx="12"/>
          </p:nvPr>
        </p:nvSpPr>
        <p:spPr>
          <a:xfrm>
            <a:off x="8528050" y="6367463"/>
            <a:ext cx="415925" cy="39528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2BD73D-681F-4941-AA96-3D512B65B28F}" type="slidenum">
              <a:rPr lang="en-US" altLang="zh-CN" sz="1600">
                <a:solidFill>
                  <a:srgbClr val="898989"/>
                </a:solidFill>
                <a:latin typeface="Calibri" panose="020F0502020204030204" pitchFamily="34" charset="0"/>
              </a:rPr>
            </a:fld>
            <a:endParaRPr lang="en-US" altLang="zh-CN" sz="1600">
              <a:solidFill>
                <a:srgbClr val="898989"/>
              </a:solidFill>
              <a:latin typeface="Calibri" panose="020F0502020204030204" pitchFamily="34" charset="0"/>
            </a:endParaRPr>
          </a:p>
        </p:txBody>
      </p:sp>
      <p:grpSp>
        <p:nvGrpSpPr>
          <p:cNvPr id="2" name="Group 32"/>
          <p:cNvGrpSpPr/>
          <p:nvPr/>
        </p:nvGrpSpPr>
        <p:grpSpPr bwMode="auto">
          <a:xfrm>
            <a:off x="936852" y="5348605"/>
            <a:ext cx="381000" cy="381000"/>
            <a:chOff x="2078" y="1680"/>
            <a:chExt cx="1615" cy="1615"/>
          </a:xfrm>
          <a:gradFill>
            <a:gsLst>
              <a:gs pos="50000">
                <a:srgbClr val="D7393D"/>
              </a:gs>
              <a:gs pos="100000">
                <a:srgbClr val="7A2029"/>
              </a:gs>
            </a:gsLst>
            <a:lin scaled="1"/>
          </a:gradFill>
        </p:grpSpPr>
        <p:sp>
          <p:nvSpPr>
            <p:cNvPr id="3" name="Oval 33"/>
            <p:cNvSpPr>
              <a:spLocks noChangeArrowheads="1"/>
            </p:cNvSpPr>
            <p:nvPr/>
          </p:nvSpPr>
          <p:spPr bwMode="gray">
            <a:xfrm>
              <a:off x="2078" y="1680"/>
              <a:ext cx="1615" cy="1615"/>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Oval 34"/>
            <p:cNvSpPr>
              <a:spLocks noChangeArrowheads="1"/>
            </p:cNvSpPr>
            <p:nvPr/>
          </p:nvSpPr>
          <p:spPr bwMode="gray">
            <a:xfrm>
              <a:off x="2170" y="1771"/>
              <a:ext cx="1430" cy="1430"/>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Oval 35"/>
            <p:cNvSpPr>
              <a:spLocks noChangeArrowheads="1"/>
            </p:cNvSpPr>
            <p:nvPr/>
          </p:nvSpPr>
          <p:spPr bwMode="gray">
            <a:xfrm>
              <a:off x="2253" y="1855"/>
              <a:ext cx="1265" cy="1265"/>
            </a:xfrm>
            <a:prstGeom prst="ellipse">
              <a:avLst/>
            </a:prstGeom>
            <a:grpFill/>
            <a:ln w="22225" cmpd="sng" algn="ctr">
              <a:solidFill>
                <a:schemeClr val="bg1">
                  <a:lumMod val="85000"/>
                  <a:alpha val="39000"/>
                </a:schemeClr>
              </a:solidFill>
              <a:round/>
            </a:ln>
            <a:effectLst/>
          </p:spPr>
          <p:txBody>
            <a:bodyPr wrap="none" anchor="ctr">
              <a:spAutoFit/>
            </a:bodyPr>
            <a:lstStyle/>
            <a:p>
              <a:pPr>
                <a:defRPr/>
              </a:pPr>
              <a:endParaRPr lang="zh-CN" altLang="en-US">
                <a:latin typeface="Arial" panose="020B0604020202020204" pitchFamily="34" charset="0"/>
              </a:endParaRPr>
            </a:p>
          </p:txBody>
        </p:sp>
        <p:sp>
          <p:nvSpPr>
            <p:cNvPr id="6" name="Oval 36"/>
            <p:cNvSpPr>
              <a:spLocks noChangeArrowheads="1"/>
            </p:cNvSpPr>
            <p:nvPr/>
          </p:nvSpPr>
          <p:spPr bwMode="gray">
            <a:xfrm>
              <a:off x="2254" y="1856"/>
              <a:ext cx="1262" cy="1264"/>
            </a:xfrm>
            <a:prstGeom prst="ellipse">
              <a:avLst/>
            </a:prstGeom>
            <a:grpFill/>
            <a:ln w="22225" cmpd="sng">
              <a:solidFill>
                <a:schemeClr val="bg1">
                  <a:lumMod val="85000"/>
                  <a:alpha val="39000"/>
                </a:schemeClr>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37"/>
            <p:cNvSpPr>
              <a:spLocks noChangeArrowheads="1"/>
            </p:cNvSpPr>
            <p:nvPr/>
          </p:nvSpPr>
          <p:spPr bwMode="gray">
            <a:xfrm>
              <a:off x="2334" y="1936"/>
              <a:ext cx="1097" cy="1104"/>
            </a:xfrm>
            <a:prstGeom prst="ellipse">
              <a:avLst/>
            </a:prstGeom>
            <a:grpFill/>
            <a:ln w="22225" cmpd="sng" algn="ctr">
              <a:solidFill>
                <a:schemeClr val="bg1">
                  <a:lumMod val="85000"/>
                  <a:alpha val="39000"/>
                </a:schemeClr>
              </a:solidFill>
              <a:round/>
            </a:ln>
            <a:effectLst/>
          </p:spPr>
          <p:txBody>
            <a:bodyPr anchor="ctr">
              <a:spAutoFit/>
            </a:bodyPr>
            <a:lstStyle/>
            <a:p>
              <a:pPr>
                <a:defRPr/>
              </a:pPr>
              <a:endParaRPr lang="zh-CN" altLang="en-US">
                <a:latin typeface="Arial" panose="020B0604020202020204" pitchFamily="34" charset="0"/>
              </a:endParaRPr>
            </a:p>
          </p:txBody>
        </p:sp>
        <p:sp>
          <p:nvSpPr>
            <p:cNvPr id="8" name="Oval 38"/>
            <p:cNvSpPr>
              <a:spLocks noChangeArrowheads="1"/>
            </p:cNvSpPr>
            <p:nvPr/>
          </p:nvSpPr>
          <p:spPr bwMode="gray">
            <a:xfrm>
              <a:off x="2337" y="1939"/>
              <a:ext cx="1096" cy="1098"/>
            </a:xfrm>
            <a:prstGeom prst="ellipse">
              <a:avLst/>
            </a:prstGeom>
            <a:grpFill/>
            <a:ln w="22225" cmpd="sng">
              <a:solidFill>
                <a:schemeClr val="bg1">
                  <a:lumMod val="85000"/>
                  <a:alpha val="39000"/>
                </a:schemeClr>
              </a:solidFill>
              <a:rou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 name="AutoShape 7"/>
          <p:cNvSpPr>
            <a:spLocks noChangeArrowheads="1"/>
          </p:cNvSpPr>
          <p:nvPr/>
        </p:nvSpPr>
        <p:spPr bwMode="gray">
          <a:xfrm>
            <a:off x="1563054" y="5319395"/>
            <a:ext cx="4633912" cy="508000"/>
          </a:xfrm>
          <a:prstGeom prst="roundRect">
            <a:avLst>
              <a:gd name="adj" fmla="val 50000"/>
            </a:avLst>
          </a:prstGeom>
          <a:noFill/>
          <a:ln w="28575" algn="ctr">
            <a:solidFill>
              <a:schemeClr val="bg2">
                <a:lumMod val="50000"/>
              </a:schemeClr>
            </a:solidFill>
            <a:round/>
          </a:ln>
          <a:effectLst/>
        </p:spPr>
        <p:txBody>
          <a:bodyPr wrap="none" anchor="ctr"/>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前期研究基础与进展</a:t>
            </a:r>
            <a:endParaRPr lang="zh-CN" altLang="en-US" sz="2800" dirty="0">
              <a:solidFill>
                <a:schemeClr val="tx2"/>
              </a:solidFill>
              <a:latin typeface="华文楷体" panose="02010600040101010101" pitchFamily="2" charset="-122"/>
              <a:ea typeface="华文楷体" panose="02010600040101010101" pitchFamily="2"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a:t>研究内容</a:t>
            </a:r>
            <a:endParaRPr lang="zh-CN" altLang="en-US" sz="3600" dirty="0"/>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内容占位符 2"/>
          <p:cNvSpPr>
            <a:spLocks noGrp="1"/>
          </p:cNvSpPr>
          <p:nvPr>
            <p:ph idx="1"/>
          </p:nvPr>
        </p:nvSpPr>
        <p:spPr>
          <a:xfrm>
            <a:off x="367190" y="1538790"/>
            <a:ext cx="8435280" cy="3915435"/>
          </a:xfrm>
        </p:spPr>
        <p:txBody>
          <a:bodyPr/>
          <a:lstStyle/>
          <a:p>
            <a:pPr marL="0" indent="0">
              <a:lnSpc>
                <a:spcPct val="150000"/>
              </a:lnSpc>
              <a:buNone/>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本</a:t>
            </a:r>
            <a:r>
              <a:rPr lang="zh-CN" altLang="en-US" sz="2800" dirty="0" smtClean="0">
                <a:latin typeface="微软雅黑" panose="020B0503020204020204" pitchFamily="34" charset="-122"/>
                <a:ea typeface="微软雅黑" panose="020B0503020204020204" pitchFamily="34" charset="-122"/>
              </a:rPr>
              <a:t>课题基于美国</a:t>
            </a:r>
            <a:r>
              <a:rPr lang="en-US" altLang="zh-CN" sz="2800" dirty="0" smtClean="0">
                <a:latin typeface="微软雅黑" panose="020B0503020204020204" pitchFamily="34" charset="-122"/>
                <a:ea typeface="微软雅黑" panose="020B0503020204020204" pitchFamily="34" charset="-122"/>
              </a:rPr>
              <a:t>DARPA</a:t>
            </a:r>
            <a:r>
              <a:rPr lang="zh-CN" altLang="en-US" sz="2800" dirty="0" smtClean="0">
                <a:latin typeface="微软雅黑" panose="020B0503020204020204" pitchFamily="34" charset="-122"/>
                <a:ea typeface="微软雅黑" panose="020B0503020204020204" pitchFamily="34" charset="-122"/>
              </a:rPr>
              <a:t>提出的芯片级原子钟设计思路（</a:t>
            </a:r>
            <a:r>
              <a:rPr lang="en-US" altLang="zh-CN" sz="2800" dirty="0" smtClean="0">
                <a:latin typeface="微软雅黑" panose="020B0503020204020204" pitchFamily="34" charset="-122"/>
                <a:ea typeface="微软雅黑" panose="020B0503020204020204" pitchFamily="34" charset="-122"/>
              </a:rPr>
              <a:t>MEMS</a:t>
            </a:r>
            <a:r>
              <a:rPr lang="zh-CN" altLang="en-US" sz="2800" dirty="0" smtClean="0">
                <a:latin typeface="微软雅黑" panose="020B0503020204020204" pitchFamily="34" charset="-122"/>
                <a:ea typeface="微软雅黑" panose="020B0503020204020204" pitchFamily="34" charset="-122"/>
              </a:rPr>
              <a:t>振荡器与铷原子互锁）</a:t>
            </a:r>
            <a:r>
              <a:rPr lang="zh-CN" altLang="en-US" sz="2800" dirty="0">
                <a:latin typeface="微软雅黑" panose="020B0503020204020204" pitchFamily="34" charset="-122"/>
                <a:ea typeface="微软雅黑" panose="020B0503020204020204" pitchFamily="34" charset="-122"/>
              </a:rPr>
              <a:t>，设计加工一种满足铷原子指标需求的（覆盖波长</a:t>
            </a:r>
            <a:r>
              <a:rPr lang="en-US" altLang="zh-CN" sz="2800" dirty="0">
                <a:latin typeface="微软雅黑" panose="020B0503020204020204" pitchFamily="34" charset="-122"/>
                <a:ea typeface="微软雅黑" panose="020B0503020204020204" pitchFamily="34" charset="-122"/>
              </a:rPr>
              <a:t>795nm</a:t>
            </a:r>
            <a:r>
              <a:rPr lang="zh-CN" altLang="en-US" sz="2800" dirty="0">
                <a:latin typeface="微软雅黑" panose="020B0503020204020204" pitchFamily="34" charset="-122"/>
                <a:ea typeface="微软雅黑" panose="020B0503020204020204" pitchFamily="34" charset="-122"/>
              </a:rPr>
              <a:t>，机械本征频率</a:t>
            </a:r>
            <a:r>
              <a:rPr lang="en-US" altLang="zh-CN" sz="2800" dirty="0">
                <a:latin typeface="微软雅黑" panose="020B0503020204020204" pitchFamily="34" charset="-122"/>
                <a:ea typeface="微软雅黑" panose="020B0503020204020204" pitchFamily="34" charset="-122"/>
              </a:rPr>
              <a:t>170MHz</a:t>
            </a:r>
            <a:r>
              <a:rPr lang="zh-CN" altLang="en-US" sz="2800" dirty="0">
                <a:latin typeface="微软雅黑" panose="020B0503020204020204" pitchFamily="34" charset="-122"/>
                <a:ea typeface="微软雅黑" panose="020B0503020204020204" pitchFamily="34" charset="-122"/>
              </a:rPr>
              <a:t>等），铌酸锂基的腔光机械振荡器，并通过优化结构参数，改善此频率源的性能指标（相位噪声、</a:t>
            </a:r>
            <a:r>
              <a:rPr lang="en-US" altLang="zh-CN" sz="2800" dirty="0">
                <a:latin typeface="微软雅黑" panose="020B0503020204020204" pitchFamily="34" charset="-122"/>
                <a:ea typeface="微软雅黑" panose="020B0503020204020204" pitchFamily="34" charset="-122"/>
              </a:rPr>
              <a:t>ADEV</a:t>
            </a:r>
            <a:r>
              <a:rPr lang="zh-CN" altLang="en-US" sz="2800" dirty="0">
                <a:latin typeface="微软雅黑" panose="020B0503020204020204" pitchFamily="34" charset="-122"/>
                <a:ea typeface="微软雅黑" panose="020B0503020204020204" pitchFamily="34" charset="-122"/>
              </a:rPr>
              <a:t>、频率抖动、时间抖动等）。</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82800" y="50800"/>
            <a:ext cx="4489450" cy="654050"/>
          </a:xfrm>
        </p:spPr>
        <p:txBody>
          <a:bodyPr/>
          <a:lstStyle/>
          <a:p>
            <a:pPr algn="ctr" eaLnBrk="1" hangingPunct="1">
              <a:defRPr/>
            </a:pPr>
            <a:r>
              <a:rPr lang="zh-CN" altLang="en-US" dirty="0">
                <a:solidFill>
                  <a:schemeClr val="bg1"/>
                </a:solidFill>
              </a:rPr>
              <a:t>汇报内容</a:t>
            </a:r>
            <a:endParaRPr lang="zh-CN" altLang="en-US" dirty="0">
              <a:solidFill>
                <a:schemeClr val="bg1"/>
              </a:solidFill>
            </a:endParaRPr>
          </a:p>
        </p:txBody>
      </p:sp>
      <p:sp>
        <p:nvSpPr>
          <p:cNvPr id="6148" name="AutoShape 4"/>
          <p:cNvSpPr>
            <a:spLocks noChangeArrowheads="1"/>
          </p:cNvSpPr>
          <p:nvPr/>
        </p:nvSpPr>
        <p:spPr bwMode="ltGray">
          <a:xfrm rot="5400000">
            <a:off x="-2422525" y="1257300"/>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ln>
          <a:effectLst/>
        </p:spPr>
        <p:txBody>
          <a:bodyPr wrap="none" anchor="ctr"/>
          <a:lstStyle/>
          <a:p>
            <a:pPr>
              <a:defRPr/>
            </a:pPr>
            <a:endParaRPr lang="zh-CN" altLang="en-US">
              <a:latin typeface="Arial" panose="020B0604020202020204" pitchFamily="34" charset="0"/>
            </a:endParaRPr>
          </a:p>
        </p:txBody>
      </p:sp>
      <p:sp>
        <p:nvSpPr>
          <p:cNvPr id="6149" name="AutoShape 5"/>
          <p:cNvSpPr>
            <a:spLocks noChangeArrowheads="1"/>
          </p:cNvSpPr>
          <p:nvPr/>
        </p:nvSpPr>
        <p:spPr bwMode="ltGray">
          <a:xfrm rot="5400000" flipH="1">
            <a:off x="-2016918" y="1693068"/>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ln>
          <a:effectLst/>
        </p:spPr>
        <p:txBody>
          <a:bodyPr wrap="none" anchor="ctr"/>
          <a:lstStyle/>
          <a:p>
            <a:pPr>
              <a:defRPr/>
            </a:pPr>
            <a:endParaRPr lang="zh-CN" altLang="en-US">
              <a:latin typeface="Arial" panose="020B0604020202020204" pitchFamily="34" charset="0"/>
            </a:endParaRPr>
          </a:p>
        </p:txBody>
      </p:sp>
      <p:sp>
        <p:nvSpPr>
          <p:cNvPr id="6151" name="AutoShape 7"/>
          <p:cNvSpPr>
            <a:spLocks noChangeArrowheads="1"/>
          </p:cNvSpPr>
          <p:nvPr/>
        </p:nvSpPr>
        <p:spPr bwMode="gray">
          <a:xfrm>
            <a:off x="2082484" y="4554220"/>
            <a:ext cx="4633912" cy="508000"/>
          </a:xfrm>
          <a:prstGeom prst="roundRect">
            <a:avLst>
              <a:gd name="adj" fmla="val 50000"/>
            </a:avLst>
          </a:prstGeom>
          <a:noFill/>
          <a:ln w="28575" algn="ctr">
            <a:solidFill>
              <a:schemeClr val="bg2">
                <a:lumMod val="50000"/>
              </a:schemeClr>
            </a:solidFill>
            <a:round/>
          </a:ln>
          <a:effectLst/>
        </p:spPr>
        <p:txBody>
          <a:bodyPr wrap="none" anchor="ctr"/>
          <a:lstStyle/>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研究目标及预期成果</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2" name="AutoShape 8"/>
          <p:cNvSpPr>
            <a:spLocks noChangeArrowheads="1"/>
          </p:cNvSpPr>
          <p:nvPr/>
        </p:nvSpPr>
        <p:spPr bwMode="gray">
          <a:xfrm>
            <a:off x="2374900" y="3704908"/>
            <a:ext cx="4808538"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lstStyle/>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研究进度计划</a:t>
            </a:r>
            <a:endParaRPr lang="zh-CN" altLang="en-US" sz="2800" dirty="0">
              <a:solidFill>
                <a:schemeClr val="tx2"/>
              </a:solidFill>
              <a:latin typeface="华文楷体" panose="02010600040101010101" pitchFamily="2" charset="-122"/>
              <a:ea typeface="华文楷体" panose="02010600040101010101" pitchFamily="2" charset="-122"/>
            </a:endParaRPr>
          </a:p>
        </p:txBody>
      </p:sp>
      <p:sp>
        <p:nvSpPr>
          <p:cNvPr id="6153" name="AutoShape 9"/>
          <p:cNvSpPr>
            <a:spLocks noChangeArrowheads="1"/>
          </p:cNvSpPr>
          <p:nvPr/>
        </p:nvSpPr>
        <p:spPr bwMode="gray">
          <a:xfrm>
            <a:off x="2321560" y="2934018"/>
            <a:ext cx="5138855" cy="508000"/>
          </a:xfrm>
          <a:prstGeom prst="roundRect">
            <a:avLst>
              <a:gd name="adj" fmla="val 50000"/>
            </a:avLst>
          </a:prstGeom>
          <a:solidFill>
            <a:schemeClr val="bg2">
              <a:lumMod val="75000"/>
            </a:schemeClr>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技术方案和技术路线</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sp>
        <p:nvSpPr>
          <p:cNvPr id="6154" name="AutoShape 10"/>
          <p:cNvSpPr>
            <a:spLocks noChangeArrowheads="1"/>
          </p:cNvSpPr>
          <p:nvPr/>
        </p:nvSpPr>
        <p:spPr bwMode="gray">
          <a:xfrm>
            <a:off x="2051368" y="2153285"/>
            <a:ext cx="5111750"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研究内容</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69" name="Group 11"/>
          <p:cNvGrpSpPr/>
          <p:nvPr/>
        </p:nvGrpSpPr>
        <p:grpSpPr bwMode="auto">
          <a:xfrm>
            <a:off x="1569085" y="2216785"/>
            <a:ext cx="381000" cy="381000"/>
            <a:chOff x="2078" y="1680"/>
            <a:chExt cx="1615" cy="1615"/>
          </a:xfrm>
        </p:grpSpPr>
        <p:sp>
          <p:nvSpPr>
            <p:cNvPr id="15400"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01"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8"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403"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0"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405" name="Oval 17"/>
            <p:cNvSpPr>
              <a:spLocks noChangeArrowheads="1"/>
            </p:cNvSpPr>
            <p:nvPr/>
          </p:nvSpPr>
          <p:spPr bwMode="gray">
            <a:xfrm>
              <a:off x="2337" y="1939"/>
              <a:ext cx="1096" cy="1098"/>
            </a:xfrm>
            <a:prstGeom prst="ellipse">
              <a:avLst/>
            </a:prstGeom>
            <a:gradFill rotWithShape="1">
              <a:gsLst>
                <a:gs pos="0">
                  <a:srgbClr val="FF6600"/>
                </a:gs>
                <a:gs pos="100000">
                  <a:srgbClr val="7C3200"/>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0" name="Group 18"/>
          <p:cNvGrpSpPr/>
          <p:nvPr/>
        </p:nvGrpSpPr>
        <p:grpSpPr bwMode="auto">
          <a:xfrm>
            <a:off x="1925106" y="3007621"/>
            <a:ext cx="381000" cy="381000"/>
            <a:chOff x="2078" y="1680"/>
            <a:chExt cx="1615" cy="1615"/>
          </a:xfrm>
        </p:grpSpPr>
        <p:sp>
          <p:nvSpPr>
            <p:cNvPr id="15394"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95"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7"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7"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9" name="Oval 24"/>
            <p:cNvSpPr>
              <a:spLocks noChangeArrowheads="1"/>
            </p:cNvSpPr>
            <p:nvPr/>
          </p:nvSpPr>
          <p:spPr bwMode="gray">
            <a:xfrm>
              <a:off x="2337" y="1939"/>
              <a:ext cx="1096" cy="1098"/>
            </a:xfrm>
            <a:prstGeom prst="ellipse">
              <a:avLst/>
            </a:prstGeom>
            <a:gradFill rotWithShape="1">
              <a:gsLst>
                <a:gs pos="0">
                  <a:srgbClr val="336600"/>
                </a:gs>
                <a:gs pos="100000">
                  <a:srgbClr val="1932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grpSp>
      <p:grpSp>
        <p:nvGrpSpPr>
          <p:cNvPr id="15371" name="Group 25"/>
          <p:cNvGrpSpPr/>
          <p:nvPr/>
        </p:nvGrpSpPr>
        <p:grpSpPr bwMode="auto">
          <a:xfrm>
            <a:off x="1933705" y="3760629"/>
            <a:ext cx="381000" cy="381000"/>
            <a:chOff x="2078" y="1680"/>
            <a:chExt cx="1615" cy="1615"/>
          </a:xfrm>
        </p:grpSpPr>
        <p:sp>
          <p:nvSpPr>
            <p:cNvPr id="15388"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9"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2"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91"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93"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372" name="Group 32"/>
          <p:cNvGrpSpPr/>
          <p:nvPr/>
        </p:nvGrpSpPr>
        <p:grpSpPr bwMode="auto">
          <a:xfrm>
            <a:off x="1635352" y="4599305"/>
            <a:ext cx="381000" cy="381000"/>
            <a:chOff x="2078" y="1680"/>
            <a:chExt cx="1615" cy="1615"/>
          </a:xfrm>
        </p:grpSpPr>
        <p:sp>
          <p:nvSpPr>
            <p:cNvPr id="15382"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83"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9" name="Oval 3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85"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1" name="Oval 3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7"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190" name="AutoShape 46"/>
          <p:cNvSpPr>
            <a:spLocks noChangeArrowheads="1"/>
          </p:cNvSpPr>
          <p:nvPr/>
        </p:nvSpPr>
        <p:spPr bwMode="gray">
          <a:xfrm>
            <a:off x="1411288" y="1335088"/>
            <a:ext cx="5138737" cy="508000"/>
          </a:xfrm>
          <a:prstGeom prst="roundRect">
            <a:avLst>
              <a:gd name="adj" fmla="val 50000"/>
            </a:avLst>
          </a:prstGeom>
          <a:solidFill>
            <a:schemeClr val="bg1"/>
          </a:solidFill>
          <a:ln w="28575" algn="ctr">
            <a:solidFill>
              <a:schemeClr val="bg2">
                <a:lumMod val="50000"/>
              </a:schemeClr>
            </a:solidFill>
            <a:round/>
          </a:ln>
          <a:effectLst/>
        </p:spPr>
        <p:txBody>
          <a:bodyPr wrap="none" anchor="ctr">
            <a:noAutofit/>
          </a:bodyPr>
          <a:lstStyle/>
          <a:p>
            <a:pPr lvl="0" algn="l" eaLnBrk="0" hangingPunct="0">
              <a:buClrTx/>
              <a:buSzTx/>
              <a:buFontTx/>
              <a:defRPr/>
            </a:pPr>
            <a:r>
              <a:rPr lang="zh-CN" altLang="en-US" sz="2800" dirty="0">
                <a:solidFill>
                  <a:schemeClr val="tx2"/>
                </a:solidFill>
                <a:latin typeface="华文楷体" panose="02010600040101010101" pitchFamily="2" charset="-122"/>
                <a:ea typeface="华文楷体" panose="02010600040101010101" pitchFamily="2" charset="-122"/>
                <a:sym typeface="+mn-ea"/>
              </a:rPr>
              <a:t>技术研究现状及发展趋势</a:t>
            </a:r>
            <a:r>
              <a:rPr lang="zh-CN" altLang="en-US" sz="2800" dirty="0">
                <a:solidFill>
                  <a:schemeClr val="tx2"/>
                </a:solidFill>
                <a:latin typeface="华文楷体" panose="02010600040101010101" pitchFamily="2" charset="-122"/>
                <a:ea typeface="华文楷体" panose="02010600040101010101" pitchFamily="2" charset="-122"/>
                <a:sym typeface="+mn-ea"/>
              </a:rPr>
              <a:t> </a:t>
            </a:r>
            <a:endParaRPr lang="zh-CN" altLang="en-US" sz="2800" dirty="0">
              <a:solidFill>
                <a:schemeClr val="tx2"/>
              </a:solidFill>
              <a:latin typeface="华文楷体" panose="02010600040101010101" pitchFamily="2" charset="-122"/>
              <a:ea typeface="华文楷体" panose="02010600040101010101" pitchFamily="2" charset="-122"/>
              <a:sym typeface="+mn-ea"/>
            </a:endParaRPr>
          </a:p>
        </p:txBody>
      </p:sp>
      <p:grpSp>
        <p:nvGrpSpPr>
          <p:cNvPr id="15374" name="Group 47"/>
          <p:cNvGrpSpPr/>
          <p:nvPr/>
        </p:nvGrpSpPr>
        <p:grpSpPr bwMode="auto">
          <a:xfrm>
            <a:off x="809625" y="1401763"/>
            <a:ext cx="381000" cy="381000"/>
            <a:chOff x="2078" y="1680"/>
            <a:chExt cx="1615" cy="1615"/>
          </a:xfrm>
        </p:grpSpPr>
        <p:sp>
          <p:nvSpPr>
            <p:cNvPr id="15376" name="Oval 4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77" name="Oval 4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4" name="Oval 5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pPr>
                <a:defRPr/>
              </a:pPr>
              <a:endParaRPr lang="zh-CN" altLang="en-US">
                <a:latin typeface="Arial" panose="020B0604020202020204" pitchFamily="34" charset="0"/>
              </a:endParaRPr>
            </a:p>
          </p:txBody>
        </p:sp>
        <p:sp>
          <p:nvSpPr>
            <p:cNvPr id="15379" name="Oval 51"/>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6" name="Oval 5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15381" name="Oval 53"/>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9" name="灯片编号占位符 5"/>
          <p:cNvSpPr>
            <a:spLocks noGrp="1"/>
          </p:cNvSpPr>
          <p:nvPr>
            <p:ph type="sldNum" sz="quarter" idx="12"/>
          </p:nvPr>
        </p:nvSpPr>
        <p:spPr>
          <a:xfrm>
            <a:off x="8528050" y="6367463"/>
            <a:ext cx="415925" cy="395287"/>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2BD73D-681F-4941-AA96-3D512B65B28F}" type="slidenum">
              <a:rPr lang="en-US" altLang="zh-CN" sz="1600">
                <a:solidFill>
                  <a:srgbClr val="898989"/>
                </a:solidFill>
                <a:latin typeface="Calibri" panose="020F0502020204030204" pitchFamily="34" charset="0"/>
              </a:rPr>
            </a:fld>
            <a:endParaRPr lang="en-US" altLang="zh-CN" sz="1600">
              <a:solidFill>
                <a:srgbClr val="898989"/>
              </a:solidFill>
              <a:latin typeface="Calibri" panose="020F0502020204030204" pitchFamily="34" charset="0"/>
            </a:endParaRPr>
          </a:p>
        </p:txBody>
      </p:sp>
      <p:grpSp>
        <p:nvGrpSpPr>
          <p:cNvPr id="2" name="Group 32"/>
          <p:cNvGrpSpPr/>
          <p:nvPr/>
        </p:nvGrpSpPr>
        <p:grpSpPr bwMode="auto">
          <a:xfrm>
            <a:off x="936852" y="5348605"/>
            <a:ext cx="381000" cy="381000"/>
            <a:chOff x="2078" y="1680"/>
            <a:chExt cx="1615" cy="1615"/>
          </a:xfrm>
          <a:gradFill>
            <a:gsLst>
              <a:gs pos="50000">
                <a:srgbClr val="D7393D"/>
              </a:gs>
              <a:gs pos="100000">
                <a:srgbClr val="7A2029"/>
              </a:gs>
            </a:gsLst>
            <a:lin scaled="1"/>
          </a:gradFill>
        </p:grpSpPr>
        <p:sp>
          <p:nvSpPr>
            <p:cNvPr id="3" name="Oval 33"/>
            <p:cNvSpPr>
              <a:spLocks noChangeArrowheads="1"/>
            </p:cNvSpPr>
            <p:nvPr/>
          </p:nvSpPr>
          <p:spPr bwMode="gray">
            <a:xfrm>
              <a:off x="2078" y="1680"/>
              <a:ext cx="1615" cy="1615"/>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Oval 34"/>
            <p:cNvSpPr>
              <a:spLocks noChangeArrowheads="1"/>
            </p:cNvSpPr>
            <p:nvPr/>
          </p:nvSpPr>
          <p:spPr bwMode="gray">
            <a:xfrm>
              <a:off x="2170" y="1771"/>
              <a:ext cx="1430" cy="1430"/>
            </a:xfrm>
            <a:prstGeom prst="ellipse">
              <a:avLst/>
            </a:prstGeom>
            <a:grpFill/>
            <a:ln w="22225" cmpd="sng">
              <a:solidFill>
                <a:schemeClr val="bg1">
                  <a:lumMod val="85000"/>
                  <a:alpha val="39000"/>
                </a:schemeClr>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Oval 35"/>
            <p:cNvSpPr>
              <a:spLocks noChangeArrowheads="1"/>
            </p:cNvSpPr>
            <p:nvPr/>
          </p:nvSpPr>
          <p:spPr bwMode="gray">
            <a:xfrm>
              <a:off x="2253" y="1855"/>
              <a:ext cx="1265" cy="1265"/>
            </a:xfrm>
            <a:prstGeom prst="ellipse">
              <a:avLst/>
            </a:prstGeom>
            <a:grpFill/>
            <a:ln w="22225" cmpd="sng" algn="ctr">
              <a:solidFill>
                <a:schemeClr val="bg1">
                  <a:lumMod val="85000"/>
                  <a:alpha val="39000"/>
                </a:schemeClr>
              </a:solidFill>
              <a:round/>
            </a:ln>
            <a:effectLst/>
          </p:spPr>
          <p:txBody>
            <a:bodyPr wrap="none" anchor="ctr">
              <a:spAutoFit/>
            </a:bodyPr>
            <a:lstStyle/>
            <a:p>
              <a:pPr>
                <a:defRPr/>
              </a:pPr>
              <a:endParaRPr lang="zh-CN" altLang="en-US">
                <a:latin typeface="Arial" panose="020B0604020202020204" pitchFamily="34" charset="0"/>
              </a:endParaRPr>
            </a:p>
          </p:txBody>
        </p:sp>
        <p:sp>
          <p:nvSpPr>
            <p:cNvPr id="6" name="Oval 36"/>
            <p:cNvSpPr>
              <a:spLocks noChangeArrowheads="1"/>
            </p:cNvSpPr>
            <p:nvPr/>
          </p:nvSpPr>
          <p:spPr bwMode="gray">
            <a:xfrm>
              <a:off x="2254" y="1856"/>
              <a:ext cx="1262" cy="1264"/>
            </a:xfrm>
            <a:prstGeom prst="ellipse">
              <a:avLst/>
            </a:prstGeom>
            <a:grpFill/>
            <a:ln w="22225" cmpd="sng">
              <a:solidFill>
                <a:schemeClr val="bg1">
                  <a:lumMod val="85000"/>
                  <a:alpha val="39000"/>
                </a:schemeClr>
              </a:solidFill>
              <a:rou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37"/>
            <p:cNvSpPr>
              <a:spLocks noChangeArrowheads="1"/>
            </p:cNvSpPr>
            <p:nvPr/>
          </p:nvSpPr>
          <p:spPr bwMode="gray">
            <a:xfrm>
              <a:off x="2334" y="1936"/>
              <a:ext cx="1097" cy="1104"/>
            </a:xfrm>
            <a:prstGeom prst="ellipse">
              <a:avLst/>
            </a:prstGeom>
            <a:grpFill/>
            <a:ln w="22225" cmpd="sng" algn="ctr">
              <a:solidFill>
                <a:schemeClr val="bg1">
                  <a:lumMod val="85000"/>
                  <a:alpha val="39000"/>
                </a:schemeClr>
              </a:solidFill>
              <a:round/>
            </a:ln>
            <a:effectLst/>
          </p:spPr>
          <p:txBody>
            <a:bodyPr anchor="ctr">
              <a:spAutoFit/>
            </a:bodyPr>
            <a:lstStyle/>
            <a:p>
              <a:pPr>
                <a:defRPr/>
              </a:pPr>
              <a:endParaRPr lang="zh-CN" altLang="en-US">
                <a:latin typeface="Arial" panose="020B0604020202020204" pitchFamily="34" charset="0"/>
              </a:endParaRPr>
            </a:p>
          </p:txBody>
        </p:sp>
        <p:sp>
          <p:nvSpPr>
            <p:cNvPr id="8" name="Oval 38"/>
            <p:cNvSpPr>
              <a:spLocks noChangeArrowheads="1"/>
            </p:cNvSpPr>
            <p:nvPr/>
          </p:nvSpPr>
          <p:spPr bwMode="gray">
            <a:xfrm>
              <a:off x="2337" y="1939"/>
              <a:ext cx="1096" cy="1098"/>
            </a:xfrm>
            <a:prstGeom prst="ellipse">
              <a:avLst/>
            </a:prstGeom>
            <a:grpFill/>
            <a:ln w="22225" cmpd="sng">
              <a:solidFill>
                <a:schemeClr val="bg1">
                  <a:lumMod val="85000"/>
                  <a:alpha val="39000"/>
                </a:schemeClr>
              </a:solidFill>
              <a:rou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 name="AutoShape 7"/>
          <p:cNvSpPr>
            <a:spLocks noChangeArrowheads="1"/>
          </p:cNvSpPr>
          <p:nvPr/>
        </p:nvSpPr>
        <p:spPr bwMode="gray">
          <a:xfrm>
            <a:off x="1563054" y="5319395"/>
            <a:ext cx="4633912" cy="508000"/>
          </a:xfrm>
          <a:prstGeom prst="roundRect">
            <a:avLst>
              <a:gd name="adj" fmla="val 50000"/>
            </a:avLst>
          </a:prstGeom>
          <a:noFill/>
          <a:ln w="28575" algn="ctr">
            <a:solidFill>
              <a:schemeClr val="bg2">
                <a:lumMod val="50000"/>
              </a:schemeClr>
            </a:solidFill>
            <a:round/>
          </a:ln>
          <a:effectLst/>
        </p:spPr>
        <p:txBody>
          <a:bodyPr wrap="none" anchor="ctr"/>
          <a:p>
            <a:pPr eaLnBrk="0" hangingPunct="0">
              <a:defRPr/>
            </a:pPr>
            <a:r>
              <a:rPr lang="zh-CN" altLang="en-US" sz="2800" dirty="0" smtClean="0">
                <a:solidFill>
                  <a:schemeClr val="tx2"/>
                </a:solidFill>
                <a:latin typeface="华文楷体" panose="02010600040101010101" pitchFamily="2" charset="-122"/>
                <a:ea typeface="华文楷体" panose="02010600040101010101" pitchFamily="2" charset="-122"/>
              </a:rPr>
              <a:t>前期研究基础与进展</a:t>
            </a:r>
            <a:endParaRPr lang="zh-CN" altLang="en-US" sz="2800" dirty="0">
              <a:solidFill>
                <a:schemeClr val="tx2"/>
              </a:solidFill>
              <a:latin typeface="华文楷体" panose="02010600040101010101" pitchFamily="2" charset="-122"/>
              <a:ea typeface="华文楷体" panose="02010600040101010101" pitchFamily="2"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smtClean="0"/>
              <a:t>技术方案和技术路线</a:t>
            </a:r>
            <a:endParaRPr lang="zh-CN" altLang="en-US" sz="3600" dirty="0">
              <a:solidFill>
                <a:srgbClr val="FFFF00"/>
              </a:solidFill>
            </a:endParaRPr>
          </a:p>
        </p:txBody>
      </p:sp>
      <p:graphicFrame>
        <p:nvGraphicFramePr>
          <p:cNvPr id="6" name="内容占位符 5"/>
          <p:cNvGraphicFramePr>
            <a:graphicFrameLocks noGrp="1"/>
          </p:cNvGraphicFramePr>
          <p:nvPr>
            <p:ph idx="1"/>
          </p:nvPr>
        </p:nvGraphicFramePr>
        <p:xfrm>
          <a:off x="611560" y="1538790"/>
          <a:ext cx="8190910" cy="39408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smtClean="0"/>
              <a:t>技术方案和技术路线</a:t>
            </a:r>
            <a:endParaRPr lang="zh-CN" altLang="en-US" sz="3600" dirty="0">
              <a:solidFill>
                <a:srgbClr val="FFFF00"/>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3"/>
          <p:cNvSpPr txBox="1"/>
          <p:nvPr/>
        </p:nvSpPr>
        <p:spPr>
          <a:xfrm>
            <a:off x="116205" y="908685"/>
            <a:ext cx="2631440" cy="829945"/>
          </a:xfrm>
          <a:prstGeom prst="rect">
            <a:avLst/>
          </a:prstGeom>
          <a:noFill/>
        </p:spPr>
        <p:txBody>
          <a:bodyPr wrap="none" rtlCol="0" anchor="t">
            <a:spAutoFit/>
          </a:bodyPr>
          <a:p>
            <a:pPr algn="ctr"/>
            <a:r>
              <a:rPr lang="zh-CN"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仿真设计</a:t>
            </a:r>
            <a:endParaRPr lang="zh-CN" sz="4800"/>
          </a:p>
        </p:txBody>
      </p:sp>
      <p:graphicFrame>
        <p:nvGraphicFramePr>
          <p:cNvPr id="5" name="对象 4"/>
          <p:cNvGraphicFramePr/>
          <p:nvPr/>
        </p:nvGraphicFramePr>
        <p:xfrm>
          <a:off x="1646555" y="1808480"/>
          <a:ext cx="2451735" cy="2063750"/>
        </p:xfrm>
        <a:graphic>
          <a:graphicData uri="http://schemas.openxmlformats.org/presentationml/2006/ole">
            <mc:AlternateContent xmlns:mc="http://schemas.openxmlformats.org/markup-compatibility/2006">
              <mc:Choice xmlns:v="urn:schemas-microsoft-com:vml" Requires="v">
                <p:oleObj spid="_x0000_s9" name="" r:id="rId1" imgW="10067925" imgH="11326495" progId="Visio.Drawing.15">
                  <p:embed/>
                </p:oleObj>
              </mc:Choice>
              <mc:Fallback>
                <p:oleObj name="" r:id="rId1" imgW="10067925" imgH="11326495" progId="Visio.Drawing.15">
                  <p:embed/>
                  <p:pic>
                    <p:nvPicPr>
                      <p:cNvPr id="0" name="图片 8"/>
                      <p:cNvPicPr/>
                      <p:nvPr/>
                    </p:nvPicPr>
                    <p:blipFill>
                      <a:blip r:embed="rId2"/>
                      <a:stretch>
                        <a:fillRect/>
                      </a:stretch>
                    </p:blipFill>
                    <p:spPr>
                      <a:xfrm>
                        <a:off x="1646555" y="1808480"/>
                        <a:ext cx="2451735" cy="2063750"/>
                      </a:xfrm>
                      <a:prstGeom prst="rect">
                        <a:avLst/>
                      </a:prstGeom>
                    </p:spPr>
                  </p:pic>
                </p:oleObj>
              </mc:Fallback>
            </mc:AlternateContent>
          </a:graphicData>
        </a:graphic>
      </p:graphicFrame>
      <p:graphicFrame>
        <p:nvGraphicFramePr>
          <p:cNvPr id="10" name="对象 9"/>
          <p:cNvGraphicFramePr/>
          <p:nvPr/>
        </p:nvGraphicFramePr>
        <p:xfrm>
          <a:off x="4709160" y="1808480"/>
          <a:ext cx="2452370" cy="2063750"/>
        </p:xfrm>
        <a:graphic>
          <a:graphicData uri="http://schemas.openxmlformats.org/presentationml/2006/ole">
            <mc:AlternateContent xmlns:mc="http://schemas.openxmlformats.org/markup-compatibility/2006">
              <mc:Choice xmlns:v="urn:schemas-microsoft-com:vml" Requires="v">
                <p:oleObj spid="_x0000_s11" name="" r:id="rId3" imgW="10067925" imgH="11326495" progId="Visio.Drawing.15">
                  <p:embed/>
                </p:oleObj>
              </mc:Choice>
              <mc:Fallback>
                <p:oleObj name="" r:id="rId3" imgW="10067925" imgH="11326495" progId="Visio.Drawing.15">
                  <p:embed/>
                  <p:pic>
                    <p:nvPicPr>
                      <p:cNvPr id="0" name="图片 10"/>
                      <p:cNvPicPr/>
                      <p:nvPr/>
                    </p:nvPicPr>
                    <p:blipFill>
                      <a:blip r:embed="rId4"/>
                      <a:stretch>
                        <a:fillRect/>
                      </a:stretch>
                    </p:blipFill>
                    <p:spPr>
                      <a:xfrm>
                        <a:off x="4709160" y="1808480"/>
                        <a:ext cx="2452370" cy="2063750"/>
                      </a:xfrm>
                      <a:prstGeom prst="rect">
                        <a:avLst/>
                      </a:prstGeom>
                    </p:spPr>
                  </p:pic>
                </p:oleObj>
              </mc:Fallback>
            </mc:AlternateContent>
          </a:graphicData>
        </a:graphic>
      </p:graphicFrame>
      <p:graphicFrame>
        <p:nvGraphicFramePr>
          <p:cNvPr id="12" name="对象 11"/>
          <p:cNvGraphicFramePr/>
          <p:nvPr/>
        </p:nvGraphicFramePr>
        <p:xfrm>
          <a:off x="1645920" y="4003040"/>
          <a:ext cx="2452370" cy="2063750"/>
        </p:xfrm>
        <a:graphic>
          <a:graphicData uri="http://schemas.openxmlformats.org/presentationml/2006/ole">
            <mc:AlternateContent xmlns:mc="http://schemas.openxmlformats.org/markup-compatibility/2006">
              <mc:Choice xmlns:v="urn:schemas-microsoft-com:vml" Requires="v">
                <p:oleObj spid="_x0000_s13" name="" r:id="rId5" imgW="10067925" imgH="11326495" progId="Visio.Drawing.15">
                  <p:embed/>
                </p:oleObj>
              </mc:Choice>
              <mc:Fallback>
                <p:oleObj name="" r:id="rId5" imgW="10067925" imgH="11326495" progId="Visio.Drawing.15">
                  <p:embed/>
                  <p:pic>
                    <p:nvPicPr>
                      <p:cNvPr id="0" name="图片 12"/>
                      <p:cNvPicPr/>
                      <p:nvPr/>
                    </p:nvPicPr>
                    <p:blipFill>
                      <a:blip r:embed="rId6"/>
                      <a:stretch>
                        <a:fillRect/>
                      </a:stretch>
                    </p:blipFill>
                    <p:spPr>
                      <a:xfrm>
                        <a:off x="1645920" y="4003040"/>
                        <a:ext cx="2452370" cy="2063750"/>
                      </a:xfrm>
                      <a:prstGeom prst="rect">
                        <a:avLst/>
                      </a:prstGeom>
                    </p:spPr>
                  </p:pic>
                </p:oleObj>
              </mc:Fallback>
            </mc:AlternateContent>
          </a:graphicData>
        </a:graphic>
      </p:graphicFrame>
      <p:graphicFrame>
        <p:nvGraphicFramePr>
          <p:cNvPr id="15" name="对象 14"/>
          <p:cNvGraphicFramePr/>
          <p:nvPr/>
        </p:nvGraphicFramePr>
        <p:xfrm>
          <a:off x="4709160" y="4002723"/>
          <a:ext cx="2452370" cy="2064385"/>
        </p:xfrm>
        <a:graphic>
          <a:graphicData uri="http://schemas.openxmlformats.org/presentationml/2006/ole">
            <mc:AlternateContent xmlns:mc="http://schemas.openxmlformats.org/markup-compatibility/2006">
              <mc:Choice xmlns:v="urn:schemas-microsoft-com:vml" Requires="v">
                <p:oleObj spid="_x0000_s16" name="" r:id="rId7" imgW="13912850" imgH="16380460" progId="Visio.Drawing.15">
                  <p:embed/>
                </p:oleObj>
              </mc:Choice>
              <mc:Fallback>
                <p:oleObj name="" r:id="rId7" imgW="13912850" imgH="16380460" progId="Visio.Drawing.15">
                  <p:embed/>
                  <p:pic>
                    <p:nvPicPr>
                      <p:cNvPr id="0" name="图片 15"/>
                      <p:cNvPicPr/>
                      <p:nvPr/>
                    </p:nvPicPr>
                    <p:blipFill>
                      <a:blip r:embed="rId8"/>
                      <a:stretch>
                        <a:fillRect/>
                      </a:stretch>
                    </p:blipFill>
                    <p:spPr>
                      <a:xfrm>
                        <a:off x="4709160" y="4002723"/>
                        <a:ext cx="2452370" cy="2064385"/>
                      </a:xfrm>
                      <a:prstGeom prst="rect">
                        <a:avLst/>
                      </a:prstGeom>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7274" y="28280"/>
            <a:ext cx="6429452" cy="714356"/>
          </a:xfrm>
        </p:spPr>
        <p:txBody>
          <a:bodyPr/>
          <a:lstStyle/>
          <a:p>
            <a:pPr algn="ctr"/>
            <a:r>
              <a:rPr lang="zh-CN" altLang="en-US" sz="3600" dirty="0" smtClean="0"/>
              <a:t>技术方案和技术路线</a:t>
            </a:r>
            <a:endParaRPr lang="zh-CN" altLang="en-US" sz="3600" dirty="0">
              <a:solidFill>
                <a:srgbClr val="FFFF00"/>
              </a:solidFill>
            </a:endParaRPr>
          </a:p>
        </p:txBody>
      </p:sp>
      <p:sp>
        <p:nvSpPr>
          <p:cNvPr id="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文本框 3"/>
          <p:cNvSpPr txBox="1"/>
          <p:nvPr/>
        </p:nvSpPr>
        <p:spPr>
          <a:xfrm>
            <a:off x="116205" y="908685"/>
            <a:ext cx="2631440" cy="829945"/>
          </a:xfrm>
          <a:prstGeom prst="rect">
            <a:avLst/>
          </a:prstGeom>
          <a:noFill/>
        </p:spPr>
        <p:txBody>
          <a:bodyPr wrap="none" rtlCol="0" anchor="t">
            <a:spAutoFit/>
          </a:bodyPr>
          <a:p>
            <a:pPr algn="ctr"/>
            <a:r>
              <a:rPr lang="zh-CN" sz="48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mn-ea"/>
              </a:rPr>
              <a:t>实验测试</a:t>
            </a:r>
            <a:endParaRPr lang="zh-CN" sz="4800"/>
          </a:p>
        </p:txBody>
      </p:sp>
      <p:pic>
        <p:nvPicPr>
          <p:cNvPr id="5" name="图片 31"/>
          <p:cNvPicPr>
            <a:picLocks noChangeAspect="1"/>
          </p:cNvPicPr>
          <p:nvPr/>
        </p:nvPicPr>
        <p:blipFill>
          <a:blip r:embed="rId1"/>
          <a:stretch>
            <a:fillRect/>
          </a:stretch>
        </p:blipFill>
        <p:spPr>
          <a:xfrm>
            <a:off x="510540" y="1988820"/>
            <a:ext cx="8122920" cy="3798570"/>
          </a:xfrm>
          <a:prstGeom prst="rect">
            <a:avLst/>
          </a:prstGeom>
          <a:noFill/>
          <a:ln>
            <a:noFill/>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新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新改</Template>
  <TotalTime>0</TotalTime>
  <Words>1243</Words>
  <Application>WPS 演示</Application>
  <PresentationFormat>全屏显示(4:3)</PresentationFormat>
  <Paragraphs>185</Paragraphs>
  <Slides>20</Slides>
  <Notes>22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20</vt:i4>
      </vt:variant>
    </vt:vector>
  </HeadingPairs>
  <TitlesOfParts>
    <vt:vector size="38" baseType="lpstr">
      <vt:lpstr>Arial</vt:lpstr>
      <vt:lpstr>宋体</vt:lpstr>
      <vt:lpstr>Wingdings</vt:lpstr>
      <vt:lpstr>黑体</vt:lpstr>
      <vt:lpstr>微软雅黑</vt:lpstr>
      <vt:lpstr>华文楷体</vt:lpstr>
      <vt:lpstr>Calibri</vt:lpstr>
      <vt:lpstr>Times New Roman</vt:lpstr>
      <vt:lpstr>华文新魏</vt:lpstr>
      <vt:lpstr>Arial Unicode MS</vt:lpstr>
      <vt:lpstr>Wingdings 3</vt:lpstr>
      <vt:lpstr>Wingdings</vt:lpstr>
      <vt:lpstr>新改</vt:lpstr>
      <vt:lpstr>Visio.Drawing.15</vt:lpstr>
      <vt:lpstr>Visio.Drawing.15</vt:lpstr>
      <vt:lpstr>Visio.Drawing.15</vt:lpstr>
      <vt:lpstr>Visio.Drawing.15</vt:lpstr>
      <vt:lpstr>Visio.Drawing.15</vt:lpstr>
      <vt:lpstr>开题报告</vt:lpstr>
      <vt:lpstr>汇报内容</vt:lpstr>
      <vt:lpstr> 课题背景和意义 </vt:lpstr>
      <vt:lpstr>汇报内容</vt:lpstr>
      <vt:lpstr>课题目标和内容</vt:lpstr>
      <vt:lpstr>汇报内容</vt:lpstr>
      <vt:lpstr>课题目标和内容</vt:lpstr>
      <vt:lpstr>技术方案和技术路线</vt:lpstr>
      <vt:lpstr>技术方案和技术路线</vt:lpstr>
      <vt:lpstr>技术方案和技术路线</vt:lpstr>
      <vt:lpstr>汇报内容</vt:lpstr>
      <vt:lpstr>课题目标和内容</vt:lpstr>
      <vt:lpstr>汇报内容</vt:lpstr>
      <vt:lpstr>课题目标和内容</vt:lpstr>
      <vt:lpstr>研究目标及预期成果</vt:lpstr>
      <vt:lpstr>汇报内容</vt:lpstr>
      <vt:lpstr>课题目标和内容</vt:lpstr>
      <vt:lpstr>研究基础与进展</vt:lpstr>
      <vt:lpstr>研究基础与进展</vt:lpstr>
      <vt:lpstr>谢谢观看</vt:lpstr>
    </vt:vector>
  </TitlesOfParts>
  <Company>Guilddesign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开题答辩-刘一鸣</dc:title>
  <dc:creator>刘一鸣</dc:creator>
  <cp:lastModifiedBy>^_^</cp:lastModifiedBy>
  <cp:revision>795</cp:revision>
  <dcterms:created xsi:type="dcterms:W3CDTF">2004-09-21T09:36:00Z</dcterms:created>
  <dcterms:modified xsi:type="dcterms:W3CDTF">2021-09-07T02:15:45Z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2052-11.1.0.10700</vt:lpwstr>
  </property>
  <property fmtid="{D5CDD505-2E9C-101B-9397-08002B2CF9AE}" pid="4" name="ICV">
    <vt:lpwstr>DABB8B55F7DB4A70AF42C4DF96E7D308</vt:lpwstr>
  </property>
</Properties>
</file>