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69" r:id="rId5"/>
    <p:sldId id="268" r:id="rId6"/>
    <p:sldId id="267" r:id="rId7"/>
    <p:sldId id="272" r:id="rId8"/>
    <p:sldId id="273" r:id="rId9"/>
    <p:sldId id="271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3" autoAdjust="0"/>
    <p:restoredTop sz="96138" autoAdjust="0"/>
  </p:normalViewPr>
  <p:slideViewPr>
    <p:cSldViewPr snapToGrid="0">
      <p:cViewPr>
        <p:scale>
          <a:sx n="100" d="100"/>
          <a:sy n="100" d="100"/>
        </p:scale>
        <p:origin x="1260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CFD49-7637-485B-B5F6-A670984BA306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F6DC-2A4B-4BED-A74D-A8AA10F6E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11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1F6DC-2A4B-4BED-A74D-A8AA10F6E24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49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95A3-2263-7E79-19A4-FADDD6F23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26E76-D6B2-6502-E842-025394920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0666F-0011-298A-0B34-2BF0C99E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4EC2-EEE3-4343-892C-94237F3735FA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C0AFD-2BA5-A22A-F423-542011B3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3D810-97B2-5FC0-923A-A8688416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2EE-4FCF-48C4-83CC-85BEC8FA1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16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F87A-9C7D-6595-71DD-1CEA9D74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1E7EB-42BA-5A01-1ED7-0365001B3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0BC02-2927-985F-85B7-EFE2D40B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4EC2-EEE3-4343-892C-94237F3735FA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14A75-BB6D-C1EA-FEB5-D7E9FE3E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BB516-5BB6-8351-ACEC-6DD25E58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2EE-4FCF-48C4-83CC-85BEC8FA1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21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E5519-406F-7208-016E-EF142B3AE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95176-51CD-A357-58C0-F9389A56E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0BE19-E60D-1DD2-E635-1655100A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4EC2-EEE3-4343-892C-94237F3735FA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CCE28-C983-0822-4AAF-DE8C4EDF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7DF6E-6165-B0BA-824C-09E09DC4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2EE-4FCF-48C4-83CC-85BEC8FA1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98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CC00D-932E-95C5-5BB2-4EBB3182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AF0D-6B8F-086B-71F7-3EAD19AF8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B0512-5860-C2EE-67A4-2B87AE23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4EC2-EEE3-4343-892C-94237F3735FA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9B83C-EDD8-9CE7-6902-B3589D6C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B9D57-AF6E-BCAE-74DD-9DBF1BEB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2EE-4FCF-48C4-83CC-85BEC8FA1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55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BB73-55A4-E7B9-A571-1E4F491E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9695C-80DA-63C6-C1EB-97AEA8B86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68C0D-992E-26D4-E5A6-E82686E4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4EC2-EEE3-4343-892C-94237F3735FA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06738-3690-C8C9-2B1F-BE03185E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82FE4-DA44-70B6-8BC3-131CF9E9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2EE-4FCF-48C4-83CC-85BEC8FA1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2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F622-E113-5E54-DDEE-E64EE8E1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F2F9B-F30B-A0BF-E1CE-21EBF8868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3EFEB-EB5E-8408-05B0-2F3F321EF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4DA69-C145-6CA2-C052-AA17CB2D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4EC2-EEE3-4343-892C-94237F3735FA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FD1D0-04F5-A835-D6B5-3279827C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35308-57D5-AF07-70E8-B59D6E77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2EE-4FCF-48C4-83CC-85BEC8FA1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46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BAE1-35D3-7202-CA56-62E225C8D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557A3-79AE-9899-4639-39E715BF2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E06DA-4835-C75E-49BC-51A5D6527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636FE-48C2-C064-70D6-0421ED5DB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4969C-AB63-2E78-E926-C292CF1D9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6E6F9-31A0-7A4C-0CD8-30FFE95C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4EC2-EEE3-4343-892C-94237F3735FA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DCCCF-D9A0-F71C-477B-81AC44E3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47C41-98E1-32DB-C599-9C988D8A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2EE-4FCF-48C4-83CC-85BEC8FA1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31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5033-BCFB-8B66-8633-DB2E2D04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CAF1C1-5EFD-7DAB-8A0A-DB04A1A2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4EC2-EEE3-4343-892C-94237F3735FA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4E6B9-BEAE-BA43-C38B-1536101D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D83B1-DBF8-EB3A-D4B4-C54E1B03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2EE-4FCF-48C4-83CC-85BEC8FA1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1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CD21A-1F6D-81CD-72F1-1C2F8576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4EC2-EEE3-4343-892C-94237F3735FA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FCD0F-77F5-70E8-43F3-6AA2B417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0EE14-21A4-51B8-B57B-67F13557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2EE-4FCF-48C4-83CC-85BEC8FA1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06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1ECB4-20B1-4925-1F8F-B4F35E6F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34F89-9DE2-A30E-E149-F45A4EBC8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3EA17-36F2-BB24-47D5-D5A5BFC07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08626-4EED-4910-3052-A878D17FB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4EC2-EEE3-4343-892C-94237F3735FA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FEDC0-1804-1CB7-878D-54A72893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22650-3845-DD9D-A8AA-C2533FD0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2EE-4FCF-48C4-83CC-85BEC8FA1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13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05AF-E3F8-2A6A-2870-93BE3953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55384-9AD9-CE98-F818-2297BF5A2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3832C-3A7C-D9E8-AC4B-4B68FB0CC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A8823-B303-7F76-97DB-E8840124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4EC2-EEE3-4343-892C-94237F3735FA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E888C-CF18-35C2-B7D7-6553B41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CE62A-35C0-03EF-4505-D51BB550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2EE-4FCF-48C4-83CC-85BEC8FA1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48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21FB0C-1B07-3F21-19F7-2F99DF31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E2F8-4F96-73A7-A32F-D14A2A1AF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DED55-D946-C28A-7F1E-FC9A8AD0C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74EC2-EEE3-4343-892C-94237F3735FA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2B064-BCBC-3EB9-8DE9-C9A1881D5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2194-BD5A-4206-BCD4-3C00D171C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B82EE-4FCF-48C4-83CC-85BEC8FA1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4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35A7-3320-AEA4-000A-0C4F37AD8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Bayesian Optimization in Pose Graphs Based SLAM</a:t>
            </a:r>
            <a:br>
              <a:rPr lang="en-US" dirty="0"/>
            </a:br>
            <a:r>
              <a:rPr lang="en-GB" altLang="zh-CN" dirty="0"/>
              <a:t>15</a:t>
            </a:r>
            <a:r>
              <a:rPr lang="en-GB" altLang="zh-CN" baseline="30000" dirty="0"/>
              <a:t>th</a:t>
            </a:r>
            <a:r>
              <a:rPr lang="en-GB" altLang="zh-CN" dirty="0"/>
              <a:t> August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52F9D-1BFF-7D13-4DFA-C61A33B6D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Zuxun Wang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79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4926-D2ED-1F5E-0385-B3C546159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80E96-5875-72C5-14B8-5FCA0D90E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Compared with the case where we have different simulated results, using the same simulation data will lead to inaccurate results.</a:t>
            </a:r>
          </a:p>
          <a:p>
            <a:r>
              <a:rPr lang="en-GB" dirty="0"/>
              <a:t>Either way vertices are laid down can give the expected omega values.</a:t>
            </a:r>
          </a:p>
        </p:txBody>
      </p:sp>
    </p:spTree>
    <p:extLst>
      <p:ext uri="{BB962C8B-B14F-4D97-AF65-F5344CB8AC3E}">
        <p14:creationId xmlns:p14="http://schemas.microsoft.com/office/powerpoint/2010/main" val="144168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2CBD-1849-E52F-1BC9-F0D988B2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 from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164AE-A11C-A7E1-531E-6FA91DE6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Zhaozhong</a:t>
            </a:r>
            <a:r>
              <a:rPr lang="en-GB" dirty="0"/>
              <a:t> agrees with the idea that we should use different simulator results for each running episode.</a:t>
            </a:r>
          </a:p>
          <a:p>
            <a:r>
              <a:rPr lang="en-GB" dirty="0"/>
              <a:t>He thinks the graphs that generated by </a:t>
            </a:r>
            <a:r>
              <a:rPr lang="en-GB" dirty="0" err="1"/>
              <a:t>BayesOpt</a:t>
            </a:r>
            <a:r>
              <a:rPr lang="en-GB" dirty="0"/>
              <a:t> using different simulation results are pretty good.</a:t>
            </a:r>
          </a:p>
          <a:p>
            <a:r>
              <a:rPr lang="en-GB" dirty="0"/>
              <a:t>He also offer me a suggestion that I could generate the ground truth plots for CNIS values and compare with the </a:t>
            </a:r>
            <a:r>
              <a:rPr lang="en-GB" dirty="0" err="1"/>
              <a:t>BayesOpt</a:t>
            </a:r>
            <a:r>
              <a:rPr lang="en-GB" dirty="0"/>
              <a:t> results, especially for those which gives bad results. (e.g., can’t find the global minimum)</a:t>
            </a:r>
          </a:p>
          <a:p>
            <a:pPr lvl="1"/>
            <a:r>
              <a:rPr lang="en-GB" dirty="0"/>
              <a:t>If the GT graph does have a global minimum, then we should apply some tricks to make BO can observe it. (e.g., apply some scale to the cost function)</a:t>
            </a:r>
          </a:p>
          <a:p>
            <a:r>
              <a:rPr lang="en-GB" dirty="0"/>
              <a:t>(Plotting the GT IS NOT the manual tuning method!!! So, I need to rethink about the corresponding report part when writing it.)</a:t>
            </a:r>
          </a:p>
          <a:p>
            <a:r>
              <a:rPr lang="en-GB" dirty="0"/>
              <a:t>As for the high dimension examples, </a:t>
            </a:r>
            <a:r>
              <a:rPr lang="en-GB" dirty="0" err="1"/>
              <a:t>Zhaozhong</a:t>
            </a:r>
            <a:r>
              <a:rPr lang="en-GB" dirty="0"/>
              <a:t> does not know if those examples can fit the factor graph problem well. He recommends me to focus more on our existing examples as I don’t have too much time left for this project.</a:t>
            </a:r>
          </a:p>
        </p:txBody>
      </p:sp>
    </p:spTree>
    <p:extLst>
      <p:ext uri="{BB962C8B-B14F-4D97-AF65-F5344CB8AC3E}">
        <p14:creationId xmlns:p14="http://schemas.microsoft.com/office/powerpoint/2010/main" val="142394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030CF-EBF4-BF8D-7D1E-747258D1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Simulator Outputs and Data Diversity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F2256-FB34-7FCD-F078-6FDC4F972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As part of our investigation, we are considering the application of multiple subgraphs.</a:t>
            </a:r>
          </a:p>
          <a:p>
            <a:r>
              <a:rPr lang="en-US" altLang="zh-CN" dirty="0">
                <a:solidFill>
                  <a:srgbClr val="374151"/>
                </a:solidFill>
                <a:latin typeface="Söhne"/>
              </a:rPr>
              <a:t>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ach with its own prediction interval length, somewhat mirroring the concept of running separate Kalman filters.</a:t>
            </a:r>
          </a:p>
          <a:p>
            <a:r>
              <a:rPr lang="en-GB" dirty="0">
                <a:solidFill>
                  <a:srgbClr val="374151"/>
                </a:solidFill>
                <a:latin typeface="Söhne"/>
              </a:rPr>
              <a:t>Point of concern: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Data sets used to run all the subgraphs.</a:t>
            </a:r>
          </a:p>
          <a:p>
            <a:pPr lvl="1"/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Whether all our subgraphs are based on the same output from the simulator?</a:t>
            </a:r>
            <a:endParaRPr lang="en-GB" dirty="0">
              <a:solidFill>
                <a:srgbClr val="374151"/>
              </a:solidFill>
              <a:latin typeface="Söhne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64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2383-5C9F-BB35-2616-416A5EDA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System with Stored Simulated Results (Enable Prop4)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51BEE-FD7D-E5EF-2048-95CE0E963BF4}"/>
              </a:ext>
            </a:extLst>
          </p:cNvPr>
          <p:cNvSpPr txBox="1"/>
          <p:nvPr/>
        </p:nvSpPr>
        <p:spPr>
          <a:xfrm>
            <a:off x="838200" y="1748280"/>
            <a:ext cx="30272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sz="1800" b="0" i="0" dirty="0">
                <a:effectLst/>
                <a:latin typeface="Menlo" panose="020B0609030804020204"/>
              </a:rPr>
              <a:t>Num </a:t>
            </a:r>
            <a:r>
              <a:rPr lang="en-GB" dirty="0">
                <a:latin typeface="Menlo" panose="020B0609030804020204"/>
              </a:rPr>
              <a:t>of s</a:t>
            </a:r>
            <a:r>
              <a:rPr lang="en-GB" sz="1800" b="0" i="0" dirty="0">
                <a:effectLst/>
                <a:latin typeface="Menlo" panose="020B0609030804020204"/>
              </a:rPr>
              <a:t>ubgraph</a:t>
            </a:r>
            <a:r>
              <a:rPr lang="en-GB" dirty="0">
                <a:latin typeface="Menlo" panose="020B0609030804020204"/>
              </a:rPr>
              <a:t>:</a:t>
            </a:r>
            <a:r>
              <a:rPr lang="en-GB" sz="1800" b="0" i="0" dirty="0">
                <a:effectLst/>
                <a:latin typeface="Menlo" panose="020B0609030804020204"/>
              </a:rPr>
              <a:t> 4</a:t>
            </a:r>
            <a:endParaRPr lang="en-GB" b="0" i="0" dirty="0">
              <a:effectLst/>
              <a:latin typeface="Menlo" panose="020B0609030804020204" pitchFamily="49" charset="0"/>
            </a:endParaRP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</a:t>
            </a:r>
            <a:r>
              <a:rPr lang="en-GB" sz="1800" b="0" i="0" dirty="0">
                <a:effectLst/>
                <a:latin typeface="Menlo" panose="020B0609030804020204"/>
              </a:rPr>
              <a:t>[1 5 10 15]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6E60F-8F68-4A31-0E3F-3743386C903A}"/>
              </a:ext>
            </a:extLst>
          </p:cNvPr>
          <p:cNvSpPr txBox="1"/>
          <p:nvPr/>
        </p:nvSpPr>
        <p:spPr>
          <a:xfrm>
            <a:off x="838199" y="4317118"/>
            <a:ext cx="37555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Result CNIS Values for each subgraph using optimal Omega values:</a:t>
            </a:r>
          </a:p>
          <a:p>
            <a:r>
              <a:rPr lang="en-GB" dirty="0"/>
              <a:t>[0.184866515243119,</a:t>
            </a:r>
          </a:p>
          <a:p>
            <a:r>
              <a:rPr lang="en-GB" dirty="0"/>
              <a:t> 0.296906556890462,</a:t>
            </a:r>
          </a:p>
          <a:p>
            <a:r>
              <a:rPr lang="en-GB" dirty="0"/>
              <a:t> 0.754782867731276,</a:t>
            </a:r>
          </a:p>
          <a:p>
            <a:r>
              <a:rPr lang="en-GB" dirty="0"/>
              <a:t> 0.907392823044182]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BA9CC5-12C5-8DC4-A044-A48C4F52E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51" y="4317118"/>
            <a:ext cx="4334361" cy="35135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5E5300-3DC9-540D-9E31-0F093AB4B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054" y="3886521"/>
            <a:ext cx="4506511" cy="37035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4BF0C6-0FB0-1D73-E265-9F6C80989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81" y="143546"/>
            <a:ext cx="5093834" cy="40682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6794EC-007F-63C7-246F-5CE21C80F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835" y="0"/>
            <a:ext cx="4713408" cy="381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6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2383-5C9F-BB35-2616-416A5EDA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System with Diff Simulated Results (Enable Prop4)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51BEE-FD7D-E5EF-2048-95CE0E963BF4}"/>
              </a:ext>
            </a:extLst>
          </p:cNvPr>
          <p:cNvSpPr txBox="1"/>
          <p:nvPr/>
        </p:nvSpPr>
        <p:spPr>
          <a:xfrm>
            <a:off x="838200" y="1748280"/>
            <a:ext cx="30272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sz="1800" b="0" i="0" dirty="0">
                <a:effectLst/>
                <a:latin typeface="Menlo" panose="020B0609030804020204"/>
              </a:rPr>
              <a:t>Num </a:t>
            </a:r>
            <a:r>
              <a:rPr lang="en-GB" dirty="0">
                <a:latin typeface="Menlo" panose="020B0609030804020204"/>
              </a:rPr>
              <a:t>of s</a:t>
            </a:r>
            <a:r>
              <a:rPr lang="en-GB" sz="1800" b="0" i="0" dirty="0">
                <a:effectLst/>
                <a:latin typeface="Menlo" panose="020B0609030804020204"/>
              </a:rPr>
              <a:t>ubgraph</a:t>
            </a:r>
            <a:r>
              <a:rPr lang="en-GB" dirty="0">
                <a:latin typeface="Menlo" panose="020B0609030804020204"/>
              </a:rPr>
              <a:t>:</a:t>
            </a:r>
            <a:r>
              <a:rPr lang="en-GB" sz="1800" b="0" i="0" dirty="0">
                <a:effectLst/>
                <a:latin typeface="Menlo" panose="020B0609030804020204"/>
              </a:rPr>
              <a:t> 4</a:t>
            </a:r>
            <a:endParaRPr lang="en-GB" b="0" i="0" dirty="0">
              <a:effectLst/>
              <a:latin typeface="Menlo" panose="020B0609030804020204" pitchFamily="49" charset="0"/>
            </a:endParaRP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</a:t>
            </a:r>
            <a:r>
              <a:rPr lang="en-GB" sz="1800" b="0" i="0" dirty="0">
                <a:effectLst/>
                <a:latin typeface="Menlo" panose="020B0609030804020204"/>
              </a:rPr>
              <a:t>[1 5 10 15]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6E60F-8F68-4A31-0E3F-3743386C903A}"/>
              </a:ext>
            </a:extLst>
          </p:cNvPr>
          <p:cNvSpPr txBox="1"/>
          <p:nvPr/>
        </p:nvSpPr>
        <p:spPr>
          <a:xfrm>
            <a:off x="838199" y="4317118"/>
            <a:ext cx="37555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Result CNIS Values for each subgraph using optimal Omega values:</a:t>
            </a:r>
          </a:p>
          <a:p>
            <a:r>
              <a:rPr lang="en-GB" dirty="0"/>
              <a:t>[0.027832434017780,</a:t>
            </a:r>
          </a:p>
          <a:p>
            <a:r>
              <a:rPr lang="en-GB" dirty="0"/>
              <a:t>0.143553835019665,</a:t>
            </a:r>
          </a:p>
          <a:p>
            <a:r>
              <a:rPr lang="en-GB" dirty="0"/>
              <a:t>0.046805200597442,</a:t>
            </a:r>
          </a:p>
          <a:p>
            <a:r>
              <a:rPr lang="en-GB" dirty="0"/>
              <a:t>0.100933193696296]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E37EA-9E8A-A49A-1227-DA020253E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837" y="1133931"/>
            <a:ext cx="4479164" cy="3577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0C0B16-8CC9-773A-97BD-723CEA4E4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935" y="2020636"/>
            <a:ext cx="4229965" cy="34196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3D3547-3C23-CFDD-F324-2B555F814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294" y="2651839"/>
            <a:ext cx="4229965" cy="34196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CCA8C7-A6EA-A7E8-ADDD-EFB5A5C50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1171" y="3306871"/>
            <a:ext cx="4547196" cy="367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8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4C40-7EBE-87D6-EF45-180C4026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</a:t>
            </a:r>
            <a:r>
              <a:rPr lang="en-US" altLang="zh-CN" dirty="0" err="1"/>
              <a:t>BayesOpt</a:t>
            </a:r>
            <a:r>
              <a:rPr lang="en-US" altLang="zh-CN" dirty="0"/>
              <a:t> Results (Scenario 1.1 - Prop4)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015C5-33BE-F61A-E326-67A21F3EAF3A}"/>
              </a:ext>
            </a:extLst>
          </p:cNvPr>
          <p:cNvSpPr txBox="1"/>
          <p:nvPr/>
        </p:nvSpPr>
        <p:spPr>
          <a:xfrm>
            <a:off x="838200" y="3063513"/>
            <a:ext cx="4696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[1 5 10]</a:t>
            </a:r>
          </a:p>
          <a:p>
            <a:r>
              <a:rPr lang="en-GB" dirty="0">
                <a:latin typeface="Menlo" panose="020B0609030804020204" pitchFamily="49" charset="0"/>
              </a:rPr>
              <a:t>Cost Function: sum(C), where C stores CNIS value for each subgraph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57F9D-12BC-BC8D-C58C-FC6799FD2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86909"/>
            <a:ext cx="3042456" cy="9725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6E2013-0E5C-F3A4-3C9A-2C4314047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862" y="1668164"/>
            <a:ext cx="5535138" cy="5189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E40DB1-FF16-E457-48F3-DD8AF9032945}"/>
              </a:ext>
            </a:extLst>
          </p:cNvPr>
          <p:cNvSpPr txBox="1"/>
          <p:nvPr/>
        </p:nvSpPr>
        <p:spPr>
          <a:xfrm>
            <a:off x="838200" y="1871113"/>
            <a:ext cx="4980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In this scenario, we use </a:t>
            </a:r>
            <a:r>
              <a:rPr lang="en-GB" b="1" dirty="0">
                <a:solidFill>
                  <a:srgbClr val="FF0000"/>
                </a:solidFill>
                <a:latin typeface="Menlo" panose="020B0609030804020204" pitchFamily="49" charset="0"/>
              </a:rPr>
              <a:t>different</a:t>
            </a:r>
            <a:r>
              <a:rPr lang="en-GB" dirty="0">
                <a:latin typeface="Menlo" panose="020B0609030804020204" pitchFamily="49" charset="0"/>
              </a:rPr>
              <a:t> simulated results.</a:t>
            </a:r>
          </a:p>
          <a:p>
            <a:r>
              <a:rPr lang="en-GB" dirty="0">
                <a:latin typeface="Menlo" panose="020B0609030804020204" pitchFamily="49" charset="0"/>
              </a:rPr>
              <a:t>And, for each subgraph, we lay down vertices at the same interval.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4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4C40-7EBE-87D6-EF45-180C4026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</a:t>
            </a:r>
            <a:r>
              <a:rPr lang="en-US" altLang="zh-CN" dirty="0" err="1"/>
              <a:t>BayesOpt</a:t>
            </a:r>
            <a:r>
              <a:rPr lang="en-US" altLang="zh-CN" dirty="0"/>
              <a:t> Results (Scenario 1.2 - Prop4)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015C5-33BE-F61A-E326-67A21F3EAF3A}"/>
              </a:ext>
            </a:extLst>
          </p:cNvPr>
          <p:cNvSpPr txBox="1"/>
          <p:nvPr/>
        </p:nvSpPr>
        <p:spPr>
          <a:xfrm>
            <a:off x="838200" y="2896115"/>
            <a:ext cx="4259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[1 5 10]</a:t>
            </a:r>
          </a:p>
          <a:p>
            <a:r>
              <a:rPr lang="en-GB" dirty="0">
                <a:latin typeface="Menlo" panose="020B0609030804020204" pitchFamily="49" charset="0"/>
              </a:rPr>
              <a:t>Cost Function: sum(C), where C stores CNIS value for each subgraph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AB6EF-1584-8B9F-1B2F-8BB63FADF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32538"/>
            <a:ext cx="3464924" cy="11684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CA8E12-FD4A-F2E1-8F3B-A6311D7C9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567" y="1482033"/>
            <a:ext cx="5491233" cy="51673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EFDEDE-90FE-183C-0425-EAA7E7F199CD}"/>
              </a:ext>
            </a:extLst>
          </p:cNvPr>
          <p:cNvSpPr txBox="1"/>
          <p:nvPr/>
        </p:nvSpPr>
        <p:spPr>
          <a:xfrm>
            <a:off x="838200" y="1690688"/>
            <a:ext cx="4980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In this scenario, we use </a:t>
            </a:r>
            <a:r>
              <a:rPr lang="en-GB" b="1" dirty="0">
                <a:solidFill>
                  <a:srgbClr val="FF0000"/>
                </a:solidFill>
                <a:latin typeface="Menlo" panose="020B0609030804020204" pitchFamily="49" charset="0"/>
              </a:rPr>
              <a:t>different</a:t>
            </a:r>
            <a:r>
              <a:rPr lang="en-GB" dirty="0">
                <a:latin typeface="Menlo" panose="020B0609030804020204" pitchFamily="49" charset="0"/>
              </a:rPr>
              <a:t> simulated results.</a:t>
            </a:r>
          </a:p>
          <a:p>
            <a:r>
              <a:rPr lang="en-GB" dirty="0">
                <a:latin typeface="Menlo" panose="020B0609030804020204" pitchFamily="49" charset="0"/>
              </a:rPr>
              <a:t>And, for each subgraph, we lay down vertices 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only when observations are taken.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03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4C40-7EBE-87D6-EF45-180C4026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</a:t>
            </a:r>
            <a:r>
              <a:rPr lang="en-US" altLang="zh-CN" dirty="0" err="1"/>
              <a:t>BayesOpt</a:t>
            </a:r>
            <a:r>
              <a:rPr lang="en-US" altLang="zh-CN" dirty="0"/>
              <a:t> Results (Scenario 1.1 - Prop4)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015C5-33BE-F61A-E326-67A21F3EAF3A}"/>
              </a:ext>
            </a:extLst>
          </p:cNvPr>
          <p:cNvSpPr txBox="1"/>
          <p:nvPr/>
        </p:nvSpPr>
        <p:spPr>
          <a:xfrm>
            <a:off x="838200" y="3063513"/>
            <a:ext cx="4696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[1 5 10]</a:t>
            </a:r>
          </a:p>
          <a:p>
            <a:r>
              <a:rPr lang="en-GB" dirty="0">
                <a:latin typeface="Menlo" panose="020B0609030804020204" pitchFamily="49" charset="0"/>
              </a:rPr>
              <a:t>Cost Function: sum(C), where C stores CNIS value for each subgraph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40DB1-FF16-E457-48F3-DD8AF9032945}"/>
              </a:ext>
            </a:extLst>
          </p:cNvPr>
          <p:cNvSpPr txBox="1"/>
          <p:nvPr/>
        </p:nvSpPr>
        <p:spPr>
          <a:xfrm>
            <a:off x="838200" y="1871113"/>
            <a:ext cx="4980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In this scenario, we use </a:t>
            </a:r>
            <a:r>
              <a:rPr lang="en-GB" b="1" dirty="0">
                <a:solidFill>
                  <a:srgbClr val="FF0000"/>
                </a:solidFill>
                <a:latin typeface="Menlo" panose="020B0609030804020204" pitchFamily="49" charset="0"/>
              </a:rPr>
              <a:t>stored</a:t>
            </a:r>
            <a:r>
              <a:rPr lang="en-GB" dirty="0">
                <a:latin typeface="Menlo" panose="020B0609030804020204" pitchFamily="49" charset="0"/>
              </a:rPr>
              <a:t> simulated results.</a:t>
            </a:r>
          </a:p>
          <a:p>
            <a:r>
              <a:rPr lang="en-GB" dirty="0">
                <a:latin typeface="Menlo" panose="020B0609030804020204" pitchFamily="49" charset="0"/>
              </a:rPr>
              <a:t>And, for each subgraph, we lay down vertices at the same interval.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60993E-57E1-A215-76A7-913BA2581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340" y="1871113"/>
            <a:ext cx="5257885" cy="45431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694476-1FDE-B798-EBF6-0C231DFCD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30698"/>
            <a:ext cx="3045676" cy="112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3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4C40-7EBE-87D6-EF45-180C4026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</a:t>
            </a:r>
            <a:r>
              <a:rPr lang="en-US" altLang="zh-CN" dirty="0" err="1"/>
              <a:t>BayesOpt</a:t>
            </a:r>
            <a:r>
              <a:rPr lang="en-US" altLang="zh-CN" dirty="0"/>
              <a:t> Results (Scenario 1.2 - Prop4)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015C5-33BE-F61A-E326-67A21F3EAF3A}"/>
              </a:ext>
            </a:extLst>
          </p:cNvPr>
          <p:cNvSpPr txBox="1"/>
          <p:nvPr/>
        </p:nvSpPr>
        <p:spPr>
          <a:xfrm>
            <a:off x="838200" y="2896115"/>
            <a:ext cx="4259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[1 5 10]</a:t>
            </a:r>
          </a:p>
          <a:p>
            <a:r>
              <a:rPr lang="en-GB" dirty="0">
                <a:latin typeface="Menlo" panose="020B0609030804020204" pitchFamily="49" charset="0"/>
              </a:rPr>
              <a:t>Cost Function: sum(C), where C stores CNIS value for each subgraph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FDEDE-90FE-183C-0425-EAA7E7F199CD}"/>
              </a:ext>
            </a:extLst>
          </p:cNvPr>
          <p:cNvSpPr txBox="1"/>
          <p:nvPr/>
        </p:nvSpPr>
        <p:spPr>
          <a:xfrm>
            <a:off x="838200" y="1690688"/>
            <a:ext cx="4980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In this scenario, we use </a:t>
            </a:r>
            <a:r>
              <a:rPr lang="en-GB" b="1" dirty="0">
                <a:solidFill>
                  <a:srgbClr val="FF0000"/>
                </a:solidFill>
              </a:rPr>
              <a:t>stored</a:t>
            </a:r>
            <a:r>
              <a:rPr lang="en-GB" dirty="0">
                <a:latin typeface="Menlo" panose="020B0609030804020204" pitchFamily="49" charset="0"/>
              </a:rPr>
              <a:t> simulated results.</a:t>
            </a:r>
          </a:p>
          <a:p>
            <a:r>
              <a:rPr lang="en-GB" dirty="0">
                <a:latin typeface="Menlo" panose="020B0609030804020204" pitchFamily="49" charset="0"/>
              </a:rPr>
              <a:t>And, for each subgraph, we lay down vertices 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only when observations are taken.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7E4380-7523-BDAD-6EC9-A642CC9E8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68287"/>
            <a:ext cx="5798387" cy="5015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5239CB-7C57-9977-11C0-B84A96FAC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87" y="5187483"/>
            <a:ext cx="3025798" cy="101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2F4E-40F4-01B4-AC87-5E760927A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Brute Force Optimal Omega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A60DC-708B-08FA-D935-E424141B39AF}"/>
              </a:ext>
            </a:extLst>
          </p:cNvPr>
          <p:cNvSpPr txBox="1"/>
          <p:nvPr/>
        </p:nvSpPr>
        <p:spPr>
          <a:xfrm>
            <a:off x="838201" y="1909181"/>
            <a:ext cx="1051559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Scenario 1.1 - Different Simulation</a:t>
            </a:r>
          </a:p>
          <a:p>
            <a:r>
              <a:rPr lang="en-GB" dirty="0" err="1"/>
              <a:t>OmegaQScale</a:t>
            </a:r>
            <a:r>
              <a:rPr lang="en-GB" dirty="0"/>
              <a:t>: 1, </a:t>
            </a:r>
            <a:r>
              <a:rPr lang="en-GB" dirty="0" err="1"/>
              <a:t>OmegaRScale</a:t>
            </a:r>
            <a:r>
              <a:rPr lang="en-GB" dirty="0"/>
              <a:t>: 1, gives the minimum value</a:t>
            </a:r>
          </a:p>
          <a:p>
            <a:r>
              <a:rPr lang="en-GB" dirty="0"/>
              <a:t>------------------------------------------------------------</a:t>
            </a:r>
          </a:p>
          <a:p>
            <a:endParaRPr lang="en-GB" dirty="0"/>
          </a:p>
          <a:p>
            <a:r>
              <a:rPr lang="en-GB" dirty="0"/>
              <a:t>Scenario 1.2 – Different Simulation</a:t>
            </a:r>
          </a:p>
          <a:p>
            <a:r>
              <a:rPr lang="en-GB" dirty="0" err="1"/>
              <a:t>OmegaQScale</a:t>
            </a:r>
            <a:r>
              <a:rPr lang="en-GB" dirty="0"/>
              <a:t>: 1, </a:t>
            </a:r>
            <a:r>
              <a:rPr lang="en-GB" dirty="0" err="1"/>
              <a:t>OmegaRScale</a:t>
            </a:r>
            <a:r>
              <a:rPr lang="en-GB" dirty="0"/>
              <a:t>: 1, gives the minimum value</a:t>
            </a:r>
          </a:p>
          <a:p>
            <a:r>
              <a:rPr lang="en-GB" dirty="0"/>
              <a:t>------------------------------------------------------------</a:t>
            </a:r>
          </a:p>
          <a:p>
            <a:endParaRPr lang="en-GB" dirty="0"/>
          </a:p>
          <a:p>
            <a:r>
              <a:rPr lang="en-GB" dirty="0"/>
              <a:t>Scenario 1.1 – Simulation Stored</a:t>
            </a:r>
          </a:p>
          <a:p>
            <a:r>
              <a:rPr lang="en-GB" dirty="0" err="1"/>
              <a:t>OmegaQScale</a:t>
            </a:r>
            <a:r>
              <a:rPr lang="en-GB" dirty="0"/>
              <a:t>: 9.500000e-01, </a:t>
            </a:r>
            <a:r>
              <a:rPr lang="en-GB" dirty="0" err="1"/>
              <a:t>OmegaRScale</a:t>
            </a:r>
            <a:r>
              <a:rPr lang="en-GB" dirty="0"/>
              <a:t>: 1.150000e+00, gives the minimum value</a:t>
            </a:r>
          </a:p>
          <a:p>
            <a:r>
              <a:rPr lang="en-GB" dirty="0"/>
              <a:t>------------------------------------------------------------</a:t>
            </a:r>
          </a:p>
          <a:p>
            <a:endParaRPr lang="en-GB" dirty="0"/>
          </a:p>
          <a:p>
            <a:r>
              <a:rPr lang="en-GB" dirty="0"/>
              <a:t>Scenario 1.2 – Simulation Stored</a:t>
            </a:r>
          </a:p>
          <a:p>
            <a:r>
              <a:rPr lang="en-GB" dirty="0" err="1"/>
              <a:t>OmegaQScale</a:t>
            </a:r>
            <a:r>
              <a:rPr lang="en-GB" dirty="0"/>
              <a:t>: 9.000000e-01, </a:t>
            </a:r>
            <a:r>
              <a:rPr lang="en-GB" dirty="0" err="1"/>
              <a:t>OmegaRScale</a:t>
            </a:r>
            <a:r>
              <a:rPr lang="en-GB" dirty="0"/>
              <a:t>: 1.200000e+00, gives the minimum value</a:t>
            </a:r>
          </a:p>
          <a:p>
            <a:r>
              <a:rPr lang="en-GB" dirty="0"/>
              <a:t>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72525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781</Words>
  <Application>Microsoft Office PowerPoint</Application>
  <PresentationFormat>Widescreen</PresentationFormat>
  <Paragraphs>88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Menlo</vt:lpstr>
      <vt:lpstr>Söhne</vt:lpstr>
      <vt:lpstr>Arial</vt:lpstr>
      <vt:lpstr>Calibri</vt:lpstr>
      <vt:lpstr>Calibri Light</vt:lpstr>
      <vt:lpstr>Segoe UI</vt:lpstr>
      <vt:lpstr>Office Theme</vt:lpstr>
      <vt:lpstr>Using Bayesian Optimization in Pose Graphs Based SLAM 15th August</vt:lpstr>
      <vt:lpstr>Simulator Outputs and Data Diversity</vt:lpstr>
      <vt:lpstr>Linear System with Stored Simulated Results (Enable Prop4)</vt:lpstr>
      <vt:lpstr>Linear System with Diff Simulated Results (Enable Prop4)</vt:lpstr>
      <vt:lpstr>Linear BayesOpt Results (Scenario 1.1 - Prop4)</vt:lpstr>
      <vt:lpstr>Linear BayesOpt Results (Scenario 1.2 - Prop4)</vt:lpstr>
      <vt:lpstr>Linear BayesOpt Results (Scenario 1.1 - Prop4)</vt:lpstr>
      <vt:lpstr>Linear BayesOpt Results (Scenario 1.2 - Prop4)</vt:lpstr>
      <vt:lpstr>Brute Force Optimal Omega Values</vt:lpstr>
      <vt:lpstr>Summary</vt:lpstr>
      <vt:lpstr>Notes from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Bayesian Optimization in Pose Graphs Based SLAM 15th August</dc:title>
  <dc:creator>Wang, Zuxun</dc:creator>
  <cp:lastModifiedBy>Wang, Zuxun</cp:lastModifiedBy>
  <cp:revision>13</cp:revision>
  <dcterms:created xsi:type="dcterms:W3CDTF">2023-08-15T08:07:26Z</dcterms:created>
  <dcterms:modified xsi:type="dcterms:W3CDTF">2023-08-18T14:47:49Z</dcterms:modified>
</cp:coreProperties>
</file>