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9" r:id="rId4"/>
    <p:sldId id="268" r:id="rId5"/>
    <p:sldId id="267" r:id="rId6"/>
    <p:sldId id="272" r:id="rId7"/>
    <p:sldId id="273" r:id="rId8"/>
    <p:sldId id="271" r:id="rId9"/>
    <p:sldId id="274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C5402-556C-42C8-B918-3DF37A2DB96D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22F6F-F894-46EC-9D2E-034D4B756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2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1F6DC-2A4B-4BED-A74D-A8AA10F6E24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49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030-F11D-C8B5-073F-FE410351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3F6CB-6B12-56AB-DFBC-6CE6D8A0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0E30-E641-0C7B-3CAF-9E5F33F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1E9-FFE2-8616-121D-8C18051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A3DF-74AD-542B-AD56-112EC29C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E5F-2135-9354-5EE0-56CE3A7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6701-D097-3C6B-7C9C-61239481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F75C-8264-9472-15C8-941BBF1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EEA-3390-CDBF-1B70-7C4C617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CB9C-B836-72E0-5D19-D5284E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0609-C4C9-3EF6-FE3F-9B1C3B29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1A40-64C3-8CB4-264E-A45AC42D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8D1C-6F89-7C50-7302-4FD56E3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7BC6-B3B2-A1FE-F839-D006B404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2CE3-9904-1609-7A52-244856F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5E4-161B-E51C-6462-9C83B79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00F9-CF58-E31F-A7AC-CB27990E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32E6-BF8C-0C50-A918-C73E74A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834C-F8A5-8908-20F1-3B2B45C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24ED-4F1F-D4AA-638B-9C1F14D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5B1E-EC83-1E6C-8459-740A53C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6105-F157-0458-6D5B-EFEF1D0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8CFD-AC3F-0C84-CCA6-3E9F5EF3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4A14-962D-3B26-580E-5113C50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954F-0F7F-DBD4-208A-75521F6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F88-F9C7-64B7-D859-ED828C6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DAB-10B6-E642-E306-0A5A52FD1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AD79-CF4C-DD0E-3659-886DE225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609C-8BB6-DD56-84F7-8C280C56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78F8-CCCF-55D3-D665-A318F29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D022-C18F-091C-CA3B-3BE3576B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478-C394-CD91-B7D5-9D25BA7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705D-D830-2D7E-7546-546C96D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C5D-9F47-1016-11BB-805784C0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ABA8-6E37-D100-D987-D393549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7C658-2077-2E61-292D-F0C5AECA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8827C-F418-73E0-FCE3-8B39CFB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1A7CA-7258-5F5D-40CA-27BA0C9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3CC3-D473-D957-B0EB-20D1D1E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F8E-A8E4-222F-CC41-23544C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13A9-6B25-68AE-E8FD-7B689EC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B7C8-E37A-68BA-54B1-1A5C81C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6205-C6DF-1119-9706-0D7637C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1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E4C0-F1C6-5DEC-46D0-8514045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EDC5-705D-DD03-FC33-AC91B92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C090-B2AB-B883-C35E-8836677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9DE4-F78A-2230-F84C-CD7EBC8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5E51-C560-0F26-3430-1EE79DAC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B4FA-3A90-6F2B-3FD7-23A934CE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63B5-01B1-AF8C-4E23-FCA2C41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57E5-C3DE-23DC-8A7F-BABAAE8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C34D-A918-777C-7443-4DE2A61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CC6-C26C-362E-AF89-58A71D49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3D42-8AD1-747F-44D9-89CA8F2F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A0C4-9DA0-1555-3EDA-1DB0854E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5DC0-1857-C9C4-7564-63DC391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08421-1AA0-0C1E-1C66-6782F58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A61A-F622-639E-C8EB-9CDB687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80FE-D665-F11A-917C-E8BEEAB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79408-C0C2-9B80-FF63-2EB38399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9D59-C531-7758-4E8B-3904E07A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CD71-190D-426B-85E9-B8B75E5C9734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261C-74B7-5545-2FF2-B270292B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5B96-4176-C3BE-1745-DA013B5A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A7-3320-AEA4-000A-0C4F37AD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Bayesian Optimization in Pose Graphs Based SLAM</a:t>
            </a:r>
            <a:br>
              <a:rPr lang="en-US" dirty="0"/>
            </a:br>
            <a:r>
              <a:rPr lang="en-GB" altLang="zh-CN" dirty="0"/>
              <a:t>18</a:t>
            </a:r>
            <a:r>
              <a:rPr lang="en-GB" altLang="zh-CN" baseline="30000" dirty="0"/>
              <a:t>th</a:t>
            </a:r>
            <a:r>
              <a:rPr lang="en-GB" altLang="zh-CN" dirty="0"/>
              <a:t> August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2F9D-1BFF-7D13-4DFA-C61A33B6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Zuxun Wang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9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E5-E6B1-6BF5-08A6-3D67FAB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370B-9D39-A837-E72E-BF5CD038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75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A1B-9F1D-5415-B72B-63FF2C5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Activities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1090-ACE1-9CBD-C1F5-A4C53FB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both scenarios for GPS System?</a:t>
            </a:r>
          </a:p>
          <a:p>
            <a:pPr lvl="1"/>
            <a:r>
              <a:rPr lang="en-US" dirty="0"/>
              <a:t>Fix interval length is fine</a:t>
            </a:r>
          </a:p>
          <a:p>
            <a:r>
              <a:rPr lang="en-US" altLang="zh-CN" dirty="0"/>
              <a:t>Heatmap to better illustration of area that we interested.</a:t>
            </a:r>
          </a:p>
          <a:p>
            <a:r>
              <a:rPr lang="en-US" altLang="zh-CN" dirty="0"/>
              <a:t>Check the state value for each timestep in linear scenario.</a:t>
            </a:r>
          </a:p>
          <a:p>
            <a:pPr lvl="1"/>
            <a:r>
              <a:rPr lang="en-US" altLang="zh-CN" dirty="0"/>
              <a:t>For each timestep k, compute and plot (</a:t>
            </a:r>
            <a:r>
              <a:rPr lang="en-US" altLang="zh-CN" dirty="0" err="1"/>
              <a:t>x_k</a:t>
            </a:r>
            <a:r>
              <a:rPr lang="en-US" altLang="zh-CN" dirty="0"/>
              <a:t> – </a:t>
            </a:r>
            <a:r>
              <a:rPr lang="en-US" altLang="zh-CN" dirty="0" err="1"/>
              <a:t>x_k_truth</a:t>
            </a:r>
            <a:r>
              <a:rPr lang="en-US" altLang="zh-CN" dirty="0"/>
              <a:t>), similarly for </a:t>
            </a:r>
            <a:r>
              <a:rPr lang="en-US" altLang="zh-CN" dirty="0" err="1"/>
              <a:t>xdot</a:t>
            </a:r>
            <a:r>
              <a:rPr lang="en-US" altLang="zh-CN" dirty="0"/>
              <a:t>, y and </a:t>
            </a:r>
            <a:r>
              <a:rPr lang="en-US" altLang="zh-CN" dirty="0" err="1"/>
              <a:t>ydot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For covariance, only plot the diagonal terms.</a:t>
            </a:r>
          </a:p>
          <a:p>
            <a:r>
              <a:rPr lang="en-US" dirty="0"/>
              <a:t>AES paper 2D tracking example, try with 2 </a:t>
            </a:r>
            <a:r>
              <a:rPr lang="en-US" dirty="0" err="1"/>
              <a:t>dof</a:t>
            </a:r>
            <a:r>
              <a:rPr lang="en-US" dirty="0"/>
              <a:t>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74D-55F9-A5DF-80F0-8871566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B012-0847-A516-076E-2E98B4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Spot Bug</a:t>
            </a:r>
          </a:p>
          <a:p>
            <a:r>
              <a:rPr lang="en-US" altLang="zh-CN" dirty="0"/>
              <a:t>Test Linear system for two scenarios:</a:t>
            </a:r>
          </a:p>
          <a:p>
            <a:pPr lvl="1"/>
            <a:r>
              <a:rPr lang="it-IT" dirty="0"/>
              <a:t>Scenario 1: Constant time intervals</a:t>
            </a:r>
          </a:p>
          <a:p>
            <a:pPr lvl="1"/>
            <a:r>
              <a:rPr lang="en-GB" dirty="0"/>
              <a:t>Scenario 2: Vertices only when observations are taken</a:t>
            </a:r>
            <a:endParaRPr lang="en-US" dirty="0"/>
          </a:p>
          <a:p>
            <a:r>
              <a:rPr lang="en-US" dirty="0"/>
              <a:t>Test Linear system with stored simulator results</a:t>
            </a:r>
          </a:p>
          <a:p>
            <a:r>
              <a:rPr lang="en-US" dirty="0"/>
              <a:t>Performance Check using mean and covariance </a:t>
            </a:r>
            <a:r>
              <a:rPr lang="en-US"/>
              <a:t>of graph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2383-5C9F-BB35-2616-416A5EDA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System with Diff Simulated Results (Enable Prop4)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51BEE-FD7D-E5EF-2048-95CE0E963BF4}"/>
              </a:ext>
            </a:extLst>
          </p:cNvPr>
          <p:cNvSpPr txBox="1"/>
          <p:nvPr/>
        </p:nvSpPr>
        <p:spPr>
          <a:xfrm>
            <a:off x="838200" y="1748280"/>
            <a:ext cx="30272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sz="1800" b="0" i="0" dirty="0">
                <a:effectLst/>
                <a:latin typeface="Menlo" panose="020B0609030804020204"/>
              </a:rPr>
              <a:t>Num </a:t>
            </a:r>
            <a:r>
              <a:rPr lang="en-GB" dirty="0">
                <a:latin typeface="Menlo" panose="020B0609030804020204"/>
              </a:rPr>
              <a:t>of s</a:t>
            </a:r>
            <a:r>
              <a:rPr lang="en-GB" sz="1800" b="0" i="0" dirty="0">
                <a:effectLst/>
                <a:latin typeface="Menlo" panose="020B0609030804020204"/>
              </a:rPr>
              <a:t>ubgraph</a:t>
            </a:r>
            <a:r>
              <a:rPr lang="en-GB" dirty="0">
                <a:latin typeface="Menlo" panose="020B0609030804020204"/>
              </a:rPr>
              <a:t>:</a:t>
            </a:r>
            <a:r>
              <a:rPr lang="en-GB" sz="1800" b="0" i="0" dirty="0">
                <a:effectLst/>
                <a:latin typeface="Menlo" panose="020B0609030804020204"/>
              </a:rPr>
              <a:t> 4</a:t>
            </a:r>
            <a:endParaRPr lang="en-GB" b="0" i="0" dirty="0">
              <a:effectLst/>
              <a:latin typeface="Menlo" panose="020B0609030804020204" pitchFamily="49" charset="0"/>
            </a:endParaRP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</a:t>
            </a:r>
            <a:r>
              <a:rPr lang="en-GB" sz="1800" b="0" i="0" dirty="0">
                <a:effectLst/>
                <a:latin typeface="Menlo" panose="020B0609030804020204"/>
              </a:rPr>
              <a:t>[1 5 10 15]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6E60F-8F68-4A31-0E3F-3743386C903A}"/>
              </a:ext>
            </a:extLst>
          </p:cNvPr>
          <p:cNvSpPr txBox="1"/>
          <p:nvPr/>
        </p:nvSpPr>
        <p:spPr>
          <a:xfrm>
            <a:off x="838199" y="4317118"/>
            <a:ext cx="37555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Result CNIS Values for each subgraph using optimal Omega values:</a:t>
            </a:r>
          </a:p>
          <a:p>
            <a:r>
              <a:rPr lang="en-GB" dirty="0"/>
              <a:t>[0.027832434017780,</a:t>
            </a:r>
          </a:p>
          <a:p>
            <a:r>
              <a:rPr lang="en-GB" dirty="0"/>
              <a:t>0.143553835019665,</a:t>
            </a:r>
          </a:p>
          <a:p>
            <a:r>
              <a:rPr lang="en-GB" dirty="0"/>
              <a:t>0.046805200597442,</a:t>
            </a:r>
          </a:p>
          <a:p>
            <a:r>
              <a:rPr lang="en-GB" dirty="0"/>
              <a:t>0.100933193696296]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E37EA-9E8A-A49A-1227-DA020253E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837" y="1133931"/>
            <a:ext cx="4479164" cy="3577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0C0B16-8CC9-773A-97BD-723CEA4E4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935" y="2020636"/>
            <a:ext cx="4229965" cy="3419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3D3547-3C23-CFDD-F324-2B555F814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294" y="2651839"/>
            <a:ext cx="4229965" cy="34196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CCA8C7-A6EA-A7E8-ADDD-EFB5A5C50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171" y="3306871"/>
            <a:ext cx="4547196" cy="367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8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4C40-7EBE-87D6-EF45-180C4026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</a:t>
            </a:r>
            <a:r>
              <a:rPr lang="en-US" altLang="zh-CN" dirty="0" err="1"/>
              <a:t>BayesOpt</a:t>
            </a:r>
            <a:r>
              <a:rPr lang="en-US" altLang="zh-CN" dirty="0"/>
              <a:t> Results (Scenario 1.1 - Prop4)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015C5-33BE-F61A-E326-67A21F3EAF3A}"/>
              </a:ext>
            </a:extLst>
          </p:cNvPr>
          <p:cNvSpPr txBox="1"/>
          <p:nvPr/>
        </p:nvSpPr>
        <p:spPr>
          <a:xfrm>
            <a:off x="838200" y="3063513"/>
            <a:ext cx="4696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[1 5 10]</a:t>
            </a:r>
          </a:p>
          <a:p>
            <a:r>
              <a:rPr lang="en-GB" dirty="0">
                <a:latin typeface="Menlo" panose="020B0609030804020204" pitchFamily="49" charset="0"/>
              </a:rPr>
              <a:t>Cost Function: sum(C), where C stores CNIS value for each subgraph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57F9D-12BC-BC8D-C58C-FC6799FD2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86909"/>
            <a:ext cx="3042456" cy="972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6E2013-0E5C-F3A4-3C9A-2C4314047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62" y="1668164"/>
            <a:ext cx="5535138" cy="5189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E40DB1-FF16-E457-48F3-DD8AF9032945}"/>
              </a:ext>
            </a:extLst>
          </p:cNvPr>
          <p:cNvSpPr txBox="1"/>
          <p:nvPr/>
        </p:nvSpPr>
        <p:spPr>
          <a:xfrm>
            <a:off x="838200" y="1871113"/>
            <a:ext cx="498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In this scenario, we use </a:t>
            </a:r>
            <a:r>
              <a:rPr lang="en-GB" b="1" dirty="0">
                <a:solidFill>
                  <a:srgbClr val="FF0000"/>
                </a:solidFill>
                <a:latin typeface="Menlo" panose="020B0609030804020204" pitchFamily="49" charset="0"/>
              </a:rPr>
              <a:t>different</a:t>
            </a:r>
            <a:r>
              <a:rPr lang="en-GB" dirty="0">
                <a:latin typeface="Menlo" panose="020B0609030804020204" pitchFamily="49" charset="0"/>
              </a:rPr>
              <a:t> simulated results.</a:t>
            </a:r>
          </a:p>
          <a:p>
            <a:r>
              <a:rPr lang="en-GB" dirty="0">
                <a:latin typeface="Menlo" panose="020B0609030804020204" pitchFamily="49" charset="0"/>
              </a:rPr>
              <a:t>And, for each subgraph, we lay down vertices at the same interval.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4C40-7EBE-87D6-EF45-180C4026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</a:t>
            </a:r>
            <a:r>
              <a:rPr lang="en-US" altLang="zh-CN" dirty="0" err="1"/>
              <a:t>BayesOpt</a:t>
            </a:r>
            <a:r>
              <a:rPr lang="en-US" altLang="zh-CN" dirty="0"/>
              <a:t> Results (Scenario 1.2 - Prop4)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015C5-33BE-F61A-E326-67A21F3EAF3A}"/>
              </a:ext>
            </a:extLst>
          </p:cNvPr>
          <p:cNvSpPr txBox="1"/>
          <p:nvPr/>
        </p:nvSpPr>
        <p:spPr>
          <a:xfrm>
            <a:off x="838200" y="2896115"/>
            <a:ext cx="4259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[1 5 10]</a:t>
            </a:r>
          </a:p>
          <a:p>
            <a:r>
              <a:rPr lang="en-GB" dirty="0">
                <a:latin typeface="Menlo" panose="020B0609030804020204" pitchFamily="49" charset="0"/>
              </a:rPr>
              <a:t>Cost Function: sum(C), where C stores CNIS value for each subgraph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AB6EF-1584-8B9F-1B2F-8BB63FADF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2538"/>
            <a:ext cx="3464924" cy="11684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CA8E12-FD4A-F2E1-8F3B-A6311D7C9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567" y="1482033"/>
            <a:ext cx="5491233" cy="51673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EFDEDE-90FE-183C-0425-EAA7E7F199CD}"/>
              </a:ext>
            </a:extLst>
          </p:cNvPr>
          <p:cNvSpPr txBox="1"/>
          <p:nvPr/>
        </p:nvSpPr>
        <p:spPr>
          <a:xfrm>
            <a:off x="838200" y="1690688"/>
            <a:ext cx="498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In this scenario, we use </a:t>
            </a:r>
            <a:r>
              <a:rPr lang="en-GB" b="1" dirty="0">
                <a:solidFill>
                  <a:srgbClr val="FF0000"/>
                </a:solidFill>
                <a:latin typeface="Menlo" panose="020B0609030804020204" pitchFamily="49" charset="0"/>
              </a:rPr>
              <a:t>different</a:t>
            </a:r>
            <a:r>
              <a:rPr lang="en-GB" dirty="0">
                <a:latin typeface="Menlo" panose="020B0609030804020204" pitchFamily="49" charset="0"/>
              </a:rPr>
              <a:t> simulated results.</a:t>
            </a:r>
          </a:p>
          <a:p>
            <a:r>
              <a:rPr lang="en-GB" dirty="0">
                <a:latin typeface="Menlo" panose="020B0609030804020204" pitchFamily="49" charset="0"/>
              </a:rPr>
              <a:t>And, for each subgraph, we lay down vertices 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only when observations are taken.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3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4C40-7EBE-87D6-EF45-180C4026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</a:t>
            </a:r>
            <a:r>
              <a:rPr lang="en-US" altLang="zh-CN" dirty="0" err="1"/>
              <a:t>BayesOpt</a:t>
            </a:r>
            <a:r>
              <a:rPr lang="en-US" altLang="zh-CN" dirty="0"/>
              <a:t> Results (Scenario 1.1 - Prop4)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015C5-33BE-F61A-E326-67A21F3EAF3A}"/>
              </a:ext>
            </a:extLst>
          </p:cNvPr>
          <p:cNvSpPr txBox="1"/>
          <p:nvPr/>
        </p:nvSpPr>
        <p:spPr>
          <a:xfrm>
            <a:off x="838200" y="3063513"/>
            <a:ext cx="4696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[1 5 10]</a:t>
            </a:r>
          </a:p>
          <a:p>
            <a:r>
              <a:rPr lang="en-GB" dirty="0">
                <a:latin typeface="Menlo" panose="020B0609030804020204" pitchFamily="49" charset="0"/>
              </a:rPr>
              <a:t>Cost Function: sum(C), where C stores CNIS value for each subgraph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40DB1-FF16-E457-48F3-DD8AF9032945}"/>
              </a:ext>
            </a:extLst>
          </p:cNvPr>
          <p:cNvSpPr txBox="1"/>
          <p:nvPr/>
        </p:nvSpPr>
        <p:spPr>
          <a:xfrm>
            <a:off x="838200" y="1871113"/>
            <a:ext cx="498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In this scenario, we use </a:t>
            </a:r>
            <a:r>
              <a:rPr lang="en-GB" b="1" dirty="0">
                <a:solidFill>
                  <a:srgbClr val="FF0000"/>
                </a:solidFill>
                <a:latin typeface="Menlo" panose="020B0609030804020204" pitchFamily="49" charset="0"/>
              </a:rPr>
              <a:t>stored</a:t>
            </a:r>
            <a:r>
              <a:rPr lang="en-GB" dirty="0">
                <a:latin typeface="Menlo" panose="020B0609030804020204" pitchFamily="49" charset="0"/>
              </a:rPr>
              <a:t> simulated results.</a:t>
            </a:r>
          </a:p>
          <a:p>
            <a:r>
              <a:rPr lang="en-GB" dirty="0">
                <a:latin typeface="Menlo" panose="020B0609030804020204" pitchFamily="49" charset="0"/>
              </a:rPr>
              <a:t>And, for each subgraph, we lay down vertices at the same interval.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0993E-57E1-A215-76A7-913BA2581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340" y="1871113"/>
            <a:ext cx="5257885" cy="4543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694476-1FDE-B798-EBF6-0C231DFCD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30698"/>
            <a:ext cx="3045676" cy="11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3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4C40-7EBE-87D6-EF45-180C4026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</a:t>
            </a:r>
            <a:r>
              <a:rPr lang="en-US" altLang="zh-CN" dirty="0" err="1"/>
              <a:t>BayesOpt</a:t>
            </a:r>
            <a:r>
              <a:rPr lang="en-US" altLang="zh-CN" dirty="0"/>
              <a:t> Results (Scenario 1.2 - Prop4)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015C5-33BE-F61A-E326-67A21F3EAF3A}"/>
              </a:ext>
            </a:extLst>
          </p:cNvPr>
          <p:cNvSpPr txBox="1"/>
          <p:nvPr/>
        </p:nvSpPr>
        <p:spPr>
          <a:xfrm>
            <a:off x="838200" y="2896115"/>
            <a:ext cx="4259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[1 5 10]</a:t>
            </a:r>
          </a:p>
          <a:p>
            <a:r>
              <a:rPr lang="en-GB" dirty="0">
                <a:latin typeface="Menlo" panose="020B0609030804020204" pitchFamily="49" charset="0"/>
              </a:rPr>
              <a:t>Cost Function: sum(C), where C stores CNIS value for each subgraph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FDEDE-90FE-183C-0425-EAA7E7F199CD}"/>
              </a:ext>
            </a:extLst>
          </p:cNvPr>
          <p:cNvSpPr txBox="1"/>
          <p:nvPr/>
        </p:nvSpPr>
        <p:spPr>
          <a:xfrm>
            <a:off x="838200" y="1690688"/>
            <a:ext cx="498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In this scenario, we use </a:t>
            </a:r>
            <a:r>
              <a:rPr lang="en-GB" b="1" dirty="0">
                <a:solidFill>
                  <a:srgbClr val="FF0000"/>
                </a:solidFill>
              </a:rPr>
              <a:t>stored</a:t>
            </a:r>
            <a:r>
              <a:rPr lang="en-GB" dirty="0">
                <a:latin typeface="Menlo" panose="020B0609030804020204" pitchFamily="49" charset="0"/>
              </a:rPr>
              <a:t> simulated results.</a:t>
            </a:r>
          </a:p>
          <a:p>
            <a:r>
              <a:rPr lang="en-GB" dirty="0">
                <a:latin typeface="Menlo" panose="020B0609030804020204" pitchFamily="49" charset="0"/>
              </a:rPr>
              <a:t>And, for each subgraph, we lay down vertices 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only when observations are taken.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7E4380-7523-BDAD-6EC9-A642CC9E8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68287"/>
            <a:ext cx="5798387" cy="5015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5239CB-7C57-9977-11C0-B84A96FAC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87" y="5187483"/>
            <a:ext cx="3025798" cy="10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2F4E-40F4-01B4-AC87-5E760927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Brute Force Optimal Omega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A60DC-708B-08FA-D935-E424141B39AF}"/>
              </a:ext>
            </a:extLst>
          </p:cNvPr>
          <p:cNvSpPr txBox="1"/>
          <p:nvPr/>
        </p:nvSpPr>
        <p:spPr>
          <a:xfrm>
            <a:off x="838201" y="1909181"/>
            <a:ext cx="105155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Scenario 1.1 - Different Simulation</a:t>
            </a:r>
          </a:p>
          <a:p>
            <a:r>
              <a:rPr lang="en-GB" dirty="0" err="1"/>
              <a:t>OmegaQScale</a:t>
            </a:r>
            <a:r>
              <a:rPr lang="en-GB" dirty="0"/>
              <a:t>: 1, </a:t>
            </a:r>
            <a:r>
              <a:rPr lang="en-GB" dirty="0" err="1"/>
              <a:t>OmegaRScale</a:t>
            </a:r>
            <a:r>
              <a:rPr lang="en-GB" dirty="0"/>
              <a:t>: 1, gives the minimum value</a:t>
            </a:r>
          </a:p>
          <a:p>
            <a:r>
              <a:rPr lang="en-GB" dirty="0"/>
              <a:t>------------------------------------------------------------</a:t>
            </a:r>
          </a:p>
          <a:p>
            <a:endParaRPr lang="en-GB" dirty="0"/>
          </a:p>
          <a:p>
            <a:r>
              <a:rPr lang="en-GB" dirty="0"/>
              <a:t>Scenario 1.2 – Different Simulation</a:t>
            </a:r>
          </a:p>
          <a:p>
            <a:r>
              <a:rPr lang="en-GB" dirty="0" err="1"/>
              <a:t>OmegaQScale</a:t>
            </a:r>
            <a:r>
              <a:rPr lang="en-GB" dirty="0"/>
              <a:t>: 1, </a:t>
            </a:r>
            <a:r>
              <a:rPr lang="en-GB" dirty="0" err="1"/>
              <a:t>OmegaRScale</a:t>
            </a:r>
            <a:r>
              <a:rPr lang="en-GB" dirty="0"/>
              <a:t>: 1, gives the minimum value</a:t>
            </a:r>
          </a:p>
          <a:p>
            <a:r>
              <a:rPr lang="en-GB" dirty="0"/>
              <a:t>------------------------------------------------------------</a:t>
            </a:r>
          </a:p>
          <a:p>
            <a:endParaRPr lang="en-GB" dirty="0"/>
          </a:p>
          <a:p>
            <a:r>
              <a:rPr lang="en-GB" dirty="0"/>
              <a:t>Scenario 1.1 – Simulation Stored</a:t>
            </a:r>
          </a:p>
          <a:p>
            <a:r>
              <a:rPr lang="en-GB" dirty="0" err="1"/>
              <a:t>OmegaQScale</a:t>
            </a:r>
            <a:r>
              <a:rPr lang="en-GB" dirty="0"/>
              <a:t>: 9.500000e-01, </a:t>
            </a:r>
            <a:r>
              <a:rPr lang="en-GB" dirty="0" err="1"/>
              <a:t>OmegaRScale</a:t>
            </a:r>
            <a:r>
              <a:rPr lang="en-GB" dirty="0"/>
              <a:t>: 1.150000e+00, gives the minimum value</a:t>
            </a:r>
          </a:p>
          <a:p>
            <a:r>
              <a:rPr lang="en-GB" dirty="0"/>
              <a:t>------------------------------------------------------------</a:t>
            </a:r>
          </a:p>
          <a:p>
            <a:endParaRPr lang="en-GB" dirty="0"/>
          </a:p>
          <a:p>
            <a:r>
              <a:rPr lang="en-GB" dirty="0"/>
              <a:t>Scenario 1.2 – Simulation Stored</a:t>
            </a:r>
          </a:p>
          <a:p>
            <a:r>
              <a:rPr lang="en-GB" dirty="0" err="1"/>
              <a:t>OmegaQScale</a:t>
            </a:r>
            <a:r>
              <a:rPr lang="en-GB" dirty="0"/>
              <a:t>: 9.000000e-01, </a:t>
            </a:r>
            <a:r>
              <a:rPr lang="en-GB" dirty="0" err="1"/>
              <a:t>OmegaRScale</a:t>
            </a:r>
            <a:r>
              <a:rPr lang="en-GB" dirty="0"/>
              <a:t>: 1.200000e+00, gives the minimum value</a:t>
            </a:r>
          </a:p>
          <a:p>
            <a:r>
              <a:rPr lang="en-GB" dirty="0"/>
              <a:t>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72525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D5BB-FE98-D19C-D478-720D7FD9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0FEC2-21FE-849D-D584-8844A0A83D7E}"/>
              </a:ext>
            </a:extLst>
          </p:cNvPr>
          <p:cNvSpPr txBox="1"/>
          <p:nvPr/>
        </p:nvSpPr>
        <p:spPr>
          <a:xfrm>
            <a:off x="838200" y="2073945"/>
            <a:ext cx="609501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X and </a:t>
            </a:r>
            <a:r>
              <a:rPr lang="en-GB" dirty="0" err="1"/>
              <a:t>Px</a:t>
            </a:r>
            <a:r>
              <a:rPr lang="en-GB" dirty="0"/>
              <a:t> line numbers do not match</a:t>
            </a:r>
          </a:p>
          <a:p>
            <a:r>
              <a:rPr lang="en-GB" dirty="0"/>
              <a:t>X line number: 260</a:t>
            </a:r>
          </a:p>
          <a:p>
            <a:r>
              <a:rPr lang="en-GB" dirty="0" err="1"/>
              <a:t>Px</a:t>
            </a:r>
            <a:r>
              <a:rPr lang="en-GB" dirty="0"/>
              <a:t> line number: 685</a:t>
            </a:r>
          </a:p>
          <a:p>
            <a:r>
              <a:rPr lang="en-GB" dirty="0"/>
              <a:t>------------------------------------------------------------</a:t>
            </a:r>
          </a:p>
          <a:p>
            <a:r>
              <a:rPr lang="en-GB" dirty="0"/>
              <a:t>File name: frob_results.txt</a:t>
            </a:r>
          </a:p>
          <a:p>
            <a:r>
              <a:rPr lang="en-GB" dirty="0"/>
              <a:t>Line number with min mean value: 260</a:t>
            </a:r>
          </a:p>
          <a:p>
            <a:r>
              <a:rPr lang="en-GB" dirty="0" err="1"/>
              <a:t>OmegaQScale</a:t>
            </a:r>
            <a:r>
              <a:rPr lang="en-GB" dirty="0"/>
              <a:t>: 0.10, </a:t>
            </a:r>
            <a:r>
              <a:rPr lang="en-GB" dirty="0" err="1"/>
              <a:t>OmegaRScale</a:t>
            </a:r>
            <a:r>
              <a:rPr lang="en-GB" dirty="0"/>
              <a:t>: 0.45, gives the minimum value, which is 1973.610692</a:t>
            </a:r>
          </a:p>
          <a:p>
            <a:r>
              <a:rPr lang="en-GB" dirty="0"/>
              <a:t>------------------------------------------------------------</a:t>
            </a:r>
          </a:p>
          <a:p>
            <a:endParaRPr lang="en-GB" dirty="0"/>
          </a:p>
          <a:p>
            <a:r>
              <a:rPr lang="en-GB" dirty="0"/>
              <a:t>Line number with min covariance value: 685</a:t>
            </a:r>
          </a:p>
          <a:p>
            <a:r>
              <a:rPr lang="en-GB" dirty="0" err="1"/>
              <a:t>OmegaQScale</a:t>
            </a:r>
            <a:r>
              <a:rPr lang="en-GB" dirty="0"/>
              <a:t>: 1.05, </a:t>
            </a:r>
            <a:r>
              <a:rPr lang="en-GB" dirty="0" err="1"/>
              <a:t>OmegaRScale</a:t>
            </a:r>
            <a:r>
              <a:rPr lang="en-GB" dirty="0"/>
              <a:t>: 1.00, gives the minimum value, which is 0.359795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B7F02-3B70-8CD7-5C55-18E2169A04F2}"/>
              </a:ext>
            </a:extLst>
          </p:cNvPr>
          <p:cNvSpPr txBox="1"/>
          <p:nvPr/>
        </p:nvSpPr>
        <p:spPr>
          <a:xfrm>
            <a:off x="6984175" y="3429000"/>
            <a:ext cx="6095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OmegaQScale</a:t>
            </a:r>
            <a:r>
              <a:rPr lang="en-GB" dirty="0"/>
              <a:t>: 0.10</a:t>
            </a:r>
          </a:p>
          <a:p>
            <a:r>
              <a:rPr lang="en-GB" dirty="0" err="1"/>
              <a:t>OmegaRScale</a:t>
            </a:r>
            <a:r>
              <a:rPr lang="en-GB" dirty="0"/>
              <a:t>: 0.45</a:t>
            </a:r>
          </a:p>
          <a:p>
            <a:r>
              <a:rPr lang="en-GB" dirty="0" err="1"/>
              <a:t>X_Frob</a:t>
            </a:r>
            <a:r>
              <a:rPr lang="en-GB" dirty="0"/>
              <a:t>: 1973.610692, </a:t>
            </a:r>
            <a:r>
              <a:rPr lang="en-GB" dirty="0" err="1"/>
              <a:t>Px_Frob</a:t>
            </a:r>
            <a:r>
              <a:rPr lang="en-GB" dirty="0"/>
              <a:t>: 55.386518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B247E-D225-56C5-9823-57E5A47953D9}"/>
              </a:ext>
            </a:extLst>
          </p:cNvPr>
          <p:cNvSpPr txBox="1"/>
          <p:nvPr/>
        </p:nvSpPr>
        <p:spPr>
          <a:xfrm>
            <a:off x="6984175" y="4843934"/>
            <a:ext cx="65403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OmegaQScale</a:t>
            </a:r>
            <a:r>
              <a:rPr lang="en-GB" dirty="0"/>
              <a:t>: 1.05</a:t>
            </a:r>
          </a:p>
          <a:p>
            <a:r>
              <a:rPr lang="en-GB" dirty="0" err="1"/>
              <a:t>OmegaRScale</a:t>
            </a:r>
            <a:r>
              <a:rPr lang="en-GB" dirty="0"/>
              <a:t>: 1.00</a:t>
            </a:r>
          </a:p>
          <a:p>
            <a:r>
              <a:rPr lang="en-GB" dirty="0" err="1"/>
              <a:t>X_Frob</a:t>
            </a:r>
            <a:r>
              <a:rPr lang="en-GB" dirty="0"/>
              <a:t>: 20016.533032, </a:t>
            </a:r>
            <a:r>
              <a:rPr lang="en-GB" dirty="0" err="1"/>
              <a:t>Px_Frob</a:t>
            </a:r>
            <a:r>
              <a:rPr lang="en-GB" dirty="0"/>
              <a:t>: 0.359795</a:t>
            </a:r>
          </a:p>
        </p:txBody>
      </p:sp>
    </p:spTree>
    <p:extLst>
      <p:ext uri="{BB962C8B-B14F-4D97-AF65-F5344CB8AC3E}">
        <p14:creationId xmlns:p14="http://schemas.microsoft.com/office/powerpoint/2010/main" val="229766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_Project_Progress.pptx  -  Read-Only" id="{8C078D14-69E4-41C7-9FD7-39E7C5692225}" vid="{C6666E00-5583-4572-BA0A-DE2D855D83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Weekly_Project_Progress</Template>
  <TotalTime>366</TotalTime>
  <Words>675</Words>
  <Application>Microsoft Office PowerPoint</Application>
  <PresentationFormat>Widescreen</PresentationFormat>
  <Paragraphs>97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Menlo</vt:lpstr>
      <vt:lpstr>Arial</vt:lpstr>
      <vt:lpstr>Calibri</vt:lpstr>
      <vt:lpstr>Calibri Light</vt:lpstr>
      <vt:lpstr>Segoe UI</vt:lpstr>
      <vt:lpstr>Office Theme</vt:lpstr>
      <vt:lpstr>Using Bayesian Optimization in Pose Graphs Based SLAM 18th August</vt:lpstr>
      <vt:lpstr>Progress Since Last Meeting</vt:lpstr>
      <vt:lpstr>Linear System with Diff Simulated Results (Enable Prop4)</vt:lpstr>
      <vt:lpstr>Linear BayesOpt Results (Scenario 1.1 - Prop4)</vt:lpstr>
      <vt:lpstr>Linear BayesOpt Results (Scenario 1.2 - Prop4)</vt:lpstr>
      <vt:lpstr>Linear BayesOpt Results (Scenario 1.1 - Prop4)</vt:lpstr>
      <vt:lpstr>Linear BayesOpt Results (Scenario 1.2 - Prop4)</vt:lpstr>
      <vt:lpstr>Brute Force Optimal Omega Values</vt:lpstr>
      <vt:lpstr>Performance Check</vt:lpstr>
      <vt:lpstr>Problems / Issues</vt:lpstr>
      <vt:lpstr>Planned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Date of Meeting</dc:title>
  <dc:creator>Wang, Zuxun</dc:creator>
  <cp:lastModifiedBy>Wang, Zuxun</cp:lastModifiedBy>
  <cp:revision>18</cp:revision>
  <dcterms:created xsi:type="dcterms:W3CDTF">2023-08-13T16:45:58Z</dcterms:created>
  <dcterms:modified xsi:type="dcterms:W3CDTF">2023-08-18T14:48:13Z</dcterms:modified>
</cp:coreProperties>
</file>