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4</a:t>
            </a:r>
            <a:r>
              <a:rPr lang="en-GB" altLang="zh-CN" baseline="30000" dirty="0"/>
              <a:t>th</a:t>
            </a:r>
            <a:r>
              <a:rPr lang="en-GB" altLang="zh-CN" dirty="0"/>
              <a:t> 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MATLAB built-in </a:t>
            </a:r>
            <a:r>
              <a:rPr lang="en-US" altLang="zh-CN" dirty="0" err="1"/>
              <a:t>bayesopt</a:t>
            </a:r>
            <a:r>
              <a:rPr lang="en-US" altLang="zh-CN" dirty="0"/>
              <a:t> function to implement student-t process as a surrogate model can be extremely complex and tough.</a:t>
            </a:r>
          </a:p>
          <a:p>
            <a:pPr lvl="1"/>
            <a:r>
              <a:rPr lang="en-GB" dirty="0"/>
              <a:t>1. The `</a:t>
            </a:r>
            <a:r>
              <a:rPr lang="en-GB" dirty="0" err="1"/>
              <a:t>fitrgp</a:t>
            </a:r>
            <a:r>
              <a:rPr lang="en-GB" dirty="0"/>
              <a:t>` function does not directly support fitting a Student-t process to my data. The fitting process will likely involve maximum likelihood estimation or a similar method.</a:t>
            </a:r>
          </a:p>
          <a:p>
            <a:pPr lvl="1"/>
            <a:r>
              <a:rPr lang="en-GB" dirty="0"/>
              <a:t>2. Once a fitted Student-t process is constructed, we’ll also need to make predictions for the unobserved values by ourselves, as the predict function in MATLAB only works with GPs.</a:t>
            </a:r>
          </a:p>
          <a:p>
            <a:pPr lvl="1"/>
            <a:r>
              <a:rPr lang="en-GB" dirty="0"/>
              <a:t>3. Then we can use the student-t process as the surrogate model, and we also have to write acquisition function by ourselves.</a:t>
            </a:r>
          </a:p>
          <a:p>
            <a:pPr lvl="1"/>
            <a:r>
              <a:rPr lang="en-GB" dirty="0"/>
              <a:t>4. Finally, we can use the customised </a:t>
            </a:r>
            <a:r>
              <a:rPr lang="en-GB" dirty="0" err="1"/>
              <a:t>bayesopt</a:t>
            </a:r>
            <a:r>
              <a:rPr lang="en-GB"/>
              <a:t>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fix Q. estimate R</a:t>
            </a:r>
          </a:p>
          <a:p>
            <a:pPr lvl="1"/>
            <a:r>
              <a:rPr lang="en-GB" dirty="0"/>
              <a:t>Other way around</a:t>
            </a:r>
          </a:p>
          <a:p>
            <a:pPr lvl="1"/>
            <a:r>
              <a:rPr lang="en-US" altLang="zh-CN" dirty="0"/>
              <a:t>Estimate covariances</a:t>
            </a:r>
          </a:p>
          <a:p>
            <a:pPr lvl="2"/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1800" b="0" i="0" dirty="0">
                <a:effectLst/>
                <a:latin typeface="Menlo"/>
              </a:rPr>
              <a:t>[x, </a:t>
            </a:r>
            <a:r>
              <a:rPr lang="en-GB" sz="1800" b="0" i="0" dirty="0" err="1">
                <a:effectLst/>
                <a:latin typeface="Menlo"/>
              </a:rPr>
              <a:t>Px</a:t>
            </a:r>
            <a:r>
              <a:rPr lang="en-GB" sz="1800" b="0" i="0" dirty="0">
                <a:effectLst/>
                <a:latin typeface="Menlo"/>
              </a:rPr>
              <a:t>] = </a:t>
            </a:r>
            <a:r>
              <a:rPr lang="en-GB" sz="1800" b="0" i="0" dirty="0" err="1">
                <a:effectLst/>
                <a:latin typeface="Menlo"/>
              </a:rPr>
              <a:t>computeMarginals</a:t>
            </a:r>
            <a:r>
              <a:rPr lang="en-GB" sz="1800" b="0" i="0" dirty="0">
                <a:effectLst/>
                <a:latin typeface="Menlo"/>
              </a:rPr>
              <a:t>(this, vertices)</a:t>
            </a:r>
            <a:endParaRPr lang="en-GB" dirty="0"/>
          </a:p>
          <a:p>
            <a:r>
              <a:rPr lang="en-GB" dirty="0"/>
              <a:t>Check the ground truth values.</a:t>
            </a:r>
          </a:p>
          <a:p>
            <a:pPr lvl="1"/>
            <a:r>
              <a:rPr lang="en-GB" dirty="0"/>
              <a:t>Compare two CNIS values.</a:t>
            </a:r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Q33, and run </a:t>
            </a:r>
            <a:r>
              <a:rPr lang="en-US" dirty="0" err="1"/>
              <a:t>BayesOpt</a:t>
            </a:r>
            <a:r>
              <a:rPr lang="en-US" dirty="0"/>
              <a:t> to learn R11, R22, Q11, Q22.</a:t>
            </a:r>
          </a:p>
          <a:p>
            <a:r>
              <a:rPr lang="en-US" dirty="0"/>
              <a:t>Implement </a:t>
            </a:r>
            <a:r>
              <a:rPr lang="en-US" dirty="0" err="1"/>
              <a:t>BayesOpt</a:t>
            </a:r>
            <a:r>
              <a:rPr lang="en-US" dirty="0"/>
              <a:t> for Linear system.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Evaluate other GP hyperparameters.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Test with different acquisition functions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 with a larger number of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function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evaluations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Attempt to implement the Student's t-distribution.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86B-AFE2-26F1-3228-497C5507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GPS </a:t>
            </a:r>
            <a:r>
              <a:rPr lang="en-GB" dirty="0" err="1"/>
              <a:t>BayesOpt</a:t>
            </a:r>
            <a:r>
              <a:rPr lang="en-GB" dirty="0"/>
              <a:t> Fixing Q33 Results (Disable Proposition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4A9C-66BA-10B6-A362-AA78295815C0}"/>
              </a:ext>
            </a:extLst>
          </p:cNvPr>
          <p:cNvSpPr txBox="1"/>
          <p:nvPr/>
        </p:nvSpPr>
        <p:spPr>
          <a:xfrm>
            <a:off x="838198" y="1690688"/>
            <a:ext cx="361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DC81B-F4BE-6330-6136-70042B875C72}"/>
              </a:ext>
            </a:extLst>
          </p:cNvPr>
          <p:cNvSpPr txBox="1"/>
          <p:nvPr/>
        </p:nvSpPr>
        <p:spPr>
          <a:xfrm>
            <a:off x="7737491" y="1690688"/>
            <a:ext cx="361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2271C-7684-96ED-67C5-BC14F33F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64" y="3429000"/>
            <a:ext cx="5242536" cy="118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924BE-50D8-405A-50E1-338ACE05681D}"/>
              </a:ext>
            </a:extLst>
          </p:cNvPr>
          <p:cNvSpPr txBox="1"/>
          <p:nvPr/>
        </p:nvSpPr>
        <p:spPr>
          <a:xfrm>
            <a:off x="8417292" y="4797980"/>
            <a:ext cx="22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0.0056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122AD-2627-8179-4031-19DC4B83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8" y="3414575"/>
            <a:ext cx="5242536" cy="1204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0887BF-FA24-FA3E-173B-2A8BF4B427CE}"/>
              </a:ext>
            </a:extLst>
          </p:cNvPr>
          <p:cNvSpPr txBox="1"/>
          <p:nvPr/>
        </p:nvSpPr>
        <p:spPr>
          <a:xfrm>
            <a:off x="1518001" y="4797980"/>
            <a:ext cx="22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0.0016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C228A-442B-8D47-CACC-C1EF3872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09" y="5419210"/>
            <a:ext cx="3629582" cy="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86B-AFE2-26F1-3228-497C5507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GPS </a:t>
            </a:r>
            <a:r>
              <a:rPr lang="en-GB" dirty="0" err="1"/>
              <a:t>BayesOpt</a:t>
            </a:r>
            <a:r>
              <a:rPr lang="en-GB" dirty="0"/>
              <a:t> Fixing Q33 Results (Enable Proposition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4A9C-66BA-10B6-A362-AA78295815C0}"/>
              </a:ext>
            </a:extLst>
          </p:cNvPr>
          <p:cNvSpPr txBox="1"/>
          <p:nvPr/>
        </p:nvSpPr>
        <p:spPr>
          <a:xfrm>
            <a:off x="838198" y="1690688"/>
            <a:ext cx="361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DC81B-F4BE-6330-6136-70042B875C72}"/>
              </a:ext>
            </a:extLst>
          </p:cNvPr>
          <p:cNvSpPr txBox="1"/>
          <p:nvPr/>
        </p:nvSpPr>
        <p:spPr>
          <a:xfrm>
            <a:off x="7737491" y="1690688"/>
            <a:ext cx="361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924BE-50D8-405A-50E1-338ACE05681D}"/>
              </a:ext>
            </a:extLst>
          </p:cNvPr>
          <p:cNvSpPr txBox="1"/>
          <p:nvPr/>
        </p:nvSpPr>
        <p:spPr>
          <a:xfrm>
            <a:off x="7563692" y="4797979"/>
            <a:ext cx="396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7.265123661746896e-04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887BF-FA24-FA3E-173B-2A8BF4B427CE}"/>
              </a:ext>
            </a:extLst>
          </p:cNvPr>
          <p:cNvSpPr txBox="1"/>
          <p:nvPr/>
        </p:nvSpPr>
        <p:spPr>
          <a:xfrm>
            <a:off x="664400" y="4797980"/>
            <a:ext cx="396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5.209807906350498e-04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C228A-442B-8D47-CACC-C1EF3872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09" y="5419210"/>
            <a:ext cx="3629582" cy="91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EF0E6-D86E-41ED-2560-6A2E8A96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55" y="3122189"/>
            <a:ext cx="5056381" cy="1167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56C464-3020-2833-218F-DA9183B91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9" y="3120954"/>
            <a:ext cx="4979847" cy="11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C8F-386B-BC68-FDCC-A8C41908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</a:t>
            </a:r>
            <a:r>
              <a:rPr lang="en-GB" dirty="0" err="1"/>
              <a:t>BayesOpt</a:t>
            </a:r>
            <a:r>
              <a:rPr lang="en-GB" dirty="0"/>
              <a:t>  With Different Evaluation Numbers(Enable Proposition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20D11-A6A8-8B68-B1A0-84B41C647DC8}"/>
              </a:ext>
            </a:extLst>
          </p:cNvPr>
          <p:cNvSpPr txBox="1"/>
          <p:nvPr/>
        </p:nvSpPr>
        <p:spPr>
          <a:xfrm>
            <a:off x="838198" y="1690688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30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61E79-35F2-3D0A-0311-17F00D35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521897"/>
            <a:ext cx="4059534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74223-8EE4-880D-F412-AD99203FB028}"/>
              </a:ext>
            </a:extLst>
          </p:cNvPr>
          <p:cNvSpPr txBox="1"/>
          <p:nvPr/>
        </p:nvSpPr>
        <p:spPr>
          <a:xfrm>
            <a:off x="6286004" y="1690687"/>
            <a:ext cx="3755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20E7C-25A5-1358-8B55-5E3E1A743FD3}"/>
              </a:ext>
            </a:extLst>
          </p:cNvPr>
          <p:cNvSpPr txBox="1"/>
          <p:nvPr/>
        </p:nvSpPr>
        <p:spPr>
          <a:xfrm>
            <a:off x="942392" y="5183831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0.035836137725751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DEF72-7C85-F35F-BBDA-24CD65A8DFBB}"/>
              </a:ext>
            </a:extLst>
          </p:cNvPr>
          <p:cNvSpPr txBox="1"/>
          <p:nvPr/>
        </p:nvSpPr>
        <p:spPr>
          <a:xfrm>
            <a:off x="6393878" y="5183831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0.017948518732610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742463-F2BA-3EBE-96A2-C01574CF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04" y="3521898"/>
            <a:ext cx="391643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C8F-386B-BC68-FDCC-A8C41908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</a:t>
            </a:r>
            <a:r>
              <a:rPr lang="en-GB" dirty="0" err="1"/>
              <a:t>BayesOpt</a:t>
            </a:r>
            <a:r>
              <a:rPr lang="en-GB" dirty="0"/>
              <a:t> With Different Acquisition Functions(Enable Proposition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20D11-A6A8-8B68-B1A0-84B41C647DC8}"/>
              </a:ext>
            </a:extLst>
          </p:cNvPr>
          <p:cNvSpPr txBox="1"/>
          <p:nvPr/>
        </p:nvSpPr>
        <p:spPr>
          <a:xfrm>
            <a:off x="838198" y="1690688"/>
            <a:ext cx="3752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3EC98-81EE-C85F-6C67-482F5507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0" y="3616416"/>
            <a:ext cx="3937525" cy="1200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22CC1-EE66-0609-76C0-A6CC925F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82" y="3429001"/>
            <a:ext cx="3775113" cy="1250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5D9D3-9C02-8F85-D239-A8C2FC5DC670}"/>
              </a:ext>
            </a:extLst>
          </p:cNvPr>
          <p:cNvSpPr txBox="1"/>
          <p:nvPr/>
        </p:nvSpPr>
        <p:spPr>
          <a:xfrm>
            <a:off x="6278282" y="1690688"/>
            <a:ext cx="488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expected-improvement-per-second-plus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3D6B4-8121-BDC0-99BE-F2CD80B8D42F}"/>
              </a:ext>
            </a:extLst>
          </p:cNvPr>
          <p:cNvSpPr txBox="1"/>
          <p:nvPr/>
        </p:nvSpPr>
        <p:spPr>
          <a:xfrm>
            <a:off x="6393878" y="5183831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0.011431619068736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4C828-F131-33A9-8F20-E6E0DE3EA8A6}"/>
              </a:ext>
            </a:extLst>
          </p:cNvPr>
          <p:cNvSpPr txBox="1"/>
          <p:nvPr/>
        </p:nvSpPr>
        <p:spPr>
          <a:xfrm>
            <a:off x="942392" y="5183831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</a:t>
            </a:r>
            <a:r>
              <a:rPr lang="en-GB" dirty="0"/>
              <a:t>0.010350265956489</a:t>
            </a:r>
          </a:p>
        </p:txBody>
      </p:sp>
    </p:spTree>
    <p:extLst>
      <p:ext uri="{BB962C8B-B14F-4D97-AF65-F5344CB8AC3E}">
        <p14:creationId xmlns:p14="http://schemas.microsoft.com/office/powerpoint/2010/main" val="29757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86B-AFE2-26F1-3228-497C5507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GPS </a:t>
            </a:r>
            <a:r>
              <a:rPr lang="en-GB" dirty="0" err="1"/>
              <a:t>BayesOpt</a:t>
            </a:r>
            <a:r>
              <a:rPr lang="en-GB" dirty="0"/>
              <a:t> Results (Enable Proposition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4A9C-66BA-10B6-A362-AA78295815C0}"/>
              </a:ext>
            </a:extLst>
          </p:cNvPr>
          <p:cNvSpPr txBox="1"/>
          <p:nvPr/>
        </p:nvSpPr>
        <p:spPr>
          <a:xfrm>
            <a:off x="838198" y="1690688"/>
            <a:ext cx="488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Evaluation Time: 100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expected-improvement-per-second-plus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887BF-FA24-FA3E-173B-2A8BF4B427CE}"/>
              </a:ext>
            </a:extLst>
          </p:cNvPr>
          <p:cNvSpPr txBox="1"/>
          <p:nvPr/>
        </p:nvSpPr>
        <p:spPr>
          <a:xfrm>
            <a:off x="1221838" y="4653791"/>
            <a:ext cx="396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Menlo" panose="020B0609030804020204" pitchFamily="49" charset="0"/>
              </a:rPr>
              <a:t>Min Objective</a:t>
            </a:r>
            <a:r>
              <a:rPr lang="en-US" altLang="zh-CN" dirty="0">
                <a:latin typeface="Menlo" panose="020B0609030804020204" pitchFamily="49" charset="0"/>
              </a:rPr>
              <a:t>: 8.731664127759034e-04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C228A-442B-8D47-CACC-C1EF3872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7" y="5409997"/>
            <a:ext cx="3629582" cy="91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6FF9D-7583-52E8-2C85-E5804E41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0" y="3429000"/>
            <a:ext cx="4880503" cy="837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C8867-8FEA-8C44-4D9F-D5A4EE27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01" y="1623639"/>
            <a:ext cx="6191306" cy="50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9587A-D0F2-44E7-5CA9-22F37163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45" y="2473312"/>
            <a:ext cx="2184512" cy="723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5CCFE-EB3E-4A32-094E-53900C55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5" y="3660752"/>
            <a:ext cx="2203563" cy="79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965EB-2754-C966-F8E2-56CA9A57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5" y="4918046"/>
            <a:ext cx="2152761" cy="742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5CA19-4E69-DD67-EC46-12BC6575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376" y="2403401"/>
            <a:ext cx="2216264" cy="749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EACDA-0DBE-39BD-C97A-AD5DBAFD5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354" y="3565439"/>
            <a:ext cx="2108308" cy="81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E77790-0A28-2F65-F844-FF1E4875B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376" y="4825909"/>
            <a:ext cx="2209914" cy="787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86DB9-6103-1088-9E32-D8C70F972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261" y="2492362"/>
            <a:ext cx="2121009" cy="711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6D9E2E-0F54-4D0D-18EE-D1C05D83D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09" y="3675011"/>
            <a:ext cx="2159111" cy="71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62CC75-2F6C-3B9E-3641-233814F25C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5261" y="4857660"/>
            <a:ext cx="2101958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24B3-AAF8-6A8B-817E-D027BAEB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GPS </a:t>
            </a:r>
            <a:r>
              <a:rPr lang="en-US" altLang="zh-CN" dirty="0" err="1"/>
              <a:t>BayesOpt</a:t>
            </a:r>
            <a:r>
              <a:rPr lang="en-US" altLang="zh-CN" dirty="0"/>
              <a:t> Results (40-10000_Prop4)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3B271-6D32-4562-CFCE-4ABE3F12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2" y="2239759"/>
            <a:ext cx="4127712" cy="69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3ABE8-CBC0-2AAF-75FD-D7A4C1DF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6" y="3554562"/>
            <a:ext cx="3924502" cy="742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01BEC-B0C5-F5AA-D777-C080A2C2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72" y="4920167"/>
            <a:ext cx="4115011" cy="768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A4ABA-A4E8-3F03-92C4-71D8D3261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889" y="2185781"/>
            <a:ext cx="4216617" cy="800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2DC54-1F7B-86E6-19FE-8AD276C38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889" y="3475183"/>
            <a:ext cx="4140413" cy="793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24F812-9B25-39DD-1FAA-406D8C09F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889" y="4826104"/>
            <a:ext cx="4203916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1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1033</TotalTime>
  <Words>477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Menlo</vt:lpstr>
      <vt:lpstr>Arial</vt:lpstr>
      <vt:lpstr>Calibri</vt:lpstr>
      <vt:lpstr>Calibri Light</vt:lpstr>
      <vt:lpstr>Office Theme</vt:lpstr>
      <vt:lpstr>Using Bayesian Optimization in Pose Graphs Based SLAM 4th August</vt:lpstr>
      <vt:lpstr>Progress Since Last Meeting</vt:lpstr>
      <vt:lpstr>GPS BayesOpt Fixing Q33 Results (Disable Proposition 4)</vt:lpstr>
      <vt:lpstr>GPS BayesOpt Fixing Q33 Results (Enable Proposition 4)</vt:lpstr>
      <vt:lpstr>Linear BayesOpt  With Different Evaluation Numbers(Enable Proposition 4)</vt:lpstr>
      <vt:lpstr>Linear BayesOpt With Different Acquisition Functions(Enable Proposition 4)</vt:lpstr>
      <vt:lpstr>GPS BayesOpt Results (Enable Proposition 4)</vt:lpstr>
      <vt:lpstr>GPS BayesOpt Results (40-10000_Prop4)</vt:lpstr>
      <vt:lpstr>GPS BayesOpt Results (40-10000_Prop4)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16</cp:revision>
  <dcterms:created xsi:type="dcterms:W3CDTF">2023-07-29T13:52:57Z</dcterms:created>
  <dcterms:modified xsi:type="dcterms:W3CDTF">2023-08-04T15:20:48Z</dcterms:modified>
</cp:coreProperties>
</file>