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828" r:id="rId13"/>
  </p:sldMasterIdLst>
  <p:sldIdLst>
    <p:sldId id="260" r:id="rId15"/>
    <p:sldId id="256" r:id="rId16"/>
    <p:sldId id="257" r:id="rId17"/>
    <p:sldId id="261" r:id="rId18"/>
    <p:sldId id="262" r:id="rId19"/>
    <p:sldId id="259" r:id="rId20"/>
  </p:sldIdLst>
  <p:sldSz cx="9144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0" orient="horz" pos="2159" userDrawn="1">
          <p15:clr>
            <a:srgbClr val="A4A3A4"/>
          </p15:clr>
        </p15:guide>
        <p15:guide id="1" pos="287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5" autoAdjust="0"/>
    <p:restoredTop sz="94627" autoAdjust="0"/>
  </p:normalViewPr>
  <p:slideViewPr>
    <p:cSldViewPr snapToGrid="1" snapToObjects="1">
      <p:cViewPr varScale="1">
        <p:scale>
          <a:sx n="84" d="100"/>
          <a:sy n="84" d="100"/>
        </p:scale>
        <p:origin x="-810" y="-78"/>
      </p:cViewPr>
      <p:guideLst>
        <p:guide orient="horz" pos="2159"/>
        <p:guide pos="28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slide" Target="slides/slide1.xml"></Relationship><Relationship Id="rId16" Type="http://schemas.openxmlformats.org/officeDocument/2006/relationships/slide" Target="slides/slide2.xml"></Relationship><Relationship Id="rId17" Type="http://schemas.openxmlformats.org/officeDocument/2006/relationships/slide" Target="slides/slide3.xml"></Relationship><Relationship Id="rId18" Type="http://schemas.openxmlformats.org/officeDocument/2006/relationships/slide" Target="slides/slide4.xml"></Relationship><Relationship Id="rId19" Type="http://schemas.openxmlformats.org/officeDocument/2006/relationships/slide" Target="slides/slide5.xml"></Relationship><Relationship Id="rId20" Type="http://schemas.openxmlformats.org/officeDocument/2006/relationships/slide" Target="slides/slide6.xml"></Relationship><Relationship Id="rId21" Type="http://schemas.openxmlformats.org/officeDocument/2006/relationships/viewProps" Target="viewProps.xml"></Relationship><Relationship Id="rId22" Type="http://schemas.openxmlformats.org/officeDocument/2006/relationships/presProps" Target="presProps.xml"></Relationship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384208DC-1714-4312-A1DA-DD7015C48A53}" type="datetimeFigureOut">
              <a:rPr lang="ko-KR" altLang="en-US" smtClean="0"/>
              <a:t>2018-09-26</a:t>
            </a:fld>
            <a:endParaRPr lang="ko-KR" altLang="en-US" dirty="0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5D5950D-B877-4B9F-BDED-A110FB6F14D7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208DC-1714-4312-A1DA-DD7015C48A53}" type="datetimeFigureOut">
              <a:rPr lang="ko-KR" altLang="en-US" smtClean="0"/>
              <a:t>2018-09-26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5950D-B877-4B9F-BDED-A110FB6F14D7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384208DC-1714-4312-A1DA-DD7015C48A53}" type="datetimeFigureOut">
              <a:rPr lang="ko-KR" altLang="en-US" smtClean="0"/>
              <a:t>2018-09-26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15D5950D-B877-4B9F-BDED-A110FB6F14D7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208DC-1714-4312-A1DA-DD7015C48A53}" type="datetimeFigureOut">
              <a:rPr lang="ko-KR" altLang="en-US" smtClean="0"/>
              <a:t>2018-09-26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5D5950D-B877-4B9F-BDED-A110FB6F14D7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208DC-1714-4312-A1DA-DD7015C48A53}" type="datetimeFigureOut">
              <a:rPr lang="ko-KR" altLang="en-US" smtClean="0"/>
              <a:t>2018-09-26</a:t>
            </a:fld>
            <a:endParaRPr lang="ko-KR" altLang="en-US" dirty="0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15D5950D-B877-4B9F-BDED-A110FB6F14D7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384208DC-1714-4312-A1DA-DD7015C48A53}" type="datetimeFigureOut">
              <a:rPr lang="ko-KR" altLang="en-US" smtClean="0"/>
              <a:t>2018-09-26</a:t>
            </a:fld>
            <a:endParaRPr lang="ko-KR" altLang="en-US" dirty="0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15D5950D-B877-4B9F-BDED-A110FB6F14D7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384208DC-1714-4312-A1DA-DD7015C48A53}" type="datetimeFigureOut">
              <a:rPr lang="ko-KR" altLang="en-US" smtClean="0"/>
              <a:t>2018-09-26</a:t>
            </a:fld>
            <a:endParaRPr lang="ko-KR" altLang="en-US" dirty="0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15D5950D-B877-4B9F-BDED-A110FB6F14D7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 dirty="0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208DC-1714-4312-A1DA-DD7015C48A53}" type="datetimeFigureOut">
              <a:rPr lang="ko-KR" altLang="en-US" smtClean="0"/>
              <a:t>2018-09-26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5D5950D-B877-4B9F-BDED-A110FB6F14D7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208DC-1714-4312-A1DA-DD7015C48A53}" type="datetimeFigureOut">
              <a:rPr lang="ko-KR" altLang="en-US" smtClean="0"/>
              <a:t>2018-09-26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5D5950D-B877-4B9F-BDED-A110FB6F14D7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208DC-1714-4312-A1DA-DD7015C48A53}" type="datetimeFigureOut">
              <a:rPr lang="ko-KR" altLang="en-US" smtClean="0"/>
              <a:t>2018-09-26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5D5950D-B877-4B9F-BDED-A110FB6F14D7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384208DC-1714-4312-A1DA-DD7015C48A53}" type="datetimeFigureOut">
              <a:rPr lang="ko-KR" altLang="en-US" smtClean="0"/>
              <a:t>2018-09-26</a:t>
            </a:fld>
            <a:endParaRPr lang="ko-KR" altLang="en-US" dirty="0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15D5950D-B877-4B9F-BDED-A110FB6F14D7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ko-KR" altLang="en-US" dirty="0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dirty="0" smtClean="0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84208DC-1714-4312-A1DA-DD7015C48A53}" type="datetimeFigureOut">
              <a:rPr lang="ko-KR" altLang="en-US" smtClean="0"/>
              <a:t>2018-09-26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15D5950D-B877-4B9F-BDED-A110FB6F14D7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4.xml.rels><?xml version="1.0" encoding="UTF-8"?>
<Relationships xmlns="http://schemas.openxmlformats.org/package/2006/relationships"><Relationship Id="rId3" Type="http://schemas.openxmlformats.org/officeDocument/2006/relationships/image" Target="../media/image4.jpeg"></Relationship><Relationship Id="rId2" Type="http://schemas.openxmlformats.org/officeDocument/2006/relationships/image" Target="../media/image3.jpg"></Relationship><Relationship Id="rId4" Type="http://schemas.openxmlformats.org/officeDocument/2006/relationships/image" Target="../media/image5.png"></Relationship><Relationship Id="rId5" Type="http://schemas.openxmlformats.org/officeDocument/2006/relationships/slideLayout" Target="../slideLayouts/slideLayout2.xml"></Relationship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Chance Attack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427984" y="5733256"/>
            <a:ext cx="4546848" cy="752947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2015180036 </a:t>
            </a:r>
            <a:r>
              <a:rPr lang="ko-KR" altLang="en-US" dirty="0" smtClean="0"/>
              <a:t>장영진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9237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3638128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3</a:t>
            </a:r>
            <a:r>
              <a:rPr lang="ko-KR" altLang="en-US" dirty="0" smtClean="0"/>
              <a:t>개의 캐릭터를 선택가능</a:t>
            </a:r>
            <a:r>
              <a:rPr lang="en-US" altLang="ko-KR" dirty="0"/>
              <a:t>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캐릭터마다 특수능력 존재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몬스터를 잡아 돈을 획득해 한 탄을 클리어시 상점 이용가능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각 층을 </a:t>
            </a:r>
            <a:r>
              <a:rPr lang="en-US" altLang="ko-KR" dirty="0" smtClean="0"/>
              <a:t>1-1,1-2,1-3 </a:t>
            </a:r>
            <a:r>
              <a:rPr lang="ko-KR" altLang="en-US" dirty="0" smtClean="0"/>
              <a:t>챕터로 나누어 기본층</a:t>
            </a:r>
            <a:r>
              <a:rPr lang="en-US" altLang="ko-KR" dirty="0" smtClean="0"/>
              <a:t>/</a:t>
            </a:r>
            <a:r>
              <a:rPr lang="ko-KR" altLang="en-US" dirty="0" smtClean="0"/>
              <a:t>중간보스</a:t>
            </a:r>
            <a:r>
              <a:rPr lang="en-US" altLang="ko-KR" dirty="0" smtClean="0"/>
              <a:t>/</a:t>
            </a:r>
            <a:r>
              <a:rPr lang="ko-KR" altLang="en-US" dirty="0" smtClean="0"/>
              <a:t>보스로 나눔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한 챕터에서의 난이도는 크게 변화 </a:t>
            </a:r>
            <a:r>
              <a:rPr lang="en-US" altLang="ko-KR" dirty="0" smtClean="0"/>
              <a:t>x </a:t>
            </a:r>
            <a:r>
              <a:rPr lang="ko-KR" altLang="en-US" dirty="0" smtClean="0"/>
              <a:t>단 챕터가 변경될시 난이도상</a:t>
            </a:r>
            <a:r>
              <a:rPr lang="ko-KR" altLang="en-US" dirty="0"/>
              <a:t>승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게임 컨셉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7566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4035" cy="991235"/>
          </a:xfrm>
        </p:spPr>
        <p:txBody>
          <a:bodyPr/>
          <a:lstStyle/>
          <a:p>
            <a:r>
              <a:rPr lang="ko-KR" altLang="en-US" dirty="0" smtClean="0"/>
              <a:t>개발 범위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4035" cy="4496435"/>
          </a:xfrm>
        </p:spPr>
        <p:txBody>
          <a:bodyPr wrap="square" lIns="91440" tIns="45720" rIns="91440" bIns="45720" numCol="1" vert="horz" anchor="t">
            <a:normAutofit fontScale="47500" lnSpcReduction="20000"/>
          </a:bodyPr>
          <a:lstStyle/>
          <a:p>
            <a:pPr marL="320040" indent="-320040" algn="l" fontAlgn="auto" defTabSz="91440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DD8047"/>
              </a:buClr>
              <a:buSzPct val="60000"/>
              <a:buFont typeface="Wingdings"/>
              <a:buChar char="¨"/>
            </a:pPr>
            <a:r>
              <a:rPr lang="en-US" altLang="ko-KR" sz="2000" cap="none" dirty="0" smtClean="0" b="0" strike="noStrike">
                <a:latin typeface="HY얕은샘물M" charset="0"/>
                <a:ea typeface="HY얕은샘물M" charset="0"/>
              </a:rPr>
              <a:t>스테이지</a:t>
            </a:r>
            <a:r>
              <a:rPr lang="en-US" altLang="ko-KR" sz="2000" cap="none" dirty="0" smtClean="0" b="0" strike="noStrike">
                <a:latin typeface="Tw Cen MT" charset="0"/>
                <a:ea typeface="Tw Cen MT" charset="0"/>
              </a:rPr>
              <a:t> </a:t>
            </a:r>
            <a:r>
              <a:rPr lang="en-US" altLang="ko-KR" sz="2000" cap="none" dirty="0" smtClean="0" b="0" strike="noStrike">
                <a:latin typeface="HY얕은샘물M" charset="0"/>
                <a:ea typeface="HY얕은샘물M" charset="0"/>
              </a:rPr>
              <a:t>에디터</a:t>
            </a:r>
            <a:endParaRPr lang="ko-KR" altLang="en-US" sz="2000" cap="none" dirty="0" smtClean="0" b="0" strike="noStrike">
              <a:latin typeface="HY얕은샘물M" charset="0"/>
              <a:ea typeface="HY얕은샘물M" charset="0"/>
            </a:endParaRPr>
          </a:p>
          <a:p>
            <a:pPr marL="0" indent="0" algn="l" fontAlgn="auto" defTabSz="91440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latin typeface="HY얕은샘물M" charset="0"/>
                <a:ea typeface="HY얕은샘물M" charset="0"/>
              </a:rPr>
              <a:t>-한 챕터가 변경될때 배경화면 변경</a:t>
            </a:r>
            <a:endParaRPr lang="ko-KR" altLang="en-US" sz="2000" cap="none" dirty="0" smtClean="0" b="0" strike="noStrike">
              <a:latin typeface="HY얕은샘물M" charset="0"/>
              <a:ea typeface="HY얕은샘물M" charset="0"/>
            </a:endParaRPr>
          </a:p>
          <a:p>
            <a:pPr marL="0" indent="0" algn="l" fontAlgn="auto" defTabSz="91440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latin typeface="HY얕은샘물M" charset="0"/>
                <a:ea typeface="HY얕은샘물M" charset="0"/>
              </a:rPr>
              <a:t>챕터는 3개 층은 챕터마다 3개씩 총 9개의 스테이지</a:t>
            </a:r>
            <a:endParaRPr lang="ko-KR" altLang="en-US" sz="2000" cap="none" dirty="0" smtClean="0" b="0" strike="noStrike">
              <a:latin typeface="HY얕은샘물M" charset="0"/>
              <a:ea typeface="HY얕은샘물M" charset="0"/>
            </a:endParaRPr>
          </a:p>
          <a:p>
            <a:pPr marL="0" indent="0" algn="l" fontAlgn="auto" defTabSz="91440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endParaRPr lang="ko-KR" altLang="en-US" sz="2000" cap="none" dirty="0" smtClean="0" b="0" strike="noStrike">
              <a:latin typeface="HY얕은샘물M" charset="0"/>
              <a:ea typeface="HY얕은샘물M" charset="0"/>
            </a:endParaRPr>
          </a:p>
          <a:p>
            <a:pPr marL="320040" indent="-320040" algn="l" fontAlgn="auto" defTabSz="91440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DD8047"/>
              </a:buClr>
              <a:buSzPct val="60000"/>
              <a:buFont typeface="Wingdings"/>
              <a:buChar char="¨"/>
            </a:pPr>
            <a:r>
              <a:rPr lang="en-US" altLang="ko-KR" sz="2000" cap="none" dirty="0" smtClean="0" b="0" strike="noStrike">
                <a:latin typeface="HY얕은샘물M" charset="0"/>
                <a:ea typeface="HY얕은샘물M" charset="0"/>
              </a:rPr>
              <a:t>캐릭터</a:t>
            </a:r>
            <a:endParaRPr lang="ko-KR" altLang="en-US" sz="2000" cap="none" dirty="0" smtClean="0" b="0" strike="noStrike">
              <a:latin typeface="HY얕은샘물M" charset="0"/>
              <a:ea typeface="HY얕은샘물M" charset="0"/>
            </a:endParaRPr>
          </a:p>
          <a:p>
            <a:pPr marL="0" indent="0" algn="l" fontAlgn="auto" defTabSz="91440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latin typeface="HY얕은샘물M" charset="0"/>
                <a:ea typeface="HY얕은샘물M" charset="0"/>
              </a:rPr>
              <a:t>-처음 1회 충전되있고/몬스터를 잡을때마다 일정량 충전되고 </a:t>
            </a:r>
            <a:endParaRPr lang="ko-KR" altLang="en-US" sz="2000" cap="none" dirty="0" smtClean="0" b="0" strike="noStrike">
              <a:latin typeface="HY얕은샘물M" charset="0"/>
              <a:ea typeface="HY얕은샘물M" charset="0"/>
            </a:endParaRPr>
          </a:p>
          <a:p>
            <a:pPr marL="0" indent="0" algn="l" fontAlgn="auto" defTabSz="91440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latin typeface="HY얕은샘물M" charset="0"/>
                <a:ea typeface="HY얕은샘물M" charset="0"/>
              </a:rPr>
              <a:t> d키를 누르면 쓸수있음</a:t>
            </a:r>
            <a:endParaRPr lang="ko-KR" altLang="en-US" sz="2000" cap="none" dirty="0" smtClean="0" b="0" strike="noStrike">
              <a:latin typeface="HY얕은샘물M" charset="0"/>
              <a:ea typeface="HY얕은샘물M" charset="0"/>
            </a:endParaRPr>
          </a:p>
          <a:p>
            <a:pPr marL="0" indent="0" algn="l" fontAlgn="auto" defTabSz="91440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latin typeface="HY얕은샘물M" charset="0"/>
                <a:ea typeface="HY얕은샘물M" charset="0"/>
              </a:rPr>
              <a:t>-방향키로 이동을 하고 a키가 공격 </a:t>
            </a:r>
            <a:endParaRPr lang="ko-KR" altLang="en-US" sz="2000" cap="none" dirty="0" smtClean="0" b="0" strike="noStrike">
              <a:latin typeface="HY얕은샘물M" charset="0"/>
              <a:ea typeface="HY얕은샘물M" charset="0"/>
            </a:endParaRPr>
          </a:p>
          <a:p>
            <a:pPr marL="0" indent="0" algn="l" fontAlgn="auto" defTabSz="91440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endParaRPr lang="ko-KR" altLang="en-US" sz="2000" cap="none" dirty="0" smtClean="0" b="0" strike="noStrike">
              <a:latin typeface="HY얕은샘물M" charset="0"/>
              <a:ea typeface="HY얕은샘물M" charset="0"/>
            </a:endParaRPr>
          </a:p>
          <a:p>
            <a:pPr marL="320040" indent="-320040" algn="l" fontAlgn="auto" defTabSz="91440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DD8047"/>
              </a:buClr>
              <a:buSzPct val="60000"/>
              <a:buFont typeface="Wingdings"/>
              <a:buChar char="¨"/>
            </a:pPr>
            <a:r>
              <a:rPr lang="en-US" altLang="ko-KR" sz="2000" cap="none" dirty="0" smtClean="0" b="0" strike="noStrike">
                <a:latin typeface="HY얕은샘물M" charset="0"/>
                <a:ea typeface="HY얕은샘물M" charset="0"/>
              </a:rPr>
              <a:t>상점</a:t>
            </a:r>
            <a:r>
              <a:rPr lang="en-US" altLang="ko-KR" sz="2000" cap="none" dirty="0" smtClean="0" b="0" strike="noStrike">
                <a:latin typeface="Tw Cen MT" charset="0"/>
                <a:ea typeface="Tw Cen MT" charset="0"/>
              </a:rPr>
              <a:t> </a:t>
            </a:r>
            <a:r>
              <a:rPr lang="en-US" altLang="ko-KR" sz="2000" cap="none" dirty="0" smtClean="0" b="0" strike="noStrike">
                <a:latin typeface="HY얕은샘물M" charset="0"/>
                <a:ea typeface="HY얕은샘물M" charset="0"/>
              </a:rPr>
              <a:t>시스템</a:t>
            </a:r>
            <a:endParaRPr lang="ko-KR" altLang="en-US" sz="2000" cap="none" dirty="0" smtClean="0" b="0" strike="noStrike">
              <a:latin typeface="HY얕은샘물M" charset="0"/>
              <a:ea typeface="HY얕은샘물M" charset="0"/>
            </a:endParaRPr>
          </a:p>
          <a:p>
            <a:pPr marL="0" indent="0" algn="l" fontAlgn="auto" defTabSz="91440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latin typeface="HY얕은샘물M" charset="0"/>
                <a:ea typeface="HY얕은샘물M" charset="0"/>
              </a:rPr>
              <a:t>-상점에서는 특수능력 강화/공격력 강화/쉴드/폭탄구매/돈획득량 강화/등등 여러가지 플레이에 유리한 장점을 얻을수있게 만듬</a:t>
            </a:r>
            <a:endParaRPr lang="ko-KR" altLang="en-US" sz="2000" cap="none" dirty="0" smtClean="0" b="0" strike="noStrike">
              <a:latin typeface="HY얕은샘물M" charset="0"/>
              <a:ea typeface="HY얕은샘물M" charset="0"/>
            </a:endParaRPr>
          </a:p>
          <a:p>
            <a:pPr marL="0" indent="0" algn="l" fontAlgn="auto" defTabSz="91440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endParaRPr lang="ko-KR" altLang="en-US" sz="2000" cap="none" dirty="0" smtClean="0" b="0" strike="noStrike">
              <a:latin typeface="HY얕은샘물M" charset="0"/>
              <a:ea typeface="HY얕은샘물M" charset="0"/>
            </a:endParaRPr>
          </a:p>
          <a:p>
            <a:pPr marL="320040" indent="-320040" algn="l" fontAlgn="auto" defTabSz="91440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DD8047"/>
              </a:buClr>
              <a:buSzPct val="60000"/>
              <a:buFont typeface="Wingdings"/>
              <a:buChar char="¨"/>
            </a:pPr>
            <a:r>
              <a:rPr lang="en-US" altLang="ko-KR" sz="2000" cap="none" dirty="0" smtClean="0" b="0" strike="noStrike">
                <a:latin typeface="HY얕은샘물M" charset="0"/>
                <a:ea typeface="HY얕은샘물M" charset="0"/>
              </a:rPr>
              <a:t>각종</a:t>
            </a:r>
            <a:r>
              <a:rPr lang="en-US" altLang="ko-KR" sz="2000" cap="none" dirty="0" smtClean="0" b="0" strike="noStrike">
                <a:latin typeface="Tw Cen MT" charset="0"/>
                <a:ea typeface="Tw Cen MT" charset="0"/>
              </a:rPr>
              <a:t> </a:t>
            </a:r>
            <a:r>
              <a:rPr lang="en-US" altLang="ko-KR" sz="2000" cap="none" dirty="0" smtClean="0" b="0" strike="noStrike">
                <a:latin typeface="HY얕은샘물M" charset="0"/>
                <a:ea typeface="HY얕은샘물M" charset="0"/>
              </a:rPr>
              <a:t>일반몬스터</a:t>
            </a:r>
            <a:r>
              <a:rPr lang="en-US" altLang="ko-KR" sz="2000" cap="none" dirty="0" smtClean="0" b="0" strike="noStrike">
                <a:latin typeface="Tw Cen MT" charset="0"/>
                <a:ea typeface="Tw Cen MT" charset="0"/>
              </a:rPr>
              <a:t>/</a:t>
            </a:r>
            <a:r>
              <a:rPr lang="en-US" altLang="ko-KR" sz="2000" cap="none" dirty="0" smtClean="0" b="0" strike="noStrike">
                <a:latin typeface="HY얕은샘물M" charset="0"/>
                <a:ea typeface="HY얕은샘물M" charset="0"/>
              </a:rPr>
              <a:t>중간보스</a:t>
            </a:r>
            <a:r>
              <a:rPr lang="en-US" altLang="ko-KR" sz="2000" cap="none" dirty="0" smtClean="0" b="0" strike="noStrike">
                <a:latin typeface="Tw Cen MT" charset="0"/>
                <a:ea typeface="Tw Cen MT" charset="0"/>
              </a:rPr>
              <a:t>/</a:t>
            </a:r>
            <a:r>
              <a:rPr lang="en-US" altLang="ko-KR" sz="2000" cap="none" dirty="0" smtClean="0" b="0" strike="noStrike">
                <a:latin typeface="HY얕은샘물M" charset="0"/>
                <a:ea typeface="HY얕은샘물M" charset="0"/>
              </a:rPr>
              <a:t>보스</a:t>
            </a:r>
            <a:endParaRPr lang="ko-KR" altLang="en-US" sz="2000" cap="none" dirty="0" smtClean="0" b="0" strike="noStrike">
              <a:latin typeface="HY얕은샘물M" charset="0"/>
              <a:ea typeface="HY얕은샘물M" charset="0"/>
            </a:endParaRPr>
          </a:p>
          <a:p>
            <a:pPr marL="0" indent="0" algn="l" fontAlgn="auto" defTabSz="91440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latin typeface="HY얕은샘물M" charset="0"/>
                <a:ea typeface="HY얕은샘물M" charset="0"/>
              </a:rPr>
              <a:t>-일반 몬스터는 5마리 이상 x 층을 올라갈수록 공격패턴이 많아짐</a:t>
            </a:r>
            <a:endParaRPr lang="ko-KR" altLang="en-US" sz="2000" cap="none" dirty="0" smtClean="0" b="0" strike="noStrike">
              <a:latin typeface="HY얕은샘물M" charset="0"/>
              <a:ea typeface="HY얕은샘물M" charset="0"/>
            </a:endParaRPr>
          </a:p>
          <a:p>
            <a:pPr marL="0" indent="0" algn="l" fontAlgn="auto" defTabSz="91440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latin typeface="HY얕은샘물M" charset="0"/>
                <a:ea typeface="HY얕은샘물M" charset="0"/>
              </a:rPr>
              <a:t>챕터가 변경될시 몬스터 이미지 변경 중간보스/보스가 출현시</a:t>
            </a:r>
            <a:endParaRPr lang="ko-KR" altLang="en-US" sz="2000" cap="none" dirty="0" smtClean="0" b="0" strike="noStrike">
              <a:latin typeface="HY얕은샘물M" charset="0"/>
              <a:ea typeface="HY얕은샘물M" charset="0"/>
            </a:endParaRPr>
          </a:p>
          <a:p>
            <a:pPr marL="0" indent="0" algn="l" fontAlgn="auto" defTabSz="91440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latin typeface="HY얕은샘물M" charset="0"/>
                <a:ea typeface="HY얕은샘물M" charset="0"/>
              </a:rPr>
              <a:t>일반 몬스터들은 전부 다 사라짐  </a:t>
            </a:r>
            <a:endParaRPr lang="ko-KR" altLang="en-US" sz="2000" cap="none" dirty="0" smtClean="0" b="0" strike="noStrike">
              <a:latin typeface="HY얕은샘물M" charset="0"/>
              <a:ea typeface="HY얕은샘물M" charset="0"/>
            </a:endParaRPr>
          </a:p>
          <a:p>
            <a:pPr marL="0" indent="0" algn="l" fontAlgn="auto" defTabSz="91440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endParaRPr lang="ko-KR" altLang="en-US" sz="2000" cap="none" dirty="0" smtClean="0" b="0" strike="noStrike">
              <a:latin typeface="HY얕은샘물M" charset="0"/>
              <a:ea typeface="HY얕은샘물M" charset="0"/>
            </a:endParaRPr>
          </a:p>
          <a:p>
            <a:pPr marL="320040" indent="-320040" algn="l" fontAlgn="auto" defTabSz="91440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DD8047"/>
              </a:buClr>
              <a:buSzPct val="60000"/>
              <a:buFont typeface="Wingdings"/>
              <a:buChar char="¨"/>
            </a:pPr>
            <a:r>
              <a:rPr lang="en-US" altLang="ko-KR" sz="2000" cap="none" dirty="0" smtClean="0" b="0" strike="noStrike">
                <a:latin typeface="HY얕은샘물M" charset="0"/>
                <a:ea typeface="HY얕은샘물M" charset="0"/>
              </a:rPr>
              <a:t>랭킹</a:t>
            </a:r>
            <a:endParaRPr lang="ko-KR" altLang="en-US" sz="2000" cap="none" dirty="0" smtClean="0" b="0" strike="noStrike">
              <a:latin typeface="HY얕은샘물M" charset="0"/>
              <a:ea typeface="HY얕은샘물M" charset="0"/>
            </a:endParaRPr>
          </a:p>
          <a:p>
            <a:pPr marL="0" indent="0" algn="l" fontAlgn="auto" defTabSz="91440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latin typeface="HY얕은샘물M" charset="0"/>
                <a:ea typeface="HY얕은샘물M" charset="0"/>
              </a:rPr>
              <a:t>-랭킹 시스템을 도입해서  클리어 타임 + 남아있는돈 + 몬스터를 제거한 수 를 평균적으로 모아 점수를 매김 </a:t>
            </a:r>
            <a:endParaRPr lang="ko-KR" altLang="en-US" sz="2000" cap="none" dirty="0" smtClean="0" b="0" strike="noStrike">
              <a:latin typeface="HY얕은샘물M" charset="0"/>
              <a:ea typeface="HY얕은샘물M" charset="0"/>
            </a:endParaRPr>
          </a:p>
          <a:p>
            <a:pPr marL="320040" indent="-320040" algn="l" fontAlgn="auto" defTabSz="91440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DD8047"/>
              </a:buClr>
              <a:buSzPct val="60000"/>
              <a:buFont typeface="Wingdings"/>
              <a:buChar char="¨"/>
            </a:pPr>
            <a:endParaRPr lang="ko-KR" altLang="en-US" sz="2000" cap="none" dirty="0" smtClean="0" b="0" strike="noStrike">
              <a:latin typeface="HY얕은샘물M" charset="0"/>
              <a:ea typeface="HY얕은샘물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08247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4035" cy="991235"/>
          </a:xfrm>
        </p:spPr>
        <p:txBody>
          <a:bodyPr/>
          <a:lstStyle/>
          <a:p>
            <a:r>
              <a:rPr lang="ko-KR" altLang="en-US" dirty="0" smtClean="0"/>
              <a:t>예상 게임 실행 흐름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705" y="1628775"/>
            <a:ext cx="3782695" cy="2160270"/>
          </a:xfrm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4140200" y="1700530"/>
            <a:ext cx="4077335" cy="2016760"/>
          </a:xfrm>
          <a:prstGeom prst="rect">
            <a:avLst/>
          </a:prstGeom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000" cap="none" dirty="0" smtClean="0" b="0" strike="noStrike">
                <a:solidFill>
                  <a:schemeClr val="tx2"/>
                </a:solidFill>
                <a:latin typeface="HY얕은샘물M" charset="0"/>
                <a:ea typeface="HY얕은샘물M" charset="0"/>
              </a:rPr>
              <a:t>첫</a:t>
            </a:r>
            <a:r>
              <a:rPr lang="en-US" altLang="ko-KR" sz="3000" cap="none" dirty="0" smtClean="0" b="0" strike="noStrike">
                <a:solidFill>
                  <a:schemeClr val="tx2"/>
                </a:solidFill>
                <a:latin typeface="Tw Cen MT" charset="0"/>
                <a:ea typeface="Tw Cen MT" charset="0"/>
              </a:rPr>
              <a:t> </a:t>
            </a:r>
            <a:r>
              <a:rPr lang="en-US" altLang="ko-KR" sz="3000" cap="none" dirty="0" smtClean="0" b="0" strike="noStrike">
                <a:solidFill>
                  <a:schemeClr val="tx2"/>
                </a:solidFill>
                <a:latin typeface="HY얕은샘물M" charset="0"/>
                <a:ea typeface="HY얕은샘물M" charset="0"/>
              </a:rPr>
              <a:t>화면</a:t>
            </a:r>
            <a:r>
              <a:rPr lang="en-US" altLang="ko-KR" sz="3000" cap="none" dirty="0" smtClean="0" b="0" strike="noStrike">
                <a:solidFill>
                  <a:schemeClr val="tx2"/>
                </a:solidFill>
                <a:latin typeface="Tw Cen MT" charset="0"/>
                <a:ea typeface="Tw Cen MT" charset="0"/>
              </a:rPr>
              <a:t> </a:t>
            </a:r>
            <a:r>
              <a:rPr lang="en-US" altLang="ko-KR" sz="3000" cap="none" dirty="0" smtClean="0" b="0" strike="noStrike">
                <a:solidFill>
                  <a:schemeClr val="tx2"/>
                </a:solidFill>
                <a:latin typeface="HY얕은샘물M" charset="0"/>
                <a:ea typeface="HY얕은샘물M" charset="0"/>
              </a:rPr>
              <a:t>예시</a:t>
            </a:r>
            <a:endParaRPr lang="ko-KR" altLang="en-US" sz="3000" cap="none" dirty="0" smtClean="0" b="0" strike="noStrike">
              <a:solidFill>
                <a:schemeClr val="tx2"/>
              </a:solidFill>
              <a:latin typeface="HY얕은샘물M" charset="0"/>
              <a:ea typeface="HY얕은샘물M" charset="0"/>
            </a:endParaRPr>
          </a:p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000" cap="none" dirty="0" smtClean="0" b="0" strike="noStrike">
                <a:solidFill>
                  <a:schemeClr val="tx2"/>
                </a:solidFill>
                <a:latin typeface="HY얕은샘물M" charset="0"/>
                <a:ea typeface="HY얕은샘물M" charset="0"/>
              </a:rPr>
              <a:t>클릭하면</a:t>
            </a:r>
            <a:r>
              <a:rPr lang="en-US" altLang="ko-KR" sz="3000" cap="none" dirty="0" smtClean="0" b="0" strike="noStrike">
                <a:solidFill>
                  <a:schemeClr val="tx2"/>
                </a:solidFill>
                <a:latin typeface="Tw Cen MT" charset="0"/>
                <a:ea typeface="Tw Cen MT" charset="0"/>
              </a:rPr>
              <a:t> </a:t>
            </a:r>
            <a:endParaRPr lang="ko-KR" altLang="en-US" sz="3000" cap="none" dirty="0" smtClean="0" b="0" strike="noStrike">
              <a:solidFill>
                <a:schemeClr val="tx2"/>
              </a:solidFill>
              <a:latin typeface="Tw Cen MT" charset="0"/>
              <a:ea typeface="Tw Cen MT" charset="0"/>
            </a:endParaRPr>
          </a:p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000" cap="none" dirty="0" smtClean="0" b="0" strike="noStrike">
                <a:solidFill>
                  <a:schemeClr val="tx2"/>
                </a:solidFill>
                <a:latin typeface="HY얕은샘물M" charset="0"/>
                <a:ea typeface="HY얕은샘물M" charset="0"/>
              </a:rPr>
              <a:t>다음</a:t>
            </a:r>
            <a:r>
              <a:rPr lang="en-US" altLang="ko-KR" sz="3000" cap="none" dirty="0" smtClean="0" b="0" strike="noStrike">
                <a:solidFill>
                  <a:schemeClr val="tx2"/>
                </a:solidFill>
                <a:latin typeface="Tw Cen MT" charset="0"/>
                <a:ea typeface="Tw Cen MT" charset="0"/>
              </a:rPr>
              <a:t> </a:t>
            </a:r>
            <a:r>
              <a:rPr lang="en-US" altLang="ko-KR" sz="3000" cap="none" dirty="0" smtClean="0" b="0" strike="noStrike">
                <a:solidFill>
                  <a:schemeClr val="tx2"/>
                </a:solidFill>
                <a:latin typeface="HY얕은샘물M" charset="0"/>
                <a:ea typeface="HY얕은샘물M" charset="0"/>
              </a:rPr>
              <a:t>창으로</a:t>
            </a:r>
            <a:r>
              <a:rPr lang="en-US" altLang="ko-KR" sz="3000" cap="none" dirty="0" smtClean="0" b="0" strike="noStrike">
                <a:solidFill>
                  <a:schemeClr val="tx2"/>
                </a:solidFill>
                <a:latin typeface="Tw Cen MT" charset="0"/>
                <a:ea typeface="Tw Cen MT" charset="0"/>
              </a:rPr>
              <a:t> </a:t>
            </a:r>
            <a:r>
              <a:rPr lang="en-US" altLang="ko-KR" sz="3000" cap="none" dirty="0" smtClean="0" b="0" strike="noStrike">
                <a:solidFill>
                  <a:schemeClr val="tx2"/>
                </a:solidFill>
                <a:latin typeface="HY얕은샘물M" charset="0"/>
                <a:ea typeface="HY얕은샘물M" charset="0"/>
              </a:rPr>
              <a:t>이동</a:t>
            </a:r>
            <a:endParaRPr lang="ko-KR" altLang="en-US" sz="3000" cap="none" dirty="0" smtClean="0" b="0" strike="noStrike">
              <a:solidFill>
                <a:schemeClr val="tx2"/>
              </a:solidFill>
              <a:latin typeface="HY얕은샘물M" charset="0"/>
              <a:ea typeface="HY얕은샘물M" charset="0"/>
            </a:endParaRPr>
          </a:p>
        </p:txBody>
      </p:sp>
      <p:pic>
        <p:nvPicPr>
          <p:cNvPr id="6" name="내용 개체 틀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705" y="3839845"/>
            <a:ext cx="2329815" cy="1749425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630" y="3839845"/>
            <a:ext cx="2232025" cy="1684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제목 1"/>
          <p:cNvSpPr txBox="1">
            <a:spLocks/>
          </p:cNvSpPr>
          <p:nvPr/>
        </p:nvSpPr>
        <p:spPr>
          <a:xfrm rot="0">
            <a:off x="4928235" y="3923030"/>
            <a:ext cx="4077335" cy="201676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000" cap="none" dirty="0" smtClean="0" b="0" strike="noStrike">
                <a:solidFill>
                  <a:schemeClr val="tx2"/>
                </a:solidFill>
                <a:latin typeface="HY얕은샘물M" charset="0"/>
                <a:ea typeface="HY얕은샘물M" charset="0"/>
              </a:rPr>
              <a:t>캐릭터</a:t>
            </a:r>
            <a:r>
              <a:rPr lang="en-US" altLang="ko-KR" sz="3000" cap="none" dirty="0" smtClean="0" b="0" strike="noStrike">
                <a:solidFill>
                  <a:schemeClr val="tx2"/>
                </a:solidFill>
                <a:latin typeface="Tw Cen MT" charset="0"/>
                <a:ea typeface="Tw Cen MT" charset="0"/>
              </a:rPr>
              <a:t> </a:t>
            </a:r>
            <a:r>
              <a:rPr lang="en-US" altLang="ko-KR" sz="3000" cap="none" dirty="0" smtClean="0" b="0" strike="noStrike">
                <a:solidFill>
                  <a:schemeClr val="tx2"/>
                </a:solidFill>
                <a:latin typeface="HY얕은샘물M" charset="0"/>
                <a:ea typeface="HY얕은샘물M" charset="0"/>
              </a:rPr>
              <a:t>화면</a:t>
            </a:r>
            <a:r>
              <a:rPr lang="en-US" altLang="ko-KR" sz="3000" cap="none" dirty="0" smtClean="0" b="0" strike="noStrike">
                <a:solidFill>
                  <a:schemeClr val="tx2"/>
                </a:solidFill>
                <a:latin typeface="Tw Cen MT" charset="0"/>
                <a:ea typeface="Tw Cen MT" charset="0"/>
              </a:rPr>
              <a:t> </a:t>
            </a:r>
            <a:r>
              <a:rPr lang="en-US" altLang="ko-KR" sz="3000" cap="none" dirty="0" smtClean="0" b="0" strike="noStrike">
                <a:solidFill>
                  <a:schemeClr val="tx2"/>
                </a:solidFill>
                <a:latin typeface="HY얕은샘물M" charset="0"/>
                <a:ea typeface="HY얕은샘물M" charset="0"/>
              </a:rPr>
              <a:t>예시</a:t>
            </a:r>
            <a:endParaRPr lang="ko-KR" altLang="en-US" sz="3000" cap="none" dirty="0" smtClean="0" b="0" strike="noStrike">
              <a:solidFill>
                <a:schemeClr val="tx2"/>
              </a:solidFill>
              <a:latin typeface="HY얕은샘물M" charset="0"/>
              <a:ea typeface="HY얕은샘물M" charset="0"/>
            </a:endParaRPr>
          </a:p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000" cap="none" dirty="0" smtClean="0" b="0" strike="noStrike">
                <a:solidFill>
                  <a:schemeClr val="tx2"/>
                </a:solidFill>
                <a:latin typeface="HY얕은샘물M" charset="0"/>
                <a:ea typeface="HY얕은샘물M" charset="0"/>
              </a:rPr>
              <a:t>좌우키를</a:t>
            </a:r>
            <a:r>
              <a:rPr lang="en-US" altLang="ko-KR" sz="3000" cap="none" dirty="0" smtClean="0" b="0" strike="noStrike">
                <a:solidFill>
                  <a:schemeClr val="tx2"/>
                </a:solidFill>
                <a:latin typeface="Tw Cen MT" charset="0"/>
                <a:ea typeface="Tw Cen MT" charset="0"/>
              </a:rPr>
              <a:t> </a:t>
            </a:r>
            <a:r>
              <a:rPr lang="en-US" altLang="ko-KR" sz="3000" cap="none" dirty="0" smtClean="0" b="0" strike="noStrike">
                <a:solidFill>
                  <a:schemeClr val="tx2"/>
                </a:solidFill>
                <a:latin typeface="HY얕은샘물M" charset="0"/>
                <a:ea typeface="HY얕은샘물M" charset="0"/>
              </a:rPr>
              <a:t>사용해</a:t>
            </a:r>
            <a:r>
              <a:rPr lang="en-US" altLang="ko-KR" sz="3000" cap="none" dirty="0" smtClean="0" b="0" strike="noStrike">
                <a:solidFill>
                  <a:schemeClr val="tx2"/>
                </a:solidFill>
                <a:latin typeface="Tw Cen MT" charset="0"/>
                <a:ea typeface="Tw Cen MT" charset="0"/>
              </a:rPr>
              <a:t> </a:t>
            </a:r>
            <a:r>
              <a:rPr lang="en-US" altLang="ko-KR" sz="3000" cap="none" dirty="0" smtClean="0" b="0" strike="noStrike">
                <a:solidFill>
                  <a:schemeClr val="tx2"/>
                </a:solidFill>
                <a:latin typeface="HY얕은샘물M" charset="0"/>
                <a:ea typeface="HY얕은샘물M" charset="0"/>
              </a:rPr>
              <a:t>선택가능</a:t>
            </a:r>
            <a:endParaRPr lang="ko-KR" altLang="en-US" sz="3000" cap="none" dirty="0" smtClean="0" b="0" strike="noStrike">
              <a:solidFill>
                <a:schemeClr val="tx2"/>
              </a:solidFill>
              <a:latin typeface="HY얕은샘물M" charset="0"/>
              <a:ea typeface="HY얕은샘물M" charset="0"/>
            </a:endParaRPr>
          </a:p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000" cap="none" dirty="0" smtClean="0" b="0" strike="noStrike">
                <a:solidFill>
                  <a:schemeClr val="tx2"/>
                </a:solidFill>
                <a:latin typeface="Tw Cen MT" charset="0"/>
                <a:ea typeface="Tw Cen MT" charset="0"/>
              </a:rPr>
              <a:t>Enter</a:t>
            </a:r>
            <a:r>
              <a:rPr lang="en-US" altLang="ko-KR" sz="3000" cap="none" dirty="0" smtClean="0" b="0" strike="noStrike">
                <a:solidFill>
                  <a:schemeClr val="tx2"/>
                </a:solidFill>
                <a:latin typeface="HY얕은샘물M" charset="0"/>
                <a:ea typeface="HY얕은샘물M" charset="0"/>
              </a:rPr>
              <a:t>키</a:t>
            </a:r>
            <a:r>
              <a:rPr lang="en-US" altLang="ko-KR" sz="3000" cap="none" dirty="0" smtClean="0" b="0" strike="noStrike">
                <a:solidFill>
                  <a:schemeClr val="tx2"/>
                </a:solidFill>
                <a:latin typeface="Tw Cen MT" charset="0"/>
                <a:ea typeface="Tw Cen MT" charset="0"/>
              </a:rPr>
              <a:t> </a:t>
            </a:r>
            <a:r>
              <a:rPr lang="en-US" altLang="ko-KR" sz="3000" cap="none" dirty="0" smtClean="0" b="0" strike="noStrike">
                <a:solidFill>
                  <a:schemeClr val="tx2"/>
                </a:solidFill>
                <a:latin typeface="HY얕은샘물M" charset="0"/>
                <a:ea typeface="HY얕은샘물M" charset="0"/>
              </a:rPr>
              <a:t>입력시</a:t>
            </a:r>
            <a:r>
              <a:rPr lang="en-US" altLang="ko-KR" sz="3000" cap="none" dirty="0" smtClean="0" b="0" strike="noStrike">
                <a:solidFill>
                  <a:schemeClr val="tx2"/>
                </a:solidFill>
                <a:latin typeface="Tw Cen MT" charset="0"/>
                <a:ea typeface="Tw Cen MT" charset="0"/>
              </a:rPr>
              <a:t> </a:t>
            </a:r>
            <a:r>
              <a:rPr lang="en-US" altLang="ko-KR" sz="3000" cap="none" dirty="0" smtClean="0" b="0" strike="noStrike">
                <a:solidFill>
                  <a:schemeClr val="tx2"/>
                </a:solidFill>
                <a:latin typeface="HY얕은샘물M" charset="0"/>
                <a:ea typeface="HY얕은샘물M" charset="0"/>
              </a:rPr>
              <a:t>선택</a:t>
            </a:r>
            <a:endParaRPr lang="ko-KR" altLang="en-US" sz="3000" cap="none" dirty="0" smtClean="0" b="0" strike="noStrike">
              <a:solidFill>
                <a:schemeClr val="tx2"/>
              </a:solidFill>
              <a:latin typeface="HY얕은샘물M" charset="0"/>
              <a:ea typeface="HY얕은샘물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5782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39952" y="4021088"/>
            <a:ext cx="4320480" cy="1872208"/>
          </a:xfrm>
        </p:spPr>
        <p:txBody>
          <a:bodyPr/>
          <a:lstStyle/>
          <a:p>
            <a:r>
              <a:rPr lang="ko-KR" altLang="en-US" dirty="0" smtClean="0"/>
              <a:t>상점 예시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08" y="1600200"/>
            <a:ext cx="3635243" cy="2044824"/>
          </a:xfrm>
        </p:spPr>
      </p:pic>
      <p:sp>
        <p:nvSpPr>
          <p:cNvPr id="6" name="제목 1"/>
          <p:cNvSpPr txBox="1">
            <a:spLocks/>
          </p:cNvSpPr>
          <p:nvPr/>
        </p:nvSpPr>
        <p:spPr>
          <a:xfrm>
            <a:off x="765048" y="3810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예상 게임 실행 흐름</a:t>
            </a:r>
            <a:endParaRPr lang="ko-KR" altLang="en-US" dirty="0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4364360" y="1925216"/>
            <a:ext cx="4320480" cy="1872208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실행 화면 예시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4005064"/>
            <a:ext cx="3707904" cy="208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24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4035" cy="991235"/>
          </a:xfrm>
        </p:spPr>
        <p:txBody>
          <a:bodyPr/>
          <a:lstStyle/>
          <a:p>
            <a:r>
              <a:rPr lang="ko-KR" altLang="en-US" dirty="0" smtClean="0"/>
              <a:t>개발 일정</a:t>
            </a:r>
            <a:endParaRPr lang="ko-KR" altLang="en-US" dirty="0"/>
          </a:p>
        </p:txBody>
      </p:sp>
      <p:graphicFrame>
        <p:nvGraphicFramePr>
          <p:cNvPr id="9" name="내용 개체 틀 8"/>
          <p:cNvGraphicFramePr>
            <a:graphicFrameLocks noGrp="1"/>
          </p:cNvGraphicFramePr>
          <p:nvPr/>
        </p:nvGraphicFramePr>
        <p:xfrm>
          <a:off x="612775" y="1600200"/>
          <a:ext cx="608457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7895"/>
                <a:gridCol w="5146675"/>
              </a:tblGrid>
              <a:tr h="370840"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rgbClr val="FFFFFF"/>
                          </a:solidFill>
                          <a:latin typeface="Tw Cen MT" charset="0"/>
                          <a:ea typeface="Tw Cen MT" charset="0"/>
                        </a:rPr>
                        <a:t>1</a:t>
                      </a:r>
                      <a:r>
                        <a:rPr lang="en-US" altLang="ko-KR" sz="1800" kern="1200" cap="none" dirty="0" smtClean="0" b="1" strike="noStrike">
                          <a:solidFill>
                            <a:srgbClr val="FFFFFF"/>
                          </a:solidFill>
                          <a:latin typeface="HY얕은샘물M" charset="0"/>
                          <a:ea typeface="HY얕은샘물M" charset="0"/>
                        </a:rPr>
                        <a:t>주차</a:t>
                      </a:r>
                      <a:endParaRPr lang="ko-KR" altLang="en-US" sz="1800" kern="1200" dirty="0" smtClean="0" cap="none" b="1" strike="noStrike">
                        <a:solidFill>
                          <a:srgbClr val="FFFFFF"/>
                        </a:solidFill>
                        <a:latin typeface="HY얕은샘물M" charset="0"/>
                        <a:ea typeface="HY얕은샘물M" charset="0"/>
                      </a:endParaRPr>
                    </a:p>
                  </a:txBody>
                  <a:tcPr marL="90170" marR="90170" marT="46355" marB="46355" anchor="t"/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rgbClr val="FFFFFF"/>
                          </a:solidFill>
                          <a:latin typeface="HY얕은샘물M" charset="0"/>
                          <a:ea typeface="HY얕은샘물M" charset="0"/>
                        </a:rPr>
                        <a:t>리소스</a:t>
                      </a:r>
                      <a:r>
                        <a:rPr lang="en-US" altLang="ko-KR" sz="1800" kern="1200" cap="none" dirty="0" smtClean="0" b="1" strike="noStrike">
                          <a:solidFill>
                            <a:srgbClr val="FFFFFF"/>
                          </a:solidFill>
                          <a:latin typeface="Tw Cen MT" charset="0"/>
                          <a:ea typeface="Tw Cen MT" charset="0"/>
                        </a:rPr>
                        <a:t>/</a:t>
                      </a:r>
                      <a:r>
                        <a:rPr lang="en-US" altLang="ko-KR" sz="1800" kern="1200" cap="none" dirty="0" smtClean="0" b="1" strike="noStrike">
                          <a:solidFill>
                            <a:srgbClr val="FFFFFF"/>
                          </a:solidFill>
                          <a:latin typeface="HY얕은샘물M" charset="0"/>
                          <a:ea typeface="HY얕은샘물M" charset="0"/>
                        </a:rPr>
                        <a:t>스테이지</a:t>
                      </a:r>
                      <a:r>
                        <a:rPr lang="en-US" altLang="ko-KR" sz="1800" kern="1200" cap="none" dirty="0" smtClean="0" b="1" strike="noStrike">
                          <a:solidFill>
                            <a:srgbClr val="FFFFFF"/>
                          </a:solidFill>
                          <a:latin typeface="Tw Cen MT" charset="0"/>
                          <a:ea typeface="Tw Cen MT" charset="0"/>
                        </a:rPr>
                        <a:t> </a:t>
                      </a:r>
                      <a:r>
                        <a:rPr lang="en-US" altLang="ko-KR" sz="1800" kern="1200" cap="none" dirty="0" smtClean="0" b="1" strike="noStrike">
                          <a:solidFill>
                            <a:srgbClr val="FFFFFF"/>
                          </a:solidFill>
                          <a:latin typeface="HY얕은샘물M" charset="0"/>
                          <a:ea typeface="HY얕은샘물M" charset="0"/>
                        </a:rPr>
                        <a:t>배치및</a:t>
                      </a:r>
                      <a:r>
                        <a:rPr lang="en-US" altLang="ko-KR" sz="1800" kern="1200" cap="none" dirty="0" smtClean="0" b="1" strike="noStrike">
                          <a:solidFill>
                            <a:srgbClr val="FFFFFF"/>
                          </a:solidFill>
                          <a:latin typeface="Tw Cen MT" charset="0"/>
                          <a:ea typeface="Tw Cen MT" charset="0"/>
                        </a:rPr>
                        <a:t> </a:t>
                      </a:r>
                      <a:r>
                        <a:rPr lang="en-US" altLang="ko-KR" sz="1800" kern="1200" cap="none" dirty="0" smtClean="0" b="1" strike="noStrike">
                          <a:solidFill>
                            <a:srgbClr val="FFFFFF"/>
                          </a:solidFill>
                          <a:latin typeface="HY얕은샘물M" charset="0"/>
                          <a:ea typeface="HY얕은샘물M" charset="0"/>
                        </a:rPr>
                        <a:t>저장</a:t>
                      </a:r>
                      <a:endParaRPr lang="ko-KR" altLang="en-US" sz="1800" kern="1200" dirty="0" smtClean="0" cap="none" b="1" strike="noStrike">
                        <a:solidFill>
                          <a:srgbClr val="FFFFFF"/>
                        </a:solidFill>
                        <a:latin typeface="HY얕은샘물M" charset="0"/>
                        <a:ea typeface="HY얕은샘물M" charset="0"/>
                      </a:endParaRPr>
                    </a:p>
                  </a:txBody>
                  <a:tcPr marL="90170" marR="90170" marT="46355" marB="46355" anchor="t"/>
                </a:tc>
              </a:tr>
              <a:tr h="370840"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rgbClr val="000000"/>
                          </a:solidFill>
                          <a:latin typeface="Tw Cen MT" charset="0"/>
                          <a:ea typeface="Tw Cen MT" charset="0"/>
                        </a:rPr>
                        <a:t>2</a:t>
                      </a:r>
                      <a:r>
                        <a:rPr lang="en-US" altLang="ko-KR" sz="1800" kern="1200" cap="none" dirty="0" smtClean="0" b="0" strike="noStrike">
                          <a:solidFill>
                            <a:srgbClr val="000000"/>
                          </a:solidFill>
                          <a:latin typeface="HY얕은샘물M" charset="0"/>
                          <a:ea typeface="HY얕은샘물M" charset="0"/>
                        </a:rPr>
                        <a:t>주차</a:t>
                      </a:r>
                      <a:endParaRPr lang="ko-KR" altLang="en-US" sz="1800" kern="1200" dirty="0" smtClean="0" cap="none" b="0" strike="noStrike">
                        <a:solidFill>
                          <a:srgbClr val="000000"/>
                        </a:solidFill>
                        <a:latin typeface="HY얕은샘물M" charset="0"/>
                        <a:ea typeface="HY얕은샘물M" charset="0"/>
                      </a:endParaRPr>
                    </a:p>
                  </a:txBody>
                  <a:tcPr marL="90170" marR="90170" marT="46355" marB="46355" anchor="t"/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rgbClr val="000000"/>
                          </a:solidFill>
                          <a:latin typeface="HY얕은샘물M" charset="0"/>
                          <a:ea typeface="HY얕은샘물M" charset="0"/>
                        </a:rPr>
                        <a:t>캐릭터</a:t>
                      </a:r>
                      <a:r>
                        <a:rPr lang="en-US" altLang="ko-KR" sz="1800" kern="1200" cap="none" dirty="0" smtClean="0" b="0" strike="noStrike">
                          <a:solidFill>
                            <a:srgbClr val="000000"/>
                          </a:solidFill>
                          <a:latin typeface="Tw Cen MT" charset="0"/>
                          <a:ea typeface="Tw Cen MT" charset="0"/>
                        </a:rPr>
                        <a:t> </a:t>
                      </a:r>
                      <a:r>
                        <a:rPr lang="en-US" altLang="ko-KR" sz="1800" kern="1200" cap="none" dirty="0" smtClean="0" b="0" strike="noStrike">
                          <a:solidFill>
                            <a:srgbClr val="000000"/>
                          </a:solidFill>
                          <a:latin typeface="HY얕은샘물M" charset="0"/>
                          <a:ea typeface="HY얕은샘물M" charset="0"/>
                        </a:rPr>
                        <a:t>선택창및</a:t>
                      </a:r>
                      <a:r>
                        <a:rPr lang="en-US" altLang="ko-KR" sz="1800" kern="1200" cap="none" dirty="0" smtClean="0" b="0" strike="noStrike">
                          <a:solidFill>
                            <a:srgbClr val="000000"/>
                          </a:solidFill>
                          <a:latin typeface="Tw Cen MT" charset="0"/>
                          <a:ea typeface="Tw Cen MT" charset="0"/>
                        </a:rPr>
                        <a:t> </a:t>
                      </a:r>
                      <a:r>
                        <a:rPr lang="en-US" altLang="ko-KR" sz="1800" kern="1200" cap="none" dirty="0" smtClean="0" b="0" strike="noStrike">
                          <a:solidFill>
                            <a:srgbClr val="000000"/>
                          </a:solidFill>
                          <a:latin typeface="HY얕은샘물M" charset="0"/>
                          <a:ea typeface="HY얕은샘물M" charset="0"/>
                        </a:rPr>
                        <a:t>첫화면</a:t>
                      </a:r>
                      <a:r>
                        <a:rPr lang="en-US" altLang="ko-KR" sz="1800" kern="1200" cap="none" dirty="0" smtClean="0" b="0" strike="noStrike">
                          <a:solidFill>
                            <a:srgbClr val="000000"/>
                          </a:solidFill>
                          <a:latin typeface="Tw Cen MT" charset="0"/>
                          <a:ea typeface="Tw Cen MT" charset="0"/>
                        </a:rPr>
                        <a:t> </a:t>
                      </a:r>
                      <a:r>
                        <a:rPr lang="en-US" altLang="ko-KR" sz="1800" kern="1200" cap="none" dirty="0" smtClean="0" b="0" strike="noStrike">
                          <a:solidFill>
                            <a:srgbClr val="000000"/>
                          </a:solidFill>
                          <a:latin typeface="HY얕은샘물M" charset="0"/>
                          <a:ea typeface="HY얕은샘물M" charset="0"/>
                        </a:rPr>
                        <a:t>구현</a:t>
                      </a:r>
                      <a:endParaRPr lang="ko-KR" altLang="en-US" sz="1800" kern="1200" dirty="0" smtClean="0" cap="none" b="0" strike="noStrike">
                        <a:solidFill>
                          <a:srgbClr val="000000"/>
                        </a:solidFill>
                        <a:latin typeface="HY얕은샘물M" charset="0"/>
                        <a:ea typeface="HY얕은샘물M" charset="0"/>
                      </a:endParaRPr>
                    </a:p>
                  </a:txBody>
                  <a:tcPr marL="90170" marR="90170" marT="46355" marB="46355" anchor="t"/>
                </a:tc>
              </a:tr>
              <a:tr h="370840"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rgbClr val="000000"/>
                          </a:solidFill>
                          <a:latin typeface="Tw Cen MT" charset="0"/>
                          <a:ea typeface="Tw Cen MT" charset="0"/>
                        </a:rPr>
                        <a:t>3</a:t>
                      </a:r>
                      <a:r>
                        <a:rPr lang="en-US" altLang="ko-KR" sz="1800" kern="1200" cap="none" dirty="0" smtClean="0" b="0" strike="noStrike">
                          <a:solidFill>
                            <a:srgbClr val="000000"/>
                          </a:solidFill>
                          <a:latin typeface="HY얕은샘물M" charset="0"/>
                          <a:ea typeface="HY얕은샘물M" charset="0"/>
                        </a:rPr>
                        <a:t>주차</a:t>
                      </a:r>
                      <a:endParaRPr lang="ko-KR" altLang="en-US" sz="1800" kern="1200" dirty="0" smtClean="0" cap="none" b="0" strike="noStrike">
                        <a:solidFill>
                          <a:srgbClr val="000000"/>
                        </a:solidFill>
                        <a:latin typeface="HY얕은샘물M" charset="0"/>
                        <a:ea typeface="HY얕은샘물M" charset="0"/>
                      </a:endParaRPr>
                    </a:p>
                  </a:txBody>
                  <a:tcPr marL="90170" marR="90170" marT="46355" marB="46355" anchor="t"/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rgbClr val="000000"/>
                          </a:solidFill>
                          <a:latin typeface="HY얕은샘물M" charset="0"/>
                          <a:ea typeface="HY얕은샘물M" charset="0"/>
                        </a:rPr>
                        <a:t>캐릭터</a:t>
                      </a:r>
                      <a:r>
                        <a:rPr lang="en-US" altLang="ko-KR" sz="1800" kern="1200" cap="none" dirty="0" smtClean="0" b="0" strike="noStrike">
                          <a:solidFill>
                            <a:srgbClr val="000000"/>
                          </a:solidFill>
                          <a:latin typeface="Tw Cen MT" charset="0"/>
                          <a:ea typeface="Tw Cen MT" charset="0"/>
                        </a:rPr>
                        <a:t> </a:t>
                      </a:r>
                      <a:r>
                        <a:rPr lang="en-US" altLang="ko-KR" sz="1800" kern="1200" cap="none" dirty="0" smtClean="0" b="0" strike="noStrike">
                          <a:solidFill>
                            <a:srgbClr val="000000"/>
                          </a:solidFill>
                          <a:latin typeface="HY얕은샘물M" charset="0"/>
                          <a:ea typeface="HY얕은샘물M" charset="0"/>
                        </a:rPr>
                        <a:t>제작및</a:t>
                      </a:r>
                      <a:r>
                        <a:rPr lang="en-US" altLang="ko-KR" sz="1800" kern="1200" cap="none" dirty="0" smtClean="0" b="0" strike="noStrike">
                          <a:solidFill>
                            <a:srgbClr val="000000"/>
                          </a:solidFill>
                          <a:latin typeface="Tw Cen MT" charset="0"/>
                          <a:ea typeface="Tw Cen MT" charset="0"/>
                        </a:rPr>
                        <a:t> </a:t>
                      </a:r>
                      <a:r>
                        <a:rPr lang="en-US" altLang="ko-KR" sz="1800" kern="1200" cap="none" dirty="0" smtClean="0" b="0" strike="noStrike">
                          <a:solidFill>
                            <a:srgbClr val="000000"/>
                          </a:solidFill>
                          <a:latin typeface="HY얕은샘물M" charset="0"/>
                          <a:ea typeface="HY얕은샘물M" charset="0"/>
                        </a:rPr>
                        <a:t>이동</a:t>
                      </a:r>
                      <a:r>
                        <a:rPr lang="en-US" altLang="ko-KR" sz="1800" kern="1200" cap="none" dirty="0" smtClean="0" b="0" strike="noStrike">
                          <a:solidFill>
                            <a:srgbClr val="000000"/>
                          </a:solidFill>
                          <a:latin typeface="Tw Cen MT" charset="0"/>
                          <a:ea typeface="Tw Cen MT" charset="0"/>
                        </a:rPr>
                        <a:t>(1)</a:t>
                      </a:r>
                      <a:endParaRPr lang="ko-KR" altLang="en-US" sz="1800" kern="1200" dirty="0" smtClean="0" cap="none" b="0" strike="noStrike">
                        <a:solidFill>
                          <a:srgbClr val="000000"/>
                        </a:solidFill>
                        <a:latin typeface="Tw Cen MT" charset="0"/>
                        <a:ea typeface="Tw Cen MT" charset="0"/>
                      </a:endParaRPr>
                    </a:p>
                  </a:txBody>
                  <a:tcPr marL="90170" marR="90170" marT="46355" marB="46355" anchor="t"/>
                </a:tc>
              </a:tr>
              <a:tr h="370840"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rgbClr val="000000"/>
                          </a:solidFill>
                          <a:latin typeface="Tw Cen MT" charset="0"/>
                          <a:ea typeface="Tw Cen MT" charset="0"/>
                        </a:rPr>
                        <a:t>4</a:t>
                      </a:r>
                      <a:r>
                        <a:rPr lang="en-US" altLang="ko-KR" sz="1800" kern="1200" cap="none" dirty="0" smtClean="0" b="0" strike="noStrike">
                          <a:solidFill>
                            <a:srgbClr val="000000"/>
                          </a:solidFill>
                          <a:latin typeface="HY얕은샘물M" charset="0"/>
                          <a:ea typeface="HY얕은샘물M" charset="0"/>
                        </a:rPr>
                        <a:t>주차</a:t>
                      </a:r>
                      <a:endParaRPr lang="ko-KR" altLang="en-US" sz="1800" kern="1200" dirty="0" smtClean="0" cap="none" b="0" strike="noStrike">
                        <a:solidFill>
                          <a:srgbClr val="000000"/>
                        </a:solidFill>
                        <a:latin typeface="HY얕은샘물M" charset="0"/>
                        <a:ea typeface="HY얕은샘물M" charset="0"/>
                      </a:endParaRPr>
                    </a:p>
                  </a:txBody>
                  <a:tcPr marL="90170" marR="90170" marT="46355" marB="46355" anchor="t"/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rgbClr val="000000"/>
                          </a:solidFill>
                          <a:latin typeface="HY얕은샘물M" charset="0"/>
                          <a:ea typeface="HY얕은샘물M" charset="0"/>
                        </a:rPr>
                        <a:t>캐릭터</a:t>
                      </a:r>
                      <a:r>
                        <a:rPr lang="en-US" altLang="ko-KR" sz="1800" kern="1200" cap="none" dirty="0" smtClean="0" b="0" strike="noStrike">
                          <a:solidFill>
                            <a:srgbClr val="000000"/>
                          </a:solidFill>
                          <a:latin typeface="Tw Cen MT" charset="0"/>
                          <a:ea typeface="Tw Cen MT" charset="0"/>
                        </a:rPr>
                        <a:t> </a:t>
                      </a:r>
                      <a:r>
                        <a:rPr lang="en-US" altLang="ko-KR" sz="1800" kern="1200" cap="none" dirty="0" smtClean="0" b="0" strike="noStrike">
                          <a:solidFill>
                            <a:srgbClr val="000000"/>
                          </a:solidFill>
                          <a:latin typeface="HY얕은샘물M" charset="0"/>
                          <a:ea typeface="HY얕은샘물M" charset="0"/>
                        </a:rPr>
                        <a:t>제작및</a:t>
                      </a:r>
                      <a:r>
                        <a:rPr lang="en-US" altLang="ko-KR" sz="1800" kern="1200" cap="none" dirty="0" smtClean="0" b="0" strike="noStrike">
                          <a:solidFill>
                            <a:srgbClr val="000000"/>
                          </a:solidFill>
                          <a:latin typeface="Tw Cen MT" charset="0"/>
                          <a:ea typeface="Tw Cen MT" charset="0"/>
                        </a:rPr>
                        <a:t> </a:t>
                      </a:r>
                      <a:r>
                        <a:rPr lang="en-US" altLang="ko-KR" sz="1800" kern="1200" cap="none" dirty="0" smtClean="0" b="0" strike="noStrike">
                          <a:solidFill>
                            <a:srgbClr val="000000"/>
                          </a:solidFill>
                          <a:latin typeface="HY얕은샘물M" charset="0"/>
                          <a:ea typeface="HY얕은샘물M" charset="0"/>
                        </a:rPr>
                        <a:t>이동</a:t>
                      </a:r>
                      <a:r>
                        <a:rPr lang="en-US" altLang="ko-KR" sz="1800" kern="1200" cap="none" dirty="0" smtClean="0" b="0" strike="noStrike">
                          <a:solidFill>
                            <a:srgbClr val="000000"/>
                          </a:solidFill>
                          <a:latin typeface="Tw Cen MT" charset="0"/>
                          <a:ea typeface="Tw Cen MT" charset="0"/>
                        </a:rPr>
                        <a:t>(2)</a:t>
                      </a:r>
                      <a:endParaRPr lang="ko-KR" altLang="en-US" sz="1800" kern="1200" dirty="0" smtClean="0" cap="none" b="0" strike="noStrike">
                        <a:solidFill>
                          <a:srgbClr val="000000"/>
                        </a:solidFill>
                        <a:latin typeface="Tw Cen MT" charset="0"/>
                        <a:ea typeface="Tw Cen MT" charset="0"/>
                      </a:endParaRPr>
                    </a:p>
                  </a:txBody>
                  <a:tcPr marL="90170" marR="90170" marT="46355" marB="46355" anchor="t"/>
                </a:tc>
              </a:tr>
              <a:tr h="370840"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rgbClr val="000000"/>
                          </a:solidFill>
                          <a:latin typeface="Tw Cen MT" charset="0"/>
                          <a:ea typeface="Tw Cen MT" charset="0"/>
                        </a:rPr>
                        <a:t>5</a:t>
                      </a:r>
                      <a:r>
                        <a:rPr lang="en-US" altLang="ko-KR" sz="1800" kern="1200" cap="none" dirty="0" smtClean="0" b="0" strike="noStrike">
                          <a:solidFill>
                            <a:srgbClr val="000000"/>
                          </a:solidFill>
                          <a:latin typeface="HY얕은샘물M" charset="0"/>
                          <a:ea typeface="HY얕은샘물M" charset="0"/>
                        </a:rPr>
                        <a:t>주차</a:t>
                      </a:r>
                      <a:endParaRPr lang="ko-KR" altLang="en-US" sz="1800" kern="1200" dirty="0" smtClean="0" cap="none" b="0" strike="noStrike">
                        <a:solidFill>
                          <a:srgbClr val="000000"/>
                        </a:solidFill>
                        <a:latin typeface="HY얕은샘물M" charset="0"/>
                        <a:ea typeface="HY얕은샘물M" charset="0"/>
                      </a:endParaRPr>
                    </a:p>
                  </a:txBody>
                  <a:tcPr marL="90170" marR="90170" marT="46355" marB="46355" anchor="t"/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rgbClr val="000000"/>
                          </a:solidFill>
                          <a:latin typeface="HY얕은샘물M" charset="0"/>
                          <a:ea typeface="HY얕은샘물M" charset="0"/>
                        </a:rPr>
                        <a:t>캐릭터</a:t>
                      </a:r>
                      <a:r>
                        <a:rPr lang="en-US" altLang="ko-KR" sz="1800" kern="1200" cap="none" dirty="0" smtClean="0" b="0" strike="noStrike">
                          <a:solidFill>
                            <a:srgbClr val="000000"/>
                          </a:solidFill>
                          <a:latin typeface="Tw Cen MT" charset="0"/>
                          <a:ea typeface="Tw Cen MT" charset="0"/>
                        </a:rPr>
                        <a:t> </a:t>
                      </a:r>
                      <a:r>
                        <a:rPr lang="en-US" altLang="ko-KR" sz="1800" kern="1200" cap="none" dirty="0" smtClean="0" b="0" strike="noStrike">
                          <a:solidFill>
                            <a:srgbClr val="000000"/>
                          </a:solidFill>
                          <a:latin typeface="HY얕은샘물M" charset="0"/>
                          <a:ea typeface="HY얕은샘물M" charset="0"/>
                        </a:rPr>
                        <a:t>특수능력</a:t>
                      </a:r>
                      <a:r>
                        <a:rPr lang="en-US" altLang="ko-KR" sz="1800" kern="1200" cap="none" dirty="0" smtClean="0" b="0" strike="noStrike">
                          <a:solidFill>
                            <a:srgbClr val="000000"/>
                          </a:solidFill>
                          <a:latin typeface="Tw Cen MT" charset="0"/>
                          <a:ea typeface="Tw Cen MT" charset="0"/>
                        </a:rPr>
                        <a:t>/</a:t>
                      </a:r>
                      <a:r>
                        <a:rPr lang="en-US" altLang="ko-KR" sz="1800" kern="1200" cap="none" dirty="0" smtClean="0" b="0" strike="noStrike">
                          <a:solidFill>
                            <a:srgbClr val="000000"/>
                          </a:solidFill>
                          <a:latin typeface="HY얕은샘물M" charset="0"/>
                          <a:ea typeface="HY얕은샘물M" charset="0"/>
                        </a:rPr>
                        <a:t>몬스터</a:t>
                      </a:r>
                      <a:r>
                        <a:rPr lang="en-US" altLang="ko-KR" sz="1800" kern="1200" cap="none" dirty="0" smtClean="0" b="0" strike="noStrike">
                          <a:solidFill>
                            <a:srgbClr val="000000"/>
                          </a:solidFill>
                          <a:latin typeface="Tw Cen MT" charset="0"/>
                          <a:ea typeface="Tw Cen MT" charset="0"/>
                        </a:rPr>
                        <a:t> </a:t>
                      </a:r>
                      <a:r>
                        <a:rPr lang="en-US" altLang="ko-KR" sz="1800" kern="1200" cap="none" dirty="0" smtClean="0" b="0" strike="noStrike">
                          <a:solidFill>
                            <a:srgbClr val="000000"/>
                          </a:solidFill>
                          <a:latin typeface="HY얕은샘물M" charset="0"/>
                          <a:ea typeface="HY얕은샘물M" charset="0"/>
                        </a:rPr>
                        <a:t>구현</a:t>
                      </a:r>
                      <a:r>
                        <a:rPr lang="en-US" altLang="ko-KR" sz="1800" kern="1200" cap="none" dirty="0" smtClean="0" b="0" strike="noStrike">
                          <a:solidFill>
                            <a:srgbClr val="000000"/>
                          </a:solidFill>
                          <a:latin typeface="Tw Cen MT" charset="0"/>
                          <a:ea typeface="Tw Cen MT" charset="0"/>
                        </a:rPr>
                        <a:t> (1)</a:t>
                      </a:r>
                      <a:endParaRPr lang="ko-KR" altLang="en-US" sz="1800" kern="1200" dirty="0" smtClean="0" cap="none" b="0" strike="noStrike">
                        <a:solidFill>
                          <a:srgbClr val="000000"/>
                        </a:solidFill>
                        <a:latin typeface="Tw Cen MT" charset="0"/>
                        <a:ea typeface="Tw Cen MT" charset="0"/>
                      </a:endParaRPr>
                    </a:p>
                  </a:txBody>
                  <a:tcPr marL="90170" marR="90170" marT="46355" marB="46355" anchor="t"/>
                </a:tc>
              </a:tr>
              <a:tr h="370840"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rgbClr val="000000"/>
                          </a:solidFill>
                          <a:latin typeface="Tw Cen MT" charset="0"/>
                          <a:ea typeface="Tw Cen MT" charset="0"/>
                        </a:rPr>
                        <a:t>6</a:t>
                      </a:r>
                      <a:r>
                        <a:rPr lang="en-US" altLang="ko-KR" sz="1800" kern="1200" cap="none" dirty="0" smtClean="0" b="0" strike="noStrike">
                          <a:solidFill>
                            <a:srgbClr val="000000"/>
                          </a:solidFill>
                          <a:latin typeface="HY얕은샘물M" charset="0"/>
                          <a:ea typeface="HY얕은샘물M" charset="0"/>
                        </a:rPr>
                        <a:t>주차</a:t>
                      </a:r>
                      <a:endParaRPr lang="ko-KR" altLang="en-US" sz="1800" kern="1200" dirty="0" smtClean="0" cap="none" b="0" strike="noStrike">
                        <a:solidFill>
                          <a:srgbClr val="000000"/>
                        </a:solidFill>
                        <a:latin typeface="HY얕은샘물M" charset="0"/>
                        <a:ea typeface="HY얕은샘물M" charset="0"/>
                      </a:endParaRPr>
                    </a:p>
                  </a:txBody>
                  <a:tcPr marL="90170" marR="90170" marT="46355" marB="46355" anchor="t"/>
                </a:tc>
                <a:tc>
                  <a:txBody>
                    <a:bodyPr/>
                    <a:lstStyle/>
                    <a:p>
                      <a:pPr marL="0" indent="0" algn="l" fontAlgn="auto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rgbClr val="000000"/>
                          </a:solidFill>
                          <a:latin typeface="HY얕은샘물M" charset="0"/>
                          <a:ea typeface="HY얕은샘물M" charset="0"/>
                        </a:rPr>
                        <a:t>몬스터</a:t>
                      </a:r>
                      <a:r>
                        <a:rPr lang="en-US" altLang="ko-KR" sz="1800" kern="1200" cap="none" dirty="0" smtClean="0" b="0" strike="noStrike">
                          <a:solidFill>
                            <a:srgbClr val="000000"/>
                          </a:solidFill>
                          <a:latin typeface="Tw Cen MT" charset="0"/>
                          <a:ea typeface="Tw Cen MT" charset="0"/>
                        </a:rPr>
                        <a:t> </a:t>
                      </a:r>
                      <a:r>
                        <a:rPr lang="en-US" altLang="ko-KR" sz="1800" kern="1200" cap="none" dirty="0" smtClean="0" b="0" strike="noStrike">
                          <a:solidFill>
                            <a:srgbClr val="000000"/>
                          </a:solidFill>
                          <a:latin typeface="HY얕은샘물M" charset="0"/>
                          <a:ea typeface="HY얕은샘물M" charset="0"/>
                        </a:rPr>
                        <a:t>제작및</a:t>
                      </a:r>
                      <a:r>
                        <a:rPr lang="en-US" altLang="ko-KR" sz="1800" kern="1200" cap="none" dirty="0" smtClean="0" b="0" strike="noStrike">
                          <a:solidFill>
                            <a:srgbClr val="000000"/>
                          </a:solidFill>
                          <a:latin typeface="Tw Cen MT" charset="0"/>
                          <a:ea typeface="Tw Cen MT" charset="0"/>
                        </a:rPr>
                        <a:t> </a:t>
                      </a:r>
                      <a:r>
                        <a:rPr lang="en-US" altLang="ko-KR" sz="1800" kern="1200" cap="none" dirty="0" smtClean="0" b="0" strike="noStrike">
                          <a:solidFill>
                            <a:srgbClr val="000000"/>
                          </a:solidFill>
                          <a:latin typeface="HY얕은샘물M" charset="0"/>
                          <a:ea typeface="HY얕은샘물M" charset="0"/>
                        </a:rPr>
                        <a:t>이동</a:t>
                      </a:r>
                      <a:r>
                        <a:rPr lang="en-US" altLang="ko-KR" sz="1800" kern="1200" cap="none" dirty="0" smtClean="0" b="0" strike="noStrike">
                          <a:solidFill>
                            <a:srgbClr val="000000"/>
                          </a:solidFill>
                          <a:latin typeface="Tw Cen MT" charset="0"/>
                          <a:ea typeface="Tw Cen MT" charset="0"/>
                        </a:rPr>
                        <a:t>(1)</a:t>
                      </a:r>
                      <a:endParaRPr lang="ko-KR" altLang="en-US" sz="1800" kern="1200" dirty="0" smtClean="0" cap="none" b="0" strike="noStrike">
                        <a:solidFill>
                          <a:srgbClr val="000000"/>
                        </a:solidFill>
                        <a:latin typeface="Tw Cen MT" charset="0"/>
                        <a:ea typeface="Tw Cen MT" charset="0"/>
                      </a:endParaRPr>
                    </a:p>
                  </a:txBody>
                  <a:tcPr marL="90170" marR="90170" marT="46355" marB="46355" anchor="t"/>
                </a:tc>
              </a:tr>
              <a:tr h="370840"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rgbClr val="000000"/>
                          </a:solidFill>
                          <a:latin typeface="Tw Cen MT" charset="0"/>
                          <a:ea typeface="Tw Cen MT" charset="0"/>
                        </a:rPr>
                        <a:t>7</a:t>
                      </a:r>
                      <a:r>
                        <a:rPr lang="en-US" altLang="ko-KR" sz="1800" kern="1200" cap="none" dirty="0" smtClean="0" b="0" strike="noStrike">
                          <a:solidFill>
                            <a:srgbClr val="000000"/>
                          </a:solidFill>
                          <a:latin typeface="HY얕은샘물M" charset="0"/>
                          <a:ea typeface="HY얕은샘물M" charset="0"/>
                        </a:rPr>
                        <a:t>주차</a:t>
                      </a:r>
                      <a:endParaRPr lang="ko-KR" altLang="en-US" sz="1800" kern="1200" dirty="0" smtClean="0" cap="none" b="0" strike="noStrike">
                        <a:solidFill>
                          <a:srgbClr val="000000"/>
                        </a:solidFill>
                        <a:latin typeface="HY얕은샘물M" charset="0"/>
                        <a:ea typeface="HY얕은샘물M" charset="0"/>
                      </a:endParaRPr>
                    </a:p>
                  </a:txBody>
                  <a:tcPr marL="90170" marR="90170" marT="46355" marB="46355" anchor="t"/>
                </a:tc>
                <a:tc>
                  <a:txBody>
                    <a:bodyPr/>
                    <a:lstStyle/>
                    <a:p>
                      <a:pPr marL="0" indent="0" algn="l" fontAlgn="auto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rgbClr val="000000"/>
                          </a:solidFill>
                          <a:latin typeface="HY얕은샘물M" charset="0"/>
                          <a:ea typeface="HY얕은샘물M" charset="0"/>
                        </a:rPr>
                        <a:t>몬스터</a:t>
                      </a:r>
                      <a:r>
                        <a:rPr lang="en-US" altLang="ko-KR" sz="1800" kern="1200" cap="none" dirty="0" smtClean="0" b="0" strike="noStrike">
                          <a:solidFill>
                            <a:srgbClr val="000000"/>
                          </a:solidFill>
                          <a:latin typeface="Tw Cen MT" charset="0"/>
                          <a:ea typeface="Tw Cen MT" charset="0"/>
                        </a:rPr>
                        <a:t> </a:t>
                      </a:r>
                      <a:r>
                        <a:rPr lang="en-US" altLang="ko-KR" sz="1800" kern="1200" cap="none" dirty="0" smtClean="0" b="0" strike="noStrike">
                          <a:solidFill>
                            <a:srgbClr val="000000"/>
                          </a:solidFill>
                          <a:latin typeface="HY얕은샘물M" charset="0"/>
                          <a:ea typeface="HY얕은샘물M" charset="0"/>
                        </a:rPr>
                        <a:t>제작및</a:t>
                      </a:r>
                      <a:r>
                        <a:rPr lang="en-US" altLang="ko-KR" sz="1800" kern="1200" cap="none" dirty="0" smtClean="0" b="0" strike="noStrike">
                          <a:solidFill>
                            <a:srgbClr val="000000"/>
                          </a:solidFill>
                          <a:latin typeface="Tw Cen MT" charset="0"/>
                          <a:ea typeface="Tw Cen MT" charset="0"/>
                        </a:rPr>
                        <a:t> </a:t>
                      </a:r>
                      <a:r>
                        <a:rPr lang="en-US" altLang="ko-KR" sz="1800" kern="1200" cap="none" dirty="0" smtClean="0" b="0" strike="noStrike">
                          <a:solidFill>
                            <a:srgbClr val="000000"/>
                          </a:solidFill>
                          <a:latin typeface="HY얕은샘물M" charset="0"/>
                          <a:ea typeface="HY얕은샘물M" charset="0"/>
                        </a:rPr>
                        <a:t>이동</a:t>
                      </a:r>
                      <a:r>
                        <a:rPr lang="en-US" altLang="ko-KR" sz="1800" kern="1200" cap="none" dirty="0" smtClean="0" b="0" strike="noStrike">
                          <a:solidFill>
                            <a:srgbClr val="000000"/>
                          </a:solidFill>
                          <a:latin typeface="Tw Cen MT" charset="0"/>
                          <a:ea typeface="Tw Cen MT" charset="0"/>
                        </a:rPr>
                        <a:t>(2)</a:t>
                      </a:r>
                      <a:endParaRPr lang="ko-KR" altLang="en-US" sz="1800" kern="1200" dirty="0" smtClean="0" cap="none" b="0" strike="noStrike">
                        <a:solidFill>
                          <a:srgbClr val="000000"/>
                        </a:solidFill>
                        <a:latin typeface="Tw Cen MT" charset="0"/>
                        <a:ea typeface="Tw Cen MT" charset="0"/>
                      </a:endParaRPr>
                    </a:p>
                  </a:txBody>
                  <a:tcPr marL="90170" marR="90170" marT="46355" marB="46355" anchor="t"/>
                </a:tc>
              </a:tr>
              <a:tr h="370840"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rgbClr val="000000"/>
                          </a:solidFill>
                          <a:latin typeface="Tw Cen MT" charset="0"/>
                          <a:ea typeface="Tw Cen MT" charset="0"/>
                        </a:rPr>
                        <a:t>8</a:t>
                      </a:r>
                      <a:r>
                        <a:rPr lang="en-US" altLang="ko-KR" sz="1800" kern="1200" cap="none" dirty="0" smtClean="0" b="0" strike="noStrike">
                          <a:solidFill>
                            <a:srgbClr val="000000"/>
                          </a:solidFill>
                          <a:latin typeface="HY얕은샘물M" charset="0"/>
                          <a:ea typeface="HY얕은샘물M" charset="0"/>
                        </a:rPr>
                        <a:t>주차</a:t>
                      </a:r>
                      <a:endParaRPr lang="ko-KR" altLang="en-US" sz="1800" kern="1200" dirty="0" smtClean="0" cap="none" b="0" strike="noStrike">
                        <a:solidFill>
                          <a:srgbClr val="000000"/>
                        </a:solidFill>
                        <a:latin typeface="HY얕은샘물M" charset="0"/>
                        <a:ea typeface="HY얕은샘물M" charset="0"/>
                      </a:endParaRPr>
                    </a:p>
                  </a:txBody>
                  <a:tcPr marL="90170" marR="90170" marT="46355" marB="46355" anchor="t"/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rgbClr val="000000"/>
                          </a:solidFill>
                          <a:latin typeface="HY얕은샘물M" charset="0"/>
                          <a:ea typeface="HY얕은샘물M" charset="0"/>
                        </a:rPr>
                        <a:t>상점</a:t>
                      </a:r>
                      <a:r>
                        <a:rPr lang="en-US" altLang="ko-KR" sz="1800" kern="1200" cap="none" dirty="0" smtClean="0" b="0" strike="noStrike">
                          <a:solidFill>
                            <a:srgbClr val="000000"/>
                          </a:solidFill>
                          <a:latin typeface="Tw Cen MT" charset="0"/>
                          <a:ea typeface="Tw Cen MT" charset="0"/>
                        </a:rPr>
                        <a:t> </a:t>
                      </a:r>
                      <a:r>
                        <a:rPr lang="en-US" altLang="ko-KR" sz="1800" kern="1200" cap="none" dirty="0" smtClean="0" b="0" strike="noStrike">
                          <a:solidFill>
                            <a:srgbClr val="000000"/>
                          </a:solidFill>
                          <a:latin typeface="HY얕은샘물M" charset="0"/>
                          <a:ea typeface="HY얕은샘물M" charset="0"/>
                        </a:rPr>
                        <a:t>구현</a:t>
                      </a:r>
                      <a:endParaRPr lang="ko-KR" altLang="en-US" sz="1800" kern="1200" dirty="0" smtClean="0" cap="none" b="0" strike="noStrike">
                        <a:solidFill>
                          <a:srgbClr val="000000"/>
                        </a:solidFill>
                        <a:latin typeface="HY얕은샘물M" charset="0"/>
                        <a:ea typeface="HY얕은샘물M" charset="0"/>
                      </a:endParaRPr>
                    </a:p>
                  </a:txBody>
                  <a:tcPr marL="90170" marR="90170" marT="46355" marB="46355" anchor="t"/>
                </a:tc>
              </a:tr>
              <a:tr h="370840"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rgbClr val="000000"/>
                          </a:solidFill>
                          <a:latin typeface="Tw Cen MT" charset="0"/>
                          <a:ea typeface="Tw Cen MT" charset="0"/>
                        </a:rPr>
                        <a:t>9</a:t>
                      </a:r>
                      <a:r>
                        <a:rPr lang="en-US" altLang="ko-KR" sz="1800" kern="1200" cap="none" dirty="0" smtClean="0" b="0" strike="noStrike">
                          <a:solidFill>
                            <a:srgbClr val="000000"/>
                          </a:solidFill>
                          <a:latin typeface="HY얕은샘물M" charset="0"/>
                          <a:ea typeface="HY얕은샘물M" charset="0"/>
                        </a:rPr>
                        <a:t>주차</a:t>
                      </a:r>
                      <a:endParaRPr lang="ko-KR" altLang="en-US" sz="1800" kern="1200" dirty="0" smtClean="0" cap="none" b="0" strike="noStrike">
                        <a:solidFill>
                          <a:srgbClr val="000000"/>
                        </a:solidFill>
                        <a:latin typeface="HY얕은샘물M" charset="0"/>
                        <a:ea typeface="HY얕은샘물M" charset="0"/>
                      </a:endParaRPr>
                    </a:p>
                  </a:txBody>
                  <a:tcPr marL="90170" marR="90170" marT="46355" marB="46355" anchor="t"/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rgbClr val="000000"/>
                          </a:solidFill>
                          <a:latin typeface="HY얕은샘물M" charset="0"/>
                          <a:ea typeface="HY얕은샘물M" charset="0"/>
                        </a:rPr>
                        <a:t>랭킹</a:t>
                      </a:r>
                      <a:r>
                        <a:rPr lang="en-US" altLang="ko-KR" sz="1800" kern="1200" cap="none" dirty="0" smtClean="0" b="0" strike="noStrike">
                          <a:solidFill>
                            <a:srgbClr val="000000"/>
                          </a:solidFill>
                          <a:latin typeface="Tw Cen MT" charset="0"/>
                          <a:ea typeface="Tw Cen MT" charset="0"/>
                        </a:rPr>
                        <a:t> </a:t>
                      </a:r>
                      <a:r>
                        <a:rPr lang="en-US" altLang="ko-KR" sz="1800" kern="1200" cap="none" dirty="0" smtClean="0" b="0" strike="noStrike">
                          <a:solidFill>
                            <a:srgbClr val="000000"/>
                          </a:solidFill>
                          <a:latin typeface="HY얕은샘물M" charset="0"/>
                          <a:ea typeface="HY얕은샘물M" charset="0"/>
                        </a:rPr>
                        <a:t>구현</a:t>
                      </a:r>
                      <a:r>
                        <a:rPr lang="en-US" altLang="ko-KR" sz="1800" kern="1200" cap="none" dirty="0" smtClean="0" b="0" strike="noStrike">
                          <a:solidFill>
                            <a:srgbClr val="000000"/>
                          </a:solidFill>
                          <a:latin typeface="Tw Cen MT" charset="0"/>
                          <a:ea typeface="Tw Cen MT" charset="0"/>
                        </a:rPr>
                        <a:t> </a:t>
                      </a:r>
                      <a:r>
                        <a:rPr lang="en-US" altLang="ko-KR" sz="1800" kern="1200" cap="none" dirty="0" smtClean="0" b="0" strike="noStrike">
                          <a:solidFill>
                            <a:srgbClr val="000000"/>
                          </a:solidFill>
                          <a:latin typeface="HY얕은샘물M" charset="0"/>
                          <a:ea typeface="HY얕은샘물M" charset="0"/>
                        </a:rPr>
                        <a:t>및</a:t>
                      </a:r>
                      <a:r>
                        <a:rPr lang="en-US" altLang="ko-KR" sz="1800" kern="1200" cap="none" dirty="0" smtClean="0" b="0" strike="noStrike">
                          <a:solidFill>
                            <a:srgbClr val="000000"/>
                          </a:solidFill>
                          <a:latin typeface="Tw Cen MT" charset="0"/>
                          <a:ea typeface="Tw Cen MT" charset="0"/>
                        </a:rPr>
                        <a:t> </a:t>
                      </a:r>
                      <a:r>
                        <a:rPr lang="en-US" altLang="ko-KR" sz="1800" kern="1200" cap="none" dirty="0" smtClean="0" b="0" strike="noStrike">
                          <a:solidFill>
                            <a:srgbClr val="000000"/>
                          </a:solidFill>
                          <a:latin typeface="HY얕은샘물M" charset="0"/>
                          <a:ea typeface="HY얕은샘물M" charset="0"/>
                        </a:rPr>
                        <a:t>점검</a:t>
                      </a:r>
                      <a:endParaRPr lang="ko-KR" altLang="en-US" sz="1800" kern="1200" dirty="0" smtClean="0" cap="none" b="0" strike="noStrike">
                        <a:solidFill>
                          <a:srgbClr val="000000"/>
                        </a:solidFill>
                        <a:latin typeface="HY얕은샘물M" charset="0"/>
                        <a:ea typeface="HY얕은샘물M" charset="0"/>
                      </a:endParaRPr>
                    </a:p>
                  </a:txBody>
                  <a:tcPr marL="90170" marR="90170" marT="46355" marB="46355" anchor="t"/>
                </a:tc>
              </a:tr>
              <a:tr h="370840"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rgbClr val="000000"/>
                          </a:solidFill>
                          <a:latin typeface="Tw Cen MT" charset="0"/>
                          <a:ea typeface="Tw Cen MT" charset="0"/>
                        </a:rPr>
                        <a:t>10</a:t>
                      </a:r>
                      <a:r>
                        <a:rPr lang="en-US" altLang="ko-KR" sz="1800" kern="1200" cap="none" dirty="0" smtClean="0" b="0" strike="noStrike">
                          <a:solidFill>
                            <a:srgbClr val="000000"/>
                          </a:solidFill>
                          <a:latin typeface="HY얕은샘물M" charset="0"/>
                          <a:ea typeface="HY얕은샘물M" charset="0"/>
                        </a:rPr>
                        <a:t>주차</a:t>
                      </a:r>
                      <a:endParaRPr lang="ko-KR" altLang="en-US" sz="1800" kern="1200" dirty="0" smtClean="0" cap="none" b="0" strike="noStrike">
                        <a:solidFill>
                          <a:srgbClr val="000000"/>
                        </a:solidFill>
                        <a:latin typeface="HY얕은샘물M" charset="0"/>
                        <a:ea typeface="HY얕은샘물M" charset="0"/>
                      </a:endParaRPr>
                    </a:p>
                  </a:txBody>
                  <a:tcPr marL="90170" marR="90170" marT="46355" marB="46355" anchor="t"/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rgbClr val="000000"/>
                          </a:solidFill>
                          <a:latin typeface="HY얕은샘물M" charset="0"/>
                          <a:ea typeface="HY얕은샘물M" charset="0"/>
                        </a:rPr>
                        <a:t>최종점검</a:t>
                      </a:r>
                      <a:r>
                        <a:rPr lang="en-US" altLang="ko-KR" sz="1800" kern="1200" cap="none" dirty="0" smtClean="0" b="0" strike="noStrike">
                          <a:solidFill>
                            <a:srgbClr val="000000"/>
                          </a:solidFill>
                          <a:latin typeface="Tw Cen MT" charset="0"/>
                          <a:ea typeface="Tw Cen MT" charset="0"/>
                        </a:rPr>
                        <a:t> </a:t>
                      </a:r>
                      <a:r>
                        <a:rPr lang="en-US" altLang="ko-KR" sz="1800" kern="1200" cap="none" dirty="0" smtClean="0" b="0" strike="noStrike">
                          <a:solidFill>
                            <a:srgbClr val="000000"/>
                          </a:solidFill>
                          <a:latin typeface="HY얕은샘물M" charset="0"/>
                          <a:ea typeface="HY얕은샘물M" charset="0"/>
                        </a:rPr>
                        <a:t>및</a:t>
                      </a:r>
                      <a:r>
                        <a:rPr lang="en-US" altLang="ko-KR" sz="1800" kern="1200" cap="none" dirty="0" smtClean="0" b="0" strike="noStrike">
                          <a:solidFill>
                            <a:srgbClr val="000000"/>
                          </a:solidFill>
                          <a:latin typeface="Tw Cen MT" charset="0"/>
                          <a:ea typeface="Tw Cen MT" charset="0"/>
                        </a:rPr>
                        <a:t> </a:t>
                      </a:r>
                      <a:r>
                        <a:rPr lang="en-US" altLang="ko-KR" sz="1800" kern="1200" cap="none" dirty="0" smtClean="0" b="0" strike="noStrike">
                          <a:solidFill>
                            <a:srgbClr val="000000"/>
                          </a:solidFill>
                          <a:latin typeface="HY얕은샘물M" charset="0"/>
                          <a:ea typeface="HY얕은샘물M" charset="0"/>
                        </a:rPr>
                        <a:t>릴리즈</a:t>
                      </a:r>
                      <a:endParaRPr lang="ko-KR" altLang="en-US" sz="1800" kern="1200" dirty="0" smtClean="0" cap="none" b="0" strike="noStrike">
                        <a:solidFill>
                          <a:srgbClr val="000000"/>
                        </a:solidFill>
                        <a:latin typeface="HY얕은샘물M" charset="0"/>
                        <a:ea typeface="HY얕은샘물M" charset="0"/>
                      </a:endParaRPr>
                    </a:p>
                  </a:txBody>
                  <a:tcPr marL="90170" marR="90170" marT="46355" marB="46355"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40417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가을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6</Pages>
  <Paragraphs>47</Paragraphs>
  <Words>161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user</dc:creator>
  <cp:lastModifiedBy>qaz04</cp:lastModifiedBy>
  <dc:title>게임 컨셉</dc:title>
  <dcterms:modified xsi:type="dcterms:W3CDTF">2018-09-26T05:04:35Z</dcterms:modified>
</cp:coreProperties>
</file>