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87" r:id="rId4"/>
    <p:sldId id="289" r:id="rId5"/>
    <p:sldId id="290" r:id="rId6"/>
    <p:sldId id="291" r:id="rId7"/>
    <p:sldId id="293" r:id="rId8"/>
    <p:sldId id="294" r:id="rId9"/>
    <p:sldId id="295" r:id="rId10"/>
    <p:sldId id="29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B3B0B0"/>
    <a:srgbClr val="DBDBDB"/>
    <a:srgbClr val="3A91B1"/>
    <a:srgbClr val="003F60"/>
    <a:srgbClr val="FF8B8B"/>
    <a:srgbClr val="002436"/>
    <a:srgbClr val="0104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28" autoAdjust="0"/>
    <p:restoredTop sz="96509" autoAdjust="0"/>
  </p:normalViewPr>
  <p:slideViewPr>
    <p:cSldViewPr snapToGrid="0">
      <p:cViewPr varScale="1">
        <p:scale>
          <a:sx n="119" d="100"/>
          <a:sy n="119" d="100"/>
        </p:scale>
        <p:origin x="5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E5D2C-18EE-4886-960D-A5E68894C51A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8702E-41D1-4005-BB41-029150BB0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083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162C4-6B2B-475B-8BF8-8D3B1CCED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5E531E-8290-4121-B1F2-5E7A2748D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E5FE8-3618-4279-99C0-C6360E36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736A-3901-47CF-846F-1CF651F9BD02}" type="datetime1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32D58F-9809-4240-B9D0-B3F119BE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DA476-57BF-47F7-8931-FA194FF1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D3A-2569-45D4-B9E8-2EB02A007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34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2BF43-B265-4FB2-A132-1700636C7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EA96A3-E9A6-4461-8990-D562132D8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469F47-2C3C-4A65-99B3-B0E5958D7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239C-8EC1-48A8-9AC1-67DF9C55CD9B}" type="datetime1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8827A2-537C-4D91-B370-5CE1E482C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A464AE-0702-40C2-859A-52B5621A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D3A-2569-45D4-B9E8-2EB02A007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055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EAD0A2-E9EA-42B1-AF35-CD42D8BA8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53315B-5A26-482E-A716-628714901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A19EAB-D700-4602-8BD1-FFAB4595B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64EA-00B5-4BA8-A85B-12C771127E05}" type="datetime1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4A489C-BBAA-49C8-8996-9297BE7AE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82A0BB-3D8F-4D87-B281-FDE6E4BC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D3A-2569-45D4-B9E8-2EB02A007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66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F1473-C149-4D5F-967E-4D03F9DB8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785951-588A-41A6-874A-A151AFB60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478BF-5CF7-42D2-8436-A93EA7BD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E96A-D7B4-48B6-85A1-005B3D690D17}" type="datetime1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D71027-D716-4008-B158-3B381576D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41088E-5D09-45FF-8B41-32711D39C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D3A-2569-45D4-B9E8-2EB02A007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0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A5D97-1E9F-45CF-9186-8E285D37D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CB0DA4-9C93-48A5-AE3B-F1F694951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45E2D6-2C5A-49A4-A22D-E2BDD39E9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DF019-E7FF-418F-B016-C22EFD9FD3BC}" type="datetime1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61C4BF-DAB5-48E1-AAC5-2CFFC32A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4575F4-09F4-4747-94A8-FD0831159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D3A-2569-45D4-B9E8-2EB02A007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684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F4F2D-E19F-44E5-ADE7-06EC44D1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70BF7-128A-458E-8A6C-003414FAC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6F8316-8720-4C84-8C6F-5C78E0076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110AE1-EA8A-46B4-95D1-1D5088071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250D-6C06-4EBB-AE66-C6CADCAA671B}" type="datetime1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A46F61-764A-4497-AD18-711FC2910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002752-C7F6-41DA-BD9D-CFDD099A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D3A-2569-45D4-B9E8-2EB02A007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25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473DF-9829-4207-BEBB-6BC295AAF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56277F-2D83-48AC-8E23-89B8FFC85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579D12-B2E4-47FC-B127-94ACD056F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2DA16D-63FB-42A5-8CB0-934CF4292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A3C24F-8F31-4E6B-8B84-FE64C259BB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EE5E03-40AF-4931-AF0A-D2030CC1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BD55-51AF-404F-8099-0EEDCC21B7EB}" type="datetime1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CB4EA3-C0B4-4048-A8E3-937372EC9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FC586E-1E04-4FE6-9DB5-0C813458D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D3A-2569-45D4-B9E8-2EB02A007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75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D330D-1CF0-408C-BB14-A01DD92B4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7A85A3-DE04-4C39-8BAF-38F225E97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F1C4-AC3F-4E60-A3FC-FC6CB5D5D252}" type="datetime1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6F4379-0B83-48EC-B8ED-BE1095252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EC7C0D-4564-4C80-91A0-9A08A9EDE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D3A-2569-45D4-B9E8-2EB02A007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43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A56575-0E5B-43E3-B205-50F4895B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82A7-AEF0-47B2-A75E-54042D33C31F}" type="datetime1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50AFD6-5302-46D5-AEAF-8BC505950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B4B5C7-5B94-4AAF-99A6-68DBBD311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D3A-2569-45D4-B9E8-2EB02A007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08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C27A6-22A3-473E-B011-FC211DC44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925917-5817-4CB9-834D-AC923500D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020713-E2B9-4071-865C-B0CFA7170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2E33DA-80F7-42FB-A797-69CAF9DE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A74C-3833-41CA-87BC-553F7A9F024A}" type="datetime1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26EB87-6D2E-4A59-B84C-E0B6F8FB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A26556-2432-4EB2-9D44-9F97BCCC8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D3A-2569-45D4-B9E8-2EB02A007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39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2FDE0-5F8C-4DCC-AB1F-9A5C47F0C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FD759C-281D-4CC6-8B7F-1DFC998E6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B48FDE-6708-4BB5-B7C5-1B9FE9DC4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9EB5ED-0FF2-4F5E-9C63-A4D02954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C185-058D-4D30-BB76-4F560E51D3F2}" type="datetime1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6A9420-7064-465C-B539-5E478A57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205DD3-6F88-49FA-B30A-A30A3E1E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4D3A-2569-45D4-B9E8-2EB02A007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68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C69F9A-EA3B-4B6F-9F2B-D6A152D8C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0E8166-56D7-43A9-8E7C-982B9C3A6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344EA2-EF18-4C55-94DC-E11D83618D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7E50C-2C32-43F1-96DE-3AE1ED496252}" type="datetime1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BA72A7-558A-41AC-BDBF-ADA1C4AEC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AA44B-5E6A-4053-B6E0-51F4AE6BC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04D3A-2569-45D4-B9E8-2EB02A007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179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1CEAD0D-A2A4-4A45-8757-C38768E8AD97}"/>
              </a:ext>
            </a:extLst>
          </p:cNvPr>
          <p:cNvSpPr/>
          <p:nvPr/>
        </p:nvSpPr>
        <p:spPr>
          <a:xfrm>
            <a:off x="8360227" y="0"/>
            <a:ext cx="2540334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45DA30-0A51-485F-A06B-73751A1F4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0329" y="2010484"/>
            <a:ext cx="3488796" cy="1418516"/>
          </a:xfrm>
        </p:spPr>
        <p:txBody>
          <a:bodyPr/>
          <a:lstStyle/>
          <a:p>
            <a:r>
              <a:rPr lang="ko-KR" altLang="en-US" sz="48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  <a:reflection endPos="0" dist="50800" dir="5400000" sy="-100000" algn="bl" rotWithShape="0"/>
                </a:effectLst>
              </a:rPr>
              <a:t>마운틴 </a:t>
            </a:r>
            <a:br>
              <a:rPr lang="en-US" altLang="ko-KR" sz="48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  <a:reflection endPos="0" dist="50800" dir="5400000" sy="-100000" algn="bl" rotWithShape="0"/>
                </a:effectLst>
              </a:rPr>
            </a:br>
            <a:r>
              <a:rPr lang="ko-KR" altLang="en-US" sz="48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  <a:reflection endPos="0" dist="50800" dir="5400000" sy="-100000" algn="bl" rotWithShape="0"/>
                </a:effectLst>
              </a:rPr>
              <a:t>테일</a:t>
            </a:r>
            <a:endParaRPr lang="ko-KR" altLang="en-US" sz="3600" b="1" dirty="0">
              <a:solidFill>
                <a:schemeClr val="bg2">
                  <a:lumMod val="25000"/>
                </a:schemeClr>
              </a:soli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  <a:reflection endPos="0" dist="50800" dir="5400000" sy="-100000" algn="bl" rotWithShape="0"/>
              </a:effectLst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389B58-A421-4AC3-BB03-149A79240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637" y="0"/>
            <a:ext cx="2208179" cy="6858000"/>
          </a:xfrm>
        </p:spPr>
        <p:txBody>
          <a:bodyPr>
            <a:normAutofit/>
          </a:bodyPr>
          <a:lstStyle/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endParaRPr lang="en-US" altLang="ko-KR" sz="1200" b="1" dirty="0">
              <a:solidFill>
                <a:srgbClr val="003F60"/>
              </a:solidFill>
            </a:endParaRPr>
          </a:p>
          <a:p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2015180033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이태훈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2015180036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장영진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b="1" dirty="0">
              <a:solidFill>
                <a:srgbClr val="003F60"/>
              </a:solidFill>
            </a:endParaRPr>
          </a:p>
          <a:p>
            <a:endParaRPr lang="en-US" altLang="ko-KR" sz="1400" b="1" dirty="0">
              <a:solidFill>
                <a:srgbClr val="003F60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72176E3-E0C6-448F-9F3F-159869D2151C}"/>
              </a:ext>
            </a:extLst>
          </p:cNvPr>
          <p:cNvGrpSpPr/>
          <p:nvPr/>
        </p:nvGrpSpPr>
        <p:grpSpPr>
          <a:xfrm>
            <a:off x="8360227" y="3905250"/>
            <a:ext cx="2540333" cy="2663135"/>
            <a:chOff x="8360227" y="3905250"/>
            <a:chExt cx="2540333" cy="2663135"/>
          </a:xfrm>
        </p:grpSpPr>
        <p:pic>
          <p:nvPicPr>
            <p:cNvPr id="15" name="그래픽 14" descr="걷기 단색으로 채워진">
              <a:extLst>
                <a:ext uri="{FF2B5EF4-FFF2-40B4-BE49-F238E27FC236}">
                  <a16:creationId xmlns:a16="http://schemas.microsoft.com/office/drawing/2014/main" id="{4638E759-AF2D-4135-983F-87175DE74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0000">
              <a:off x="8988279" y="4094628"/>
              <a:ext cx="914400" cy="914400"/>
            </a:xfrm>
            <a:prstGeom prst="rect">
              <a:avLst/>
            </a:prstGeom>
          </p:spPr>
        </p:pic>
        <p:pic>
          <p:nvPicPr>
            <p:cNvPr id="16" name="그래픽 15" descr="검 단색으로 채워진">
              <a:extLst>
                <a:ext uri="{FF2B5EF4-FFF2-40B4-BE49-F238E27FC236}">
                  <a16:creationId xmlns:a16="http://schemas.microsoft.com/office/drawing/2014/main" id="{C61F9A7B-912D-4376-82D2-C436DFA8D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8680" y="4256272"/>
              <a:ext cx="591111" cy="591111"/>
            </a:xfrm>
            <a:prstGeom prst="rect">
              <a:avLst/>
            </a:prstGeom>
          </p:spPr>
        </p:pic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EB97628-5BCA-4FEB-BEE2-D8D6826EB255}"/>
                </a:ext>
              </a:extLst>
            </p:cNvPr>
            <p:cNvSpPr/>
            <p:nvPr/>
          </p:nvSpPr>
          <p:spPr>
            <a:xfrm>
              <a:off x="8360227" y="3905250"/>
              <a:ext cx="2540333" cy="2663135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77CD4DAF-ABBC-4B8D-BC1E-32779B6A3CD3}"/>
                </a:ext>
              </a:extLst>
            </p:cNvPr>
            <p:cNvSpPr/>
            <p:nvPr/>
          </p:nvSpPr>
          <p:spPr>
            <a:xfrm rot="2700000">
              <a:off x="9952962" y="5015833"/>
              <a:ext cx="295275" cy="62865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A8BB6853-F7E5-4B74-8007-F27C1F62D3A0}"/>
                </a:ext>
              </a:extLst>
            </p:cNvPr>
            <p:cNvSpPr/>
            <p:nvPr/>
          </p:nvSpPr>
          <p:spPr>
            <a:xfrm rot="2700000">
              <a:off x="10203261" y="5329597"/>
              <a:ext cx="211531" cy="529038"/>
            </a:xfrm>
            <a:prstGeom prst="triangle">
              <a:avLst>
                <a:gd name="adj" fmla="val 56452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1BD4435E-B4EB-45C0-91CC-1A223B057724}"/>
                </a:ext>
              </a:extLst>
            </p:cNvPr>
            <p:cNvSpPr/>
            <p:nvPr/>
          </p:nvSpPr>
          <p:spPr>
            <a:xfrm rot="2700000">
              <a:off x="10027442" y="5336145"/>
              <a:ext cx="211531" cy="39846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F6D5C8-63A5-4E24-B832-EE1018E4781D}"/>
              </a:ext>
            </a:extLst>
          </p:cNvPr>
          <p:cNvSpPr/>
          <p:nvPr/>
        </p:nvSpPr>
        <p:spPr>
          <a:xfrm rot="5400000">
            <a:off x="9615286" y="5187298"/>
            <a:ext cx="131028" cy="2641147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A8F67F-50E5-4A78-850A-607F5605BD64}"/>
              </a:ext>
            </a:extLst>
          </p:cNvPr>
          <p:cNvSpPr/>
          <p:nvPr/>
        </p:nvSpPr>
        <p:spPr>
          <a:xfrm rot="5400000">
            <a:off x="9615286" y="-965445"/>
            <a:ext cx="131028" cy="2641148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801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266C68-D52B-4DAC-AFA5-B50DDFABE257}"/>
              </a:ext>
            </a:extLst>
          </p:cNvPr>
          <p:cNvSpPr/>
          <p:nvPr/>
        </p:nvSpPr>
        <p:spPr>
          <a:xfrm>
            <a:off x="0" y="0"/>
            <a:ext cx="1553029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0046FA-1F61-450B-855B-12F5DAC90759}"/>
              </a:ext>
            </a:extLst>
          </p:cNvPr>
          <p:cNvSpPr txBox="1"/>
          <p:nvPr/>
        </p:nvSpPr>
        <p:spPr>
          <a:xfrm>
            <a:off x="154766" y="879054"/>
            <a:ext cx="12434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게임소개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accent4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조작방법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필요기술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수정사항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중간점검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accent4"/>
                </a:solidFill>
              </a:rPr>
              <a:t>진행계획</a:t>
            </a:r>
            <a:endParaRPr lang="en-US" altLang="ko-KR" b="1" dirty="0">
              <a:solidFill>
                <a:schemeClr val="accent4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DAFC5F-2A04-4208-9C39-D38161644927}"/>
              </a:ext>
            </a:extLst>
          </p:cNvPr>
          <p:cNvSpPr/>
          <p:nvPr/>
        </p:nvSpPr>
        <p:spPr>
          <a:xfrm>
            <a:off x="2014999" y="0"/>
            <a:ext cx="10177000" cy="75355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000" b="1" dirty="0">
                <a:solidFill>
                  <a:schemeClr val="accent4"/>
                </a:solidFill>
              </a:rPr>
              <a:t>진행계획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BD9357-62D6-4288-962C-88F8F1C5BAE2}"/>
              </a:ext>
            </a:extLst>
          </p:cNvPr>
          <p:cNvSpPr/>
          <p:nvPr/>
        </p:nvSpPr>
        <p:spPr>
          <a:xfrm>
            <a:off x="1553029" y="1"/>
            <a:ext cx="461970" cy="7535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D098A19E-671A-4217-96D9-39A9128A1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644428"/>
              </p:ext>
            </p:extLst>
          </p:nvPr>
        </p:nvGraphicFramePr>
        <p:xfrm>
          <a:off x="2104140" y="3028965"/>
          <a:ext cx="9592561" cy="1287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051">
                  <a:extLst>
                    <a:ext uri="{9D8B030D-6E8A-4147-A177-3AD203B41FA5}">
                      <a16:colId xmlns:a16="http://schemas.microsoft.com/office/drawing/2014/main" val="2122569729"/>
                    </a:ext>
                  </a:extLst>
                </a:gridCol>
                <a:gridCol w="872051">
                  <a:extLst>
                    <a:ext uri="{9D8B030D-6E8A-4147-A177-3AD203B41FA5}">
                      <a16:colId xmlns:a16="http://schemas.microsoft.com/office/drawing/2014/main" val="3328293495"/>
                    </a:ext>
                  </a:extLst>
                </a:gridCol>
                <a:gridCol w="872051">
                  <a:extLst>
                    <a:ext uri="{9D8B030D-6E8A-4147-A177-3AD203B41FA5}">
                      <a16:colId xmlns:a16="http://schemas.microsoft.com/office/drawing/2014/main" val="1160756066"/>
                    </a:ext>
                  </a:extLst>
                </a:gridCol>
                <a:gridCol w="872051">
                  <a:extLst>
                    <a:ext uri="{9D8B030D-6E8A-4147-A177-3AD203B41FA5}">
                      <a16:colId xmlns:a16="http://schemas.microsoft.com/office/drawing/2014/main" val="2917682324"/>
                    </a:ext>
                  </a:extLst>
                </a:gridCol>
                <a:gridCol w="872051">
                  <a:extLst>
                    <a:ext uri="{9D8B030D-6E8A-4147-A177-3AD203B41FA5}">
                      <a16:colId xmlns:a16="http://schemas.microsoft.com/office/drawing/2014/main" val="2854391538"/>
                    </a:ext>
                  </a:extLst>
                </a:gridCol>
                <a:gridCol w="872051">
                  <a:extLst>
                    <a:ext uri="{9D8B030D-6E8A-4147-A177-3AD203B41FA5}">
                      <a16:colId xmlns:a16="http://schemas.microsoft.com/office/drawing/2014/main" val="2991317496"/>
                    </a:ext>
                  </a:extLst>
                </a:gridCol>
                <a:gridCol w="872051">
                  <a:extLst>
                    <a:ext uri="{9D8B030D-6E8A-4147-A177-3AD203B41FA5}">
                      <a16:colId xmlns:a16="http://schemas.microsoft.com/office/drawing/2014/main" val="3625985580"/>
                    </a:ext>
                  </a:extLst>
                </a:gridCol>
                <a:gridCol w="872051">
                  <a:extLst>
                    <a:ext uri="{9D8B030D-6E8A-4147-A177-3AD203B41FA5}">
                      <a16:colId xmlns:a16="http://schemas.microsoft.com/office/drawing/2014/main" val="3308378188"/>
                    </a:ext>
                  </a:extLst>
                </a:gridCol>
                <a:gridCol w="872051">
                  <a:extLst>
                    <a:ext uri="{9D8B030D-6E8A-4147-A177-3AD203B41FA5}">
                      <a16:colId xmlns:a16="http://schemas.microsoft.com/office/drawing/2014/main" val="47475858"/>
                    </a:ext>
                  </a:extLst>
                </a:gridCol>
                <a:gridCol w="872051">
                  <a:extLst>
                    <a:ext uri="{9D8B030D-6E8A-4147-A177-3AD203B41FA5}">
                      <a16:colId xmlns:a16="http://schemas.microsoft.com/office/drawing/2014/main" val="2565446867"/>
                    </a:ext>
                  </a:extLst>
                </a:gridCol>
                <a:gridCol w="872051">
                  <a:extLst>
                    <a:ext uri="{9D8B030D-6E8A-4147-A177-3AD203B41FA5}">
                      <a16:colId xmlns:a16="http://schemas.microsoft.com/office/drawing/2014/main" val="907926269"/>
                    </a:ext>
                  </a:extLst>
                </a:gridCol>
              </a:tblGrid>
              <a:tr h="482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754724"/>
                  </a:ext>
                </a:extLst>
              </a:tr>
              <a:tr h="5444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050" b="1" dirty="0" err="1">
                          <a:solidFill>
                            <a:schemeClr val="bg1"/>
                          </a:solidFill>
                        </a:rPr>
                        <a:t>에셋수집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</a:rPr>
                        <a:t>프레임워크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</a:rPr>
                        <a:t>맵 </a:t>
                      </a:r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&amp; </a:t>
                      </a:r>
                      <a:r>
                        <a:rPr lang="ko-KR" altLang="en-US" sz="1050" b="1" dirty="0">
                          <a:solidFill>
                            <a:schemeClr val="bg1"/>
                          </a:solidFill>
                        </a:rPr>
                        <a:t>플레이어 구현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</a:rPr>
                        <a:t>몬스터 </a:t>
                      </a:r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&amp; </a:t>
                      </a:r>
                      <a:r>
                        <a:rPr lang="ko-KR" altLang="en-US" sz="1050" b="1" dirty="0">
                          <a:solidFill>
                            <a:schemeClr val="bg1"/>
                          </a:solidFill>
                        </a:rPr>
                        <a:t>전투 구현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</a:rPr>
                        <a:t>오브젝트 랜덤생성 구현</a:t>
                      </a:r>
                      <a:endParaRPr lang="en-US" altLang="ko-KR" sz="105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아이템 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몬스터 종류 추가</a:t>
                      </a:r>
                      <a:endParaRPr lang="en-US" altLang="ko-KR" sz="9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</a:rPr>
                        <a:t>전체 맵 배치 및 연결</a:t>
                      </a:r>
                      <a:endParaRPr lang="en-US" altLang="ko-KR" sz="105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이동 </a:t>
                      </a:r>
                      <a:r>
                        <a:rPr lang="ko-KR" altLang="en-US" sz="1000" b="1" dirty="0" err="1">
                          <a:solidFill>
                            <a:schemeClr val="bg1"/>
                          </a:solidFill>
                        </a:rPr>
                        <a:t>씬과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 전투 씬 연결</a:t>
                      </a:r>
                      <a:endParaRPr lang="en-US" altLang="ko-KR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</a:rPr>
                        <a:t>디버깅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464715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CA0F72BB-AC21-47D1-A403-4667489FEC72}"/>
              </a:ext>
            </a:extLst>
          </p:cNvPr>
          <p:cNvGrpSpPr/>
          <p:nvPr/>
        </p:nvGrpSpPr>
        <p:grpSpPr>
          <a:xfrm>
            <a:off x="-3174" y="5229897"/>
            <a:ext cx="1553029" cy="1628104"/>
            <a:chOff x="8360227" y="3905250"/>
            <a:chExt cx="2540333" cy="2663135"/>
          </a:xfrm>
        </p:grpSpPr>
        <p:pic>
          <p:nvPicPr>
            <p:cNvPr id="13" name="그래픽 12" descr="걷기 단색으로 채워진">
              <a:extLst>
                <a:ext uri="{FF2B5EF4-FFF2-40B4-BE49-F238E27FC236}">
                  <a16:creationId xmlns:a16="http://schemas.microsoft.com/office/drawing/2014/main" id="{809D888C-3BB7-42C7-A8F2-B9AAEACCB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0000">
              <a:off x="8988279" y="4094628"/>
              <a:ext cx="914400" cy="914400"/>
            </a:xfrm>
            <a:prstGeom prst="rect">
              <a:avLst/>
            </a:prstGeom>
          </p:spPr>
        </p:pic>
        <p:pic>
          <p:nvPicPr>
            <p:cNvPr id="14" name="그래픽 13" descr="검 단색으로 채워진">
              <a:extLst>
                <a:ext uri="{FF2B5EF4-FFF2-40B4-BE49-F238E27FC236}">
                  <a16:creationId xmlns:a16="http://schemas.microsoft.com/office/drawing/2014/main" id="{6CAFD05C-8854-4C1D-81A8-31846118E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8680" y="4256272"/>
              <a:ext cx="591111" cy="591111"/>
            </a:xfrm>
            <a:prstGeom prst="rect">
              <a:avLst/>
            </a:prstGeom>
          </p:spPr>
        </p:pic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8A7E6220-1667-42D2-9F91-4F4BD4B0437B}"/>
                </a:ext>
              </a:extLst>
            </p:cNvPr>
            <p:cNvSpPr/>
            <p:nvPr/>
          </p:nvSpPr>
          <p:spPr>
            <a:xfrm>
              <a:off x="8360227" y="3905250"/>
              <a:ext cx="2540333" cy="2663135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0C140742-3789-4AB4-9F7E-47A214C3CEA7}"/>
                </a:ext>
              </a:extLst>
            </p:cNvPr>
            <p:cNvSpPr/>
            <p:nvPr/>
          </p:nvSpPr>
          <p:spPr>
            <a:xfrm rot="2700000">
              <a:off x="9952962" y="5015833"/>
              <a:ext cx="295275" cy="62865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B9160F0A-5FA6-4940-83FB-631CEAC6F9E9}"/>
                </a:ext>
              </a:extLst>
            </p:cNvPr>
            <p:cNvSpPr/>
            <p:nvPr/>
          </p:nvSpPr>
          <p:spPr>
            <a:xfrm rot="2700000">
              <a:off x="10203261" y="5329597"/>
              <a:ext cx="211531" cy="529038"/>
            </a:xfrm>
            <a:prstGeom prst="triangle">
              <a:avLst>
                <a:gd name="adj" fmla="val 56452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C0011132-F1BC-43B9-BFB4-0C6BE29B202E}"/>
                </a:ext>
              </a:extLst>
            </p:cNvPr>
            <p:cNvSpPr/>
            <p:nvPr/>
          </p:nvSpPr>
          <p:spPr>
            <a:xfrm rot="2700000">
              <a:off x="10027442" y="5336145"/>
              <a:ext cx="211531" cy="39846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슬라이드 번호 개체 틀 10">
            <a:extLst>
              <a:ext uri="{FF2B5EF4-FFF2-40B4-BE49-F238E27FC236}">
                <a16:creationId xmlns:a16="http://schemas.microsoft.com/office/drawing/2014/main" id="{CA3F76F7-AE0B-4C9C-8369-E9505B0E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2699" y="6492875"/>
            <a:ext cx="413752" cy="365125"/>
          </a:xfrm>
        </p:spPr>
        <p:txBody>
          <a:bodyPr/>
          <a:lstStyle/>
          <a:p>
            <a:r>
              <a:rPr lang="en-US" altLang="ko-KR" b="1" dirty="0">
                <a:solidFill>
                  <a:srgbClr val="B3B0B0"/>
                </a:solidFill>
              </a:rPr>
              <a:t>10</a:t>
            </a:r>
            <a:endParaRPr lang="ko-KR" altLang="en-US" b="1" dirty="0">
              <a:solidFill>
                <a:srgbClr val="B3B0B0"/>
              </a:solidFill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2DD5F32D-5F39-4B51-9339-6D544D8253FF}"/>
              </a:ext>
            </a:extLst>
          </p:cNvPr>
          <p:cNvSpPr/>
          <p:nvPr/>
        </p:nvSpPr>
        <p:spPr>
          <a:xfrm>
            <a:off x="6890085" y="2681546"/>
            <a:ext cx="200526" cy="347419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53284C-B22A-4721-82CB-61CDF7924894}"/>
              </a:ext>
            </a:extLst>
          </p:cNvPr>
          <p:cNvSpPr txBox="1"/>
          <p:nvPr/>
        </p:nvSpPr>
        <p:spPr>
          <a:xfrm>
            <a:off x="6485022" y="2312214"/>
            <a:ext cx="101065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진행도</a:t>
            </a:r>
          </a:p>
        </p:txBody>
      </p:sp>
    </p:spTree>
    <p:extLst>
      <p:ext uri="{BB962C8B-B14F-4D97-AF65-F5344CB8AC3E}">
        <p14:creationId xmlns:p14="http://schemas.microsoft.com/office/powerpoint/2010/main" val="3275900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D19A4-031C-4129-95CB-9D5394A33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83C9E-9095-4DE1-87FA-2EAB5FAB4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게임 소개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조작 방법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필요 기술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수정 사항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중간 점검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일정표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4F9EF6-15D5-4D1D-8391-B3C8436A7278}"/>
              </a:ext>
            </a:extLst>
          </p:cNvPr>
          <p:cNvSpPr/>
          <p:nvPr/>
        </p:nvSpPr>
        <p:spPr>
          <a:xfrm>
            <a:off x="8360227" y="0"/>
            <a:ext cx="2540334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45E0FF-83DF-41C9-B0BE-39CBA3003923}"/>
              </a:ext>
            </a:extLst>
          </p:cNvPr>
          <p:cNvSpPr/>
          <p:nvPr/>
        </p:nvSpPr>
        <p:spPr>
          <a:xfrm rot="5400000">
            <a:off x="9615286" y="-965445"/>
            <a:ext cx="131028" cy="2641148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57ED00B-669F-4605-BF31-CD5FDFE38DEC}"/>
              </a:ext>
            </a:extLst>
          </p:cNvPr>
          <p:cNvGrpSpPr/>
          <p:nvPr/>
        </p:nvGrpSpPr>
        <p:grpSpPr>
          <a:xfrm>
            <a:off x="8360227" y="3905250"/>
            <a:ext cx="2540333" cy="2663135"/>
            <a:chOff x="8360227" y="3905250"/>
            <a:chExt cx="2540333" cy="2663135"/>
          </a:xfrm>
        </p:grpSpPr>
        <p:pic>
          <p:nvPicPr>
            <p:cNvPr id="9" name="그래픽 8" descr="걷기 단색으로 채워진">
              <a:extLst>
                <a:ext uri="{FF2B5EF4-FFF2-40B4-BE49-F238E27FC236}">
                  <a16:creationId xmlns:a16="http://schemas.microsoft.com/office/drawing/2014/main" id="{EF21759B-AEF2-4400-B7CB-957128486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0000">
              <a:off x="8988279" y="4094628"/>
              <a:ext cx="914400" cy="914400"/>
            </a:xfrm>
            <a:prstGeom prst="rect">
              <a:avLst/>
            </a:prstGeom>
          </p:spPr>
        </p:pic>
        <p:pic>
          <p:nvPicPr>
            <p:cNvPr id="10" name="그래픽 9" descr="검 단색으로 채워진">
              <a:extLst>
                <a:ext uri="{FF2B5EF4-FFF2-40B4-BE49-F238E27FC236}">
                  <a16:creationId xmlns:a16="http://schemas.microsoft.com/office/drawing/2014/main" id="{BB375FD1-8EBC-48F5-90A2-C54B3000A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8680" y="4256272"/>
              <a:ext cx="591111" cy="591111"/>
            </a:xfrm>
            <a:prstGeom prst="rect">
              <a:avLst/>
            </a:prstGeom>
          </p:spPr>
        </p:pic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FA5783D0-C3DF-46BD-A509-0C7B64175452}"/>
                </a:ext>
              </a:extLst>
            </p:cNvPr>
            <p:cNvSpPr/>
            <p:nvPr/>
          </p:nvSpPr>
          <p:spPr>
            <a:xfrm>
              <a:off x="8360227" y="3905250"/>
              <a:ext cx="2540333" cy="2663135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이등변 삼각형 3">
              <a:extLst>
                <a:ext uri="{FF2B5EF4-FFF2-40B4-BE49-F238E27FC236}">
                  <a16:creationId xmlns:a16="http://schemas.microsoft.com/office/drawing/2014/main" id="{10943131-B921-46FB-B517-98C403178A36}"/>
                </a:ext>
              </a:extLst>
            </p:cNvPr>
            <p:cNvSpPr/>
            <p:nvPr/>
          </p:nvSpPr>
          <p:spPr>
            <a:xfrm rot="2700000">
              <a:off x="9952962" y="5015833"/>
              <a:ext cx="295275" cy="62865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49A64229-4293-4310-9E70-E7F252FF2C8B}"/>
                </a:ext>
              </a:extLst>
            </p:cNvPr>
            <p:cNvSpPr/>
            <p:nvPr/>
          </p:nvSpPr>
          <p:spPr>
            <a:xfrm rot="2700000">
              <a:off x="10203261" y="5329597"/>
              <a:ext cx="211531" cy="529038"/>
            </a:xfrm>
            <a:prstGeom prst="triangle">
              <a:avLst>
                <a:gd name="adj" fmla="val 56452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FC4DAB6B-E89F-42EB-A297-13763C5ECB2B}"/>
                </a:ext>
              </a:extLst>
            </p:cNvPr>
            <p:cNvSpPr/>
            <p:nvPr/>
          </p:nvSpPr>
          <p:spPr>
            <a:xfrm rot="2700000">
              <a:off x="10027442" y="5336145"/>
              <a:ext cx="211531" cy="39846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CF16B6-667E-4C91-8153-DA90E569CE96}"/>
              </a:ext>
            </a:extLst>
          </p:cNvPr>
          <p:cNvSpPr/>
          <p:nvPr/>
        </p:nvSpPr>
        <p:spPr>
          <a:xfrm rot="5400000">
            <a:off x="9564878" y="5187301"/>
            <a:ext cx="131028" cy="2641147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027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266C68-D52B-4DAC-AFA5-B50DDFABE257}"/>
              </a:ext>
            </a:extLst>
          </p:cNvPr>
          <p:cNvSpPr/>
          <p:nvPr/>
        </p:nvSpPr>
        <p:spPr>
          <a:xfrm>
            <a:off x="0" y="0"/>
            <a:ext cx="1553029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0046FA-1F61-450B-855B-12F5DAC90759}"/>
              </a:ext>
            </a:extLst>
          </p:cNvPr>
          <p:cNvSpPr txBox="1"/>
          <p:nvPr/>
        </p:nvSpPr>
        <p:spPr>
          <a:xfrm>
            <a:off x="154766" y="879054"/>
            <a:ext cx="12434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4"/>
                </a:solidFill>
              </a:rPr>
              <a:t>게임소개</a:t>
            </a:r>
            <a:endParaRPr lang="en-US" altLang="ko-KR" b="1" dirty="0">
              <a:solidFill>
                <a:schemeClr val="accent4"/>
              </a:solidFill>
            </a:endParaRPr>
          </a:p>
          <a:p>
            <a:endParaRPr lang="en-US" altLang="ko-KR" b="1" dirty="0">
              <a:solidFill>
                <a:schemeClr val="accent4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조작방법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필요기술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수정사항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중간점검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일정표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DAFC5F-2A04-4208-9C39-D38161644927}"/>
              </a:ext>
            </a:extLst>
          </p:cNvPr>
          <p:cNvSpPr/>
          <p:nvPr/>
        </p:nvSpPr>
        <p:spPr>
          <a:xfrm>
            <a:off x="2014999" y="0"/>
            <a:ext cx="10177000" cy="75355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000" b="1" dirty="0">
                <a:solidFill>
                  <a:schemeClr val="accent4"/>
                </a:solidFill>
              </a:rPr>
              <a:t>게임 소개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BD9357-62D6-4288-962C-88F8F1C5BAE2}"/>
              </a:ext>
            </a:extLst>
          </p:cNvPr>
          <p:cNvSpPr/>
          <p:nvPr/>
        </p:nvSpPr>
        <p:spPr>
          <a:xfrm>
            <a:off x="1553029" y="1"/>
            <a:ext cx="461970" cy="7535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D6C7C9-F4BA-4116-AC91-6719F224AF1F}"/>
              </a:ext>
            </a:extLst>
          </p:cNvPr>
          <p:cNvSpPr txBox="1"/>
          <p:nvPr/>
        </p:nvSpPr>
        <p:spPr>
          <a:xfrm>
            <a:off x="2363259" y="4280478"/>
            <a:ext cx="94998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장르</a:t>
            </a:r>
            <a:r>
              <a:rPr lang="en-US" altLang="ko-KR" b="1" dirty="0"/>
              <a:t>: 2D </a:t>
            </a:r>
            <a:r>
              <a:rPr lang="ko-KR" altLang="en-US" b="1" dirty="0" err="1"/>
              <a:t>로그라이크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컨셉</a:t>
            </a:r>
            <a:r>
              <a:rPr lang="en-US" altLang="ko-KR" b="1" dirty="0"/>
              <a:t>: </a:t>
            </a:r>
            <a:r>
              <a:rPr lang="ko-KR" altLang="en-US" b="1" dirty="0"/>
              <a:t>판타지 생존 액션게임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스토리</a:t>
            </a:r>
            <a:r>
              <a:rPr lang="en-US" altLang="ko-KR" b="1" dirty="0"/>
              <a:t>: </a:t>
            </a:r>
            <a:r>
              <a:rPr lang="ko-KR" altLang="en-US" b="1" dirty="0"/>
              <a:t>판타지 세계에서 조난당한 나무꾼이 산을 내려가 집으로 도망가기 위한 이야기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/>
              <a:t>매커니즘</a:t>
            </a:r>
            <a:r>
              <a:rPr lang="en-US" altLang="ko-KR" b="1" dirty="0"/>
              <a:t>: </a:t>
            </a:r>
            <a:r>
              <a:rPr lang="ko-KR" altLang="en-US" b="1" dirty="0"/>
              <a:t>배고픔과 체력을 유지하면서 몬스터와 함정을 뚫고 스테이지를 진행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B2975C-B50E-4F80-AD1B-F7D18B4D0A5C}"/>
              </a:ext>
            </a:extLst>
          </p:cNvPr>
          <p:cNvSpPr/>
          <p:nvPr/>
        </p:nvSpPr>
        <p:spPr>
          <a:xfrm>
            <a:off x="2627290" y="1418196"/>
            <a:ext cx="3468710" cy="239394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4180691-A71F-4E6A-9453-E15244C2DB8C}"/>
              </a:ext>
            </a:extLst>
          </p:cNvPr>
          <p:cNvGrpSpPr/>
          <p:nvPr/>
        </p:nvGrpSpPr>
        <p:grpSpPr>
          <a:xfrm>
            <a:off x="-3174" y="5229897"/>
            <a:ext cx="1553029" cy="1628104"/>
            <a:chOff x="8360227" y="3905250"/>
            <a:chExt cx="2540333" cy="2663135"/>
          </a:xfrm>
        </p:grpSpPr>
        <p:pic>
          <p:nvPicPr>
            <p:cNvPr id="16" name="그래픽 15" descr="걷기 단색으로 채워진">
              <a:extLst>
                <a:ext uri="{FF2B5EF4-FFF2-40B4-BE49-F238E27FC236}">
                  <a16:creationId xmlns:a16="http://schemas.microsoft.com/office/drawing/2014/main" id="{3821F7CA-5696-44CD-AFC3-58515B43E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0000">
              <a:off x="8988279" y="4094628"/>
              <a:ext cx="914400" cy="914400"/>
            </a:xfrm>
            <a:prstGeom prst="rect">
              <a:avLst/>
            </a:prstGeom>
          </p:spPr>
        </p:pic>
        <p:pic>
          <p:nvPicPr>
            <p:cNvPr id="17" name="그래픽 16" descr="검 단색으로 채워진">
              <a:extLst>
                <a:ext uri="{FF2B5EF4-FFF2-40B4-BE49-F238E27FC236}">
                  <a16:creationId xmlns:a16="http://schemas.microsoft.com/office/drawing/2014/main" id="{EC7469C3-371F-4EFD-A213-599EC7F47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8680" y="4256272"/>
              <a:ext cx="591111" cy="591111"/>
            </a:xfrm>
            <a:prstGeom prst="rect">
              <a:avLst/>
            </a:prstGeom>
          </p:spPr>
        </p:pic>
        <p:sp>
          <p:nvSpPr>
            <p:cNvPr id="18" name="직각 삼각형 17">
              <a:extLst>
                <a:ext uri="{FF2B5EF4-FFF2-40B4-BE49-F238E27FC236}">
                  <a16:creationId xmlns:a16="http://schemas.microsoft.com/office/drawing/2014/main" id="{A647EB3E-DFF0-4FB2-95E3-11E0C9ED7A5F}"/>
                </a:ext>
              </a:extLst>
            </p:cNvPr>
            <p:cNvSpPr/>
            <p:nvPr/>
          </p:nvSpPr>
          <p:spPr>
            <a:xfrm>
              <a:off x="8360227" y="3905250"/>
              <a:ext cx="2540333" cy="2663135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5F4106A9-7742-4F08-8DA7-450872A92B8D}"/>
                </a:ext>
              </a:extLst>
            </p:cNvPr>
            <p:cNvSpPr/>
            <p:nvPr/>
          </p:nvSpPr>
          <p:spPr>
            <a:xfrm rot="2700000">
              <a:off x="9952962" y="5015833"/>
              <a:ext cx="295275" cy="62865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43E8FDC7-B4A9-4697-B1B4-81AC1933FDB2}"/>
                </a:ext>
              </a:extLst>
            </p:cNvPr>
            <p:cNvSpPr/>
            <p:nvPr/>
          </p:nvSpPr>
          <p:spPr>
            <a:xfrm rot="2700000">
              <a:off x="10203261" y="5329597"/>
              <a:ext cx="211531" cy="529038"/>
            </a:xfrm>
            <a:prstGeom prst="triangle">
              <a:avLst>
                <a:gd name="adj" fmla="val 56452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5F45464F-A6FA-4DE3-8A25-AD2E138E8566}"/>
                </a:ext>
              </a:extLst>
            </p:cNvPr>
            <p:cNvSpPr/>
            <p:nvPr/>
          </p:nvSpPr>
          <p:spPr>
            <a:xfrm rot="2700000">
              <a:off x="10027442" y="5336145"/>
              <a:ext cx="211531" cy="39846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996BB4-920A-421C-A168-D0B52FEFCEB5}"/>
              </a:ext>
            </a:extLst>
          </p:cNvPr>
          <p:cNvSpPr/>
          <p:nvPr/>
        </p:nvSpPr>
        <p:spPr>
          <a:xfrm>
            <a:off x="7103499" y="1418196"/>
            <a:ext cx="3468710" cy="239394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8B07F9-95AC-4581-9F1C-032EC0913E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499" y="1418195"/>
            <a:ext cx="3456229" cy="23887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9E13AA1-1ABB-4DB0-AAF5-6B80C33908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290" y="1418196"/>
            <a:ext cx="3456230" cy="23887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2222BD9-AC09-4776-A448-B4EF1ED59582}"/>
              </a:ext>
            </a:extLst>
          </p:cNvPr>
          <p:cNvSpPr txBox="1"/>
          <p:nvPr/>
        </p:nvSpPr>
        <p:spPr>
          <a:xfrm>
            <a:off x="8429625" y="3813725"/>
            <a:ext cx="1181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예시</a:t>
            </a:r>
            <a:r>
              <a:rPr lang="en-US" altLang="ko-KR" sz="1000" dirty="0"/>
              <a:t>:SKYHILL</a:t>
            </a:r>
            <a:endParaRPr lang="ko-KR" altLang="en-US" sz="1000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C775AF8-77FC-4D32-9D52-437AC1DBF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2699" y="6492875"/>
            <a:ext cx="303178" cy="365125"/>
          </a:xfrm>
        </p:spPr>
        <p:txBody>
          <a:bodyPr/>
          <a:lstStyle/>
          <a:p>
            <a:r>
              <a:rPr lang="en-US" altLang="ko-KR" b="1" dirty="0">
                <a:solidFill>
                  <a:srgbClr val="B3B0B0"/>
                </a:solidFill>
              </a:rPr>
              <a:t>3</a:t>
            </a:r>
            <a:endParaRPr lang="ko-KR" altLang="en-US" b="1" dirty="0">
              <a:solidFill>
                <a:srgbClr val="B3B0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130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266C68-D52B-4DAC-AFA5-B50DDFABE257}"/>
              </a:ext>
            </a:extLst>
          </p:cNvPr>
          <p:cNvSpPr/>
          <p:nvPr/>
        </p:nvSpPr>
        <p:spPr>
          <a:xfrm>
            <a:off x="0" y="0"/>
            <a:ext cx="1553029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0046FA-1F61-450B-855B-12F5DAC90759}"/>
              </a:ext>
            </a:extLst>
          </p:cNvPr>
          <p:cNvSpPr txBox="1"/>
          <p:nvPr/>
        </p:nvSpPr>
        <p:spPr>
          <a:xfrm>
            <a:off x="154766" y="879054"/>
            <a:ext cx="12434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게임소개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accent4"/>
              </a:solidFill>
            </a:endParaRPr>
          </a:p>
          <a:p>
            <a:r>
              <a:rPr lang="ko-KR" altLang="en-US" b="1" dirty="0">
                <a:solidFill>
                  <a:schemeClr val="accent4"/>
                </a:solidFill>
              </a:rPr>
              <a:t>조작방법</a:t>
            </a:r>
            <a:endParaRPr lang="en-US" altLang="ko-KR" b="1" dirty="0">
              <a:solidFill>
                <a:schemeClr val="accent4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필요기술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수정사항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중간점검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일정표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DAFC5F-2A04-4208-9C39-D38161644927}"/>
              </a:ext>
            </a:extLst>
          </p:cNvPr>
          <p:cNvSpPr/>
          <p:nvPr/>
        </p:nvSpPr>
        <p:spPr>
          <a:xfrm>
            <a:off x="2014999" y="0"/>
            <a:ext cx="10177000" cy="75355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000" b="1" dirty="0">
                <a:solidFill>
                  <a:schemeClr val="accent4"/>
                </a:solidFill>
              </a:rPr>
              <a:t>조작 방법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BD9357-62D6-4288-962C-88F8F1C5BAE2}"/>
              </a:ext>
            </a:extLst>
          </p:cNvPr>
          <p:cNvSpPr/>
          <p:nvPr/>
        </p:nvSpPr>
        <p:spPr>
          <a:xfrm>
            <a:off x="1553029" y="1"/>
            <a:ext cx="461970" cy="7535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53B47A-EC37-4131-83B1-9FAFC37C638E}"/>
              </a:ext>
            </a:extLst>
          </p:cNvPr>
          <p:cNvSpPr/>
          <p:nvPr/>
        </p:nvSpPr>
        <p:spPr>
          <a:xfrm>
            <a:off x="8523606" y="1700073"/>
            <a:ext cx="2740608" cy="42355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CCE013-B6D2-4D73-AB8A-3A1A43EFDB4D}"/>
              </a:ext>
            </a:extLst>
          </p:cNvPr>
          <p:cNvSpPr/>
          <p:nvPr/>
        </p:nvSpPr>
        <p:spPr>
          <a:xfrm>
            <a:off x="2471584" y="1700073"/>
            <a:ext cx="8792630" cy="42355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5BD4B4-857B-4D87-8CA0-F9F1852DF309}"/>
              </a:ext>
            </a:extLst>
          </p:cNvPr>
          <p:cNvSpPr txBox="1"/>
          <p:nvPr/>
        </p:nvSpPr>
        <p:spPr>
          <a:xfrm>
            <a:off x="4977930" y="1816902"/>
            <a:ext cx="377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키보드</a:t>
            </a:r>
            <a:endParaRPr lang="en-US" altLang="ko-KR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44018C-59B7-4A6F-920D-1E32CF8B6F03}"/>
              </a:ext>
            </a:extLst>
          </p:cNvPr>
          <p:cNvSpPr txBox="1"/>
          <p:nvPr/>
        </p:nvSpPr>
        <p:spPr>
          <a:xfrm>
            <a:off x="5383613" y="4354212"/>
            <a:ext cx="2355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이동</a:t>
            </a:r>
            <a:endParaRPr lang="en-US" altLang="ko-KR" dirty="0"/>
          </a:p>
          <a:p>
            <a:r>
              <a:rPr lang="ko-KR" altLang="en-US" dirty="0"/>
              <a:t>버튼 선택</a:t>
            </a:r>
            <a:endParaRPr lang="en-US" altLang="ko-KR" dirty="0"/>
          </a:p>
          <a:p>
            <a:r>
              <a:rPr lang="ko-KR" altLang="en-US" dirty="0"/>
              <a:t>상호작용</a:t>
            </a:r>
            <a:endParaRPr lang="en-US" altLang="ko-KR" dirty="0"/>
          </a:p>
          <a:p>
            <a:r>
              <a:rPr lang="ko-KR" altLang="en-US" dirty="0"/>
              <a:t>아이템 사용</a:t>
            </a:r>
            <a:r>
              <a:rPr lang="en-US" altLang="ko-KR" dirty="0"/>
              <a:t>/</a:t>
            </a:r>
            <a:r>
              <a:rPr lang="ko-KR" altLang="en-US" dirty="0"/>
              <a:t>버리기</a:t>
            </a:r>
            <a:endParaRPr lang="en-US" altLang="ko-KR" dirty="0"/>
          </a:p>
        </p:txBody>
      </p:sp>
      <p:pic>
        <p:nvPicPr>
          <p:cNvPr id="17" name="그림 16" descr="전자기기, 앉아있는, 모니터, 디스플레이이(가) 표시된 사진&#10;&#10;자동 생성된 설명">
            <a:extLst>
              <a:ext uri="{FF2B5EF4-FFF2-40B4-BE49-F238E27FC236}">
                <a16:creationId xmlns:a16="http://schemas.microsoft.com/office/drawing/2014/main" id="{087AED0F-D37C-43D1-A9C8-F9BEC57DBE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" t="21643" r="812" b="20137"/>
          <a:stretch/>
        </p:blipFill>
        <p:spPr>
          <a:xfrm>
            <a:off x="4239197" y="2303062"/>
            <a:ext cx="5481219" cy="141939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2D2375-6BAF-49EB-A671-3326B8CBA8E4}"/>
              </a:ext>
            </a:extLst>
          </p:cNvPr>
          <p:cNvSpPr/>
          <p:nvPr/>
        </p:nvSpPr>
        <p:spPr>
          <a:xfrm>
            <a:off x="7859245" y="3304360"/>
            <a:ext cx="208377" cy="16001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18B64EB-6C22-4A4F-AEA9-AF626FC4B4DA}"/>
              </a:ext>
            </a:extLst>
          </p:cNvPr>
          <p:cNvSpPr/>
          <p:nvPr/>
        </p:nvSpPr>
        <p:spPr>
          <a:xfrm>
            <a:off x="7615942" y="3497925"/>
            <a:ext cx="208377" cy="14186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BFDA718-797A-4CE9-9973-B3305545EE30}"/>
              </a:ext>
            </a:extLst>
          </p:cNvPr>
          <p:cNvSpPr/>
          <p:nvPr/>
        </p:nvSpPr>
        <p:spPr>
          <a:xfrm>
            <a:off x="7858830" y="3497925"/>
            <a:ext cx="208377" cy="14186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31FD8C8-C470-49F4-B970-B03454B1028E}"/>
              </a:ext>
            </a:extLst>
          </p:cNvPr>
          <p:cNvSpPr/>
          <p:nvPr/>
        </p:nvSpPr>
        <p:spPr>
          <a:xfrm>
            <a:off x="8101718" y="3497925"/>
            <a:ext cx="208377" cy="14186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9E4AC26-50D2-43F9-A30B-6BA2E0231D04}"/>
              </a:ext>
            </a:extLst>
          </p:cNvPr>
          <p:cNvSpPr/>
          <p:nvPr/>
        </p:nvSpPr>
        <p:spPr>
          <a:xfrm>
            <a:off x="4536802" y="2650069"/>
            <a:ext cx="2156098" cy="16001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5F17B93-8883-497A-88AC-3556CE663778}"/>
              </a:ext>
            </a:extLst>
          </p:cNvPr>
          <p:cNvSpPr/>
          <p:nvPr/>
        </p:nvSpPr>
        <p:spPr>
          <a:xfrm>
            <a:off x="5325106" y="2859408"/>
            <a:ext cx="208377" cy="16001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3402B27-5391-4934-AD18-548AE19BE2D7}"/>
              </a:ext>
            </a:extLst>
          </p:cNvPr>
          <p:cNvSpPr/>
          <p:nvPr/>
        </p:nvSpPr>
        <p:spPr>
          <a:xfrm>
            <a:off x="5220918" y="4455531"/>
            <a:ext cx="208377" cy="14186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4441CA5-3CC7-42A7-9DD4-DD766A2A253C}"/>
              </a:ext>
            </a:extLst>
          </p:cNvPr>
          <p:cNvSpPr/>
          <p:nvPr/>
        </p:nvSpPr>
        <p:spPr>
          <a:xfrm>
            <a:off x="5220918" y="5029311"/>
            <a:ext cx="208377" cy="16001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AA9D788-9D5A-4FBD-9A69-F9F01B59160E}"/>
              </a:ext>
            </a:extLst>
          </p:cNvPr>
          <p:cNvSpPr/>
          <p:nvPr/>
        </p:nvSpPr>
        <p:spPr>
          <a:xfrm>
            <a:off x="5220918" y="5287484"/>
            <a:ext cx="208377" cy="16001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E9E9074-015B-43D3-8F86-706D04F3E673}"/>
              </a:ext>
            </a:extLst>
          </p:cNvPr>
          <p:cNvGrpSpPr/>
          <p:nvPr/>
        </p:nvGrpSpPr>
        <p:grpSpPr>
          <a:xfrm>
            <a:off x="-3174" y="5229897"/>
            <a:ext cx="1553029" cy="1628104"/>
            <a:chOff x="8360227" y="3905250"/>
            <a:chExt cx="2540333" cy="2663135"/>
          </a:xfrm>
        </p:grpSpPr>
        <p:pic>
          <p:nvPicPr>
            <p:cNvPr id="30" name="그래픽 29" descr="걷기 단색으로 채워진">
              <a:extLst>
                <a:ext uri="{FF2B5EF4-FFF2-40B4-BE49-F238E27FC236}">
                  <a16:creationId xmlns:a16="http://schemas.microsoft.com/office/drawing/2014/main" id="{E3A3FD8C-5346-4308-8806-4A3500E2A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700000">
              <a:off x="8988279" y="4094628"/>
              <a:ext cx="914400" cy="914400"/>
            </a:xfrm>
            <a:prstGeom prst="rect">
              <a:avLst/>
            </a:prstGeom>
          </p:spPr>
        </p:pic>
        <p:pic>
          <p:nvPicPr>
            <p:cNvPr id="31" name="그래픽 30" descr="검 단색으로 채워진">
              <a:extLst>
                <a:ext uri="{FF2B5EF4-FFF2-40B4-BE49-F238E27FC236}">
                  <a16:creationId xmlns:a16="http://schemas.microsoft.com/office/drawing/2014/main" id="{D848E4BA-A58E-4870-BD30-A8771068C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528680" y="4256272"/>
              <a:ext cx="591111" cy="591111"/>
            </a:xfrm>
            <a:prstGeom prst="rect">
              <a:avLst/>
            </a:prstGeom>
          </p:spPr>
        </p:pic>
        <p:sp>
          <p:nvSpPr>
            <p:cNvPr id="32" name="직각 삼각형 31">
              <a:extLst>
                <a:ext uri="{FF2B5EF4-FFF2-40B4-BE49-F238E27FC236}">
                  <a16:creationId xmlns:a16="http://schemas.microsoft.com/office/drawing/2014/main" id="{2B0FDD1A-6AE0-484C-AF6E-C8B80193F8DE}"/>
                </a:ext>
              </a:extLst>
            </p:cNvPr>
            <p:cNvSpPr/>
            <p:nvPr/>
          </p:nvSpPr>
          <p:spPr>
            <a:xfrm>
              <a:off x="8360227" y="3905250"/>
              <a:ext cx="2540333" cy="2663135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0A51CD8E-A600-4896-9ACE-DF950FF3FC9E}"/>
                </a:ext>
              </a:extLst>
            </p:cNvPr>
            <p:cNvSpPr/>
            <p:nvPr/>
          </p:nvSpPr>
          <p:spPr>
            <a:xfrm rot="2700000">
              <a:off x="9952962" y="5015833"/>
              <a:ext cx="295275" cy="62865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11B618C0-46C2-4416-A558-8BCA3BAA2FB1}"/>
                </a:ext>
              </a:extLst>
            </p:cNvPr>
            <p:cNvSpPr/>
            <p:nvPr/>
          </p:nvSpPr>
          <p:spPr>
            <a:xfrm rot="2700000">
              <a:off x="10203261" y="5329597"/>
              <a:ext cx="211531" cy="529038"/>
            </a:xfrm>
            <a:prstGeom prst="triangle">
              <a:avLst>
                <a:gd name="adj" fmla="val 56452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C1FA02A9-8421-47FA-B72D-E63C905747BC}"/>
                </a:ext>
              </a:extLst>
            </p:cNvPr>
            <p:cNvSpPr/>
            <p:nvPr/>
          </p:nvSpPr>
          <p:spPr>
            <a:xfrm rot="2700000">
              <a:off x="10027442" y="5336145"/>
              <a:ext cx="211531" cy="39846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슬라이드 번호 개체 틀 10">
            <a:extLst>
              <a:ext uri="{FF2B5EF4-FFF2-40B4-BE49-F238E27FC236}">
                <a16:creationId xmlns:a16="http://schemas.microsoft.com/office/drawing/2014/main" id="{AFDB875B-0465-42F6-9BE3-1DFC0528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2699" y="6492875"/>
            <a:ext cx="303178" cy="365125"/>
          </a:xfrm>
        </p:spPr>
        <p:txBody>
          <a:bodyPr/>
          <a:lstStyle/>
          <a:p>
            <a:r>
              <a:rPr lang="en-US" altLang="ko-KR" b="1" dirty="0">
                <a:solidFill>
                  <a:srgbClr val="B3B0B0"/>
                </a:solidFill>
              </a:rPr>
              <a:t>4</a:t>
            </a:r>
            <a:endParaRPr lang="ko-KR" altLang="en-US" b="1" dirty="0">
              <a:solidFill>
                <a:srgbClr val="B3B0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637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266C68-D52B-4DAC-AFA5-B50DDFABE257}"/>
              </a:ext>
            </a:extLst>
          </p:cNvPr>
          <p:cNvSpPr/>
          <p:nvPr/>
        </p:nvSpPr>
        <p:spPr>
          <a:xfrm>
            <a:off x="0" y="0"/>
            <a:ext cx="1553029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0046FA-1F61-450B-855B-12F5DAC90759}"/>
              </a:ext>
            </a:extLst>
          </p:cNvPr>
          <p:cNvSpPr txBox="1"/>
          <p:nvPr/>
        </p:nvSpPr>
        <p:spPr>
          <a:xfrm>
            <a:off x="154766" y="879054"/>
            <a:ext cx="12434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게임소개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accent4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조작방법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accent4"/>
                </a:solidFill>
              </a:rPr>
              <a:t>필요기술</a:t>
            </a:r>
            <a:endParaRPr lang="en-US" altLang="ko-KR" b="1" dirty="0">
              <a:solidFill>
                <a:schemeClr val="accent4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수정사항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중간점검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일정표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DAFC5F-2A04-4208-9C39-D38161644927}"/>
              </a:ext>
            </a:extLst>
          </p:cNvPr>
          <p:cNvSpPr/>
          <p:nvPr/>
        </p:nvSpPr>
        <p:spPr>
          <a:xfrm>
            <a:off x="2014999" y="0"/>
            <a:ext cx="10177000" cy="75355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000" b="1" dirty="0">
                <a:solidFill>
                  <a:schemeClr val="accent4"/>
                </a:solidFill>
              </a:rPr>
              <a:t>필요 기술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944748-296C-4AE6-AC41-B9D03E98169B}"/>
              </a:ext>
            </a:extLst>
          </p:cNvPr>
          <p:cNvSpPr txBox="1"/>
          <p:nvPr/>
        </p:nvSpPr>
        <p:spPr>
          <a:xfrm>
            <a:off x="2363260" y="1894716"/>
            <a:ext cx="89821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오브젝트 랜덤생성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충돌처리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플레이어 및 몬스터 애니메이션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몬스터 인공지능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몬스터 공격 패턴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턴 방식 전투시스템 </a:t>
            </a:r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BD9357-62D6-4288-962C-88F8F1C5BAE2}"/>
              </a:ext>
            </a:extLst>
          </p:cNvPr>
          <p:cNvSpPr/>
          <p:nvPr/>
        </p:nvSpPr>
        <p:spPr>
          <a:xfrm>
            <a:off x="1553029" y="1"/>
            <a:ext cx="461970" cy="7535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F03572B-14B6-4BAA-90D7-2B3FA2239440}"/>
              </a:ext>
            </a:extLst>
          </p:cNvPr>
          <p:cNvGrpSpPr/>
          <p:nvPr/>
        </p:nvGrpSpPr>
        <p:grpSpPr>
          <a:xfrm>
            <a:off x="-3174" y="5229897"/>
            <a:ext cx="1553029" cy="1628104"/>
            <a:chOff x="8360227" y="3905250"/>
            <a:chExt cx="2540333" cy="2663135"/>
          </a:xfrm>
        </p:grpSpPr>
        <p:pic>
          <p:nvPicPr>
            <p:cNvPr id="10" name="그래픽 9" descr="걷기 단색으로 채워진">
              <a:extLst>
                <a:ext uri="{FF2B5EF4-FFF2-40B4-BE49-F238E27FC236}">
                  <a16:creationId xmlns:a16="http://schemas.microsoft.com/office/drawing/2014/main" id="{0888E7F0-0BAC-4319-9383-E545C3EB8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0000">
              <a:off x="8988279" y="4094628"/>
              <a:ext cx="914400" cy="914400"/>
            </a:xfrm>
            <a:prstGeom prst="rect">
              <a:avLst/>
            </a:prstGeom>
          </p:spPr>
        </p:pic>
        <p:pic>
          <p:nvPicPr>
            <p:cNvPr id="13" name="그래픽 12" descr="검 단색으로 채워진">
              <a:extLst>
                <a:ext uri="{FF2B5EF4-FFF2-40B4-BE49-F238E27FC236}">
                  <a16:creationId xmlns:a16="http://schemas.microsoft.com/office/drawing/2014/main" id="{89B94D4F-972B-4704-9989-2C549E35B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8680" y="4256272"/>
              <a:ext cx="591111" cy="591111"/>
            </a:xfrm>
            <a:prstGeom prst="rect">
              <a:avLst/>
            </a:prstGeom>
          </p:spPr>
        </p:pic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8FE82CFD-95FE-4A9B-9A03-353ED7E00233}"/>
                </a:ext>
              </a:extLst>
            </p:cNvPr>
            <p:cNvSpPr/>
            <p:nvPr/>
          </p:nvSpPr>
          <p:spPr>
            <a:xfrm>
              <a:off x="8360227" y="3905250"/>
              <a:ext cx="2540333" cy="2663135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A0F269A3-1BD5-4F64-88E7-6AA3932F5D4D}"/>
                </a:ext>
              </a:extLst>
            </p:cNvPr>
            <p:cNvSpPr/>
            <p:nvPr/>
          </p:nvSpPr>
          <p:spPr>
            <a:xfrm rot="2700000">
              <a:off x="9952962" y="5015833"/>
              <a:ext cx="295275" cy="62865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5133C064-5CAD-4253-8CA5-660E1911B818}"/>
                </a:ext>
              </a:extLst>
            </p:cNvPr>
            <p:cNvSpPr/>
            <p:nvPr/>
          </p:nvSpPr>
          <p:spPr>
            <a:xfrm rot="2700000">
              <a:off x="10203261" y="5329597"/>
              <a:ext cx="211531" cy="529038"/>
            </a:xfrm>
            <a:prstGeom prst="triangle">
              <a:avLst>
                <a:gd name="adj" fmla="val 56452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6711E822-0A30-4711-98C1-3BE8751F107C}"/>
                </a:ext>
              </a:extLst>
            </p:cNvPr>
            <p:cNvSpPr/>
            <p:nvPr/>
          </p:nvSpPr>
          <p:spPr>
            <a:xfrm rot="2700000">
              <a:off x="10027442" y="5336145"/>
              <a:ext cx="211531" cy="39846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슬라이드 번호 개체 틀 10">
            <a:extLst>
              <a:ext uri="{FF2B5EF4-FFF2-40B4-BE49-F238E27FC236}">
                <a16:creationId xmlns:a16="http://schemas.microsoft.com/office/drawing/2014/main" id="{D6A76313-6953-4FF7-8F5E-2FCE1432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2699" y="6492875"/>
            <a:ext cx="303178" cy="365125"/>
          </a:xfrm>
        </p:spPr>
        <p:txBody>
          <a:bodyPr/>
          <a:lstStyle/>
          <a:p>
            <a:r>
              <a:rPr lang="en-US" altLang="ko-KR" b="1" dirty="0">
                <a:solidFill>
                  <a:srgbClr val="B3B0B0"/>
                </a:solidFill>
              </a:rPr>
              <a:t>5</a:t>
            </a:r>
            <a:endParaRPr lang="ko-KR" altLang="en-US" b="1" dirty="0">
              <a:solidFill>
                <a:srgbClr val="B3B0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11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4ACC09-9DB2-487E-B328-D80A4EDD6073}"/>
              </a:ext>
            </a:extLst>
          </p:cNvPr>
          <p:cNvSpPr/>
          <p:nvPr/>
        </p:nvSpPr>
        <p:spPr>
          <a:xfrm>
            <a:off x="2455399" y="1997663"/>
            <a:ext cx="2773370" cy="35820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266C68-D52B-4DAC-AFA5-B50DDFABE257}"/>
              </a:ext>
            </a:extLst>
          </p:cNvPr>
          <p:cNvSpPr/>
          <p:nvPr/>
        </p:nvSpPr>
        <p:spPr>
          <a:xfrm>
            <a:off x="0" y="0"/>
            <a:ext cx="1553029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0046FA-1F61-450B-855B-12F5DAC90759}"/>
              </a:ext>
            </a:extLst>
          </p:cNvPr>
          <p:cNvSpPr txBox="1"/>
          <p:nvPr/>
        </p:nvSpPr>
        <p:spPr>
          <a:xfrm>
            <a:off x="154766" y="879054"/>
            <a:ext cx="12434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게임소개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accent4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조작방법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필요기술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accent4"/>
                </a:solidFill>
              </a:rPr>
              <a:t>수정사항</a:t>
            </a:r>
            <a:endParaRPr lang="en-US" altLang="ko-KR" b="1" dirty="0">
              <a:solidFill>
                <a:schemeClr val="accent4"/>
              </a:solidFill>
            </a:endParaRPr>
          </a:p>
          <a:p>
            <a:endParaRPr lang="en-US" altLang="ko-KR" b="1" dirty="0">
              <a:solidFill>
                <a:schemeClr val="accent4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중간점검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일정표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DAFC5F-2A04-4208-9C39-D38161644927}"/>
              </a:ext>
            </a:extLst>
          </p:cNvPr>
          <p:cNvSpPr/>
          <p:nvPr/>
        </p:nvSpPr>
        <p:spPr>
          <a:xfrm>
            <a:off x="2014999" y="0"/>
            <a:ext cx="10177000" cy="75355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000" b="1" dirty="0">
                <a:solidFill>
                  <a:schemeClr val="accent4"/>
                </a:solidFill>
              </a:rPr>
              <a:t>수정 사항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BD9357-62D6-4288-962C-88F8F1C5BAE2}"/>
              </a:ext>
            </a:extLst>
          </p:cNvPr>
          <p:cNvSpPr/>
          <p:nvPr/>
        </p:nvSpPr>
        <p:spPr>
          <a:xfrm>
            <a:off x="1553029" y="1"/>
            <a:ext cx="461970" cy="7535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AB780C0-B2B0-45CD-A6F1-E20744BC3D9E}"/>
              </a:ext>
            </a:extLst>
          </p:cNvPr>
          <p:cNvGrpSpPr/>
          <p:nvPr/>
        </p:nvGrpSpPr>
        <p:grpSpPr>
          <a:xfrm>
            <a:off x="-3174" y="5229897"/>
            <a:ext cx="1553029" cy="1628104"/>
            <a:chOff x="8360227" y="3905250"/>
            <a:chExt cx="2540333" cy="2663135"/>
          </a:xfrm>
        </p:grpSpPr>
        <p:pic>
          <p:nvPicPr>
            <p:cNvPr id="10" name="그래픽 9" descr="걷기 단색으로 채워진">
              <a:extLst>
                <a:ext uri="{FF2B5EF4-FFF2-40B4-BE49-F238E27FC236}">
                  <a16:creationId xmlns:a16="http://schemas.microsoft.com/office/drawing/2014/main" id="{6EEBA8B2-4BF8-43A4-9C8C-2071B3211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0000">
              <a:off x="8988279" y="4094628"/>
              <a:ext cx="914400" cy="914400"/>
            </a:xfrm>
            <a:prstGeom prst="rect">
              <a:avLst/>
            </a:prstGeom>
          </p:spPr>
        </p:pic>
        <p:pic>
          <p:nvPicPr>
            <p:cNvPr id="13" name="그래픽 12" descr="검 단색으로 채워진">
              <a:extLst>
                <a:ext uri="{FF2B5EF4-FFF2-40B4-BE49-F238E27FC236}">
                  <a16:creationId xmlns:a16="http://schemas.microsoft.com/office/drawing/2014/main" id="{B8797AAE-6A3B-44C3-ABE9-B2EDD9F7E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8680" y="4256272"/>
              <a:ext cx="591111" cy="591111"/>
            </a:xfrm>
            <a:prstGeom prst="rect">
              <a:avLst/>
            </a:prstGeom>
          </p:spPr>
        </p:pic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45B5B3F1-289C-41AB-BEFA-CC2F523836EA}"/>
                </a:ext>
              </a:extLst>
            </p:cNvPr>
            <p:cNvSpPr/>
            <p:nvPr/>
          </p:nvSpPr>
          <p:spPr>
            <a:xfrm>
              <a:off x="8360227" y="3905250"/>
              <a:ext cx="2540333" cy="2663135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506F8E27-FD7E-4E94-9DB4-DDE3A472E492}"/>
                </a:ext>
              </a:extLst>
            </p:cNvPr>
            <p:cNvSpPr/>
            <p:nvPr/>
          </p:nvSpPr>
          <p:spPr>
            <a:xfrm rot="2700000">
              <a:off x="9952962" y="5015833"/>
              <a:ext cx="295275" cy="62865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9058E4F2-6223-495F-8F22-361FC98A2004}"/>
                </a:ext>
              </a:extLst>
            </p:cNvPr>
            <p:cNvSpPr/>
            <p:nvPr/>
          </p:nvSpPr>
          <p:spPr>
            <a:xfrm rot="2700000">
              <a:off x="10203261" y="5329597"/>
              <a:ext cx="211531" cy="529038"/>
            </a:xfrm>
            <a:prstGeom prst="triangle">
              <a:avLst>
                <a:gd name="adj" fmla="val 56452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B04547AF-80FA-4875-8E41-FF901B550B85}"/>
                </a:ext>
              </a:extLst>
            </p:cNvPr>
            <p:cNvSpPr/>
            <p:nvPr/>
          </p:nvSpPr>
          <p:spPr>
            <a:xfrm rot="2700000">
              <a:off x="10027442" y="5336145"/>
              <a:ext cx="211531" cy="39846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슬라이드 번호 개체 틀 10">
            <a:extLst>
              <a:ext uri="{FF2B5EF4-FFF2-40B4-BE49-F238E27FC236}">
                <a16:creationId xmlns:a16="http://schemas.microsoft.com/office/drawing/2014/main" id="{E8C0E4C9-2FA0-4486-9A04-3F29421D9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2699" y="6492875"/>
            <a:ext cx="303178" cy="365125"/>
          </a:xfrm>
        </p:spPr>
        <p:txBody>
          <a:bodyPr/>
          <a:lstStyle/>
          <a:p>
            <a:r>
              <a:rPr lang="en-US" altLang="ko-KR" b="1" dirty="0">
                <a:solidFill>
                  <a:srgbClr val="B3B0B0"/>
                </a:solidFill>
              </a:rPr>
              <a:t>6</a:t>
            </a:r>
            <a:endParaRPr lang="ko-KR" altLang="en-US" b="1" dirty="0">
              <a:solidFill>
                <a:srgbClr val="B3B0B0"/>
              </a:solidFill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5B94CC5E-2B94-49D6-A700-8B7223142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280507"/>
              </p:ext>
            </p:extLst>
          </p:nvPr>
        </p:nvGraphicFramePr>
        <p:xfrm>
          <a:off x="2711114" y="2296982"/>
          <a:ext cx="22271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590">
                  <a:extLst>
                    <a:ext uri="{9D8B030D-6E8A-4147-A177-3AD203B41FA5}">
                      <a16:colId xmlns:a16="http://schemas.microsoft.com/office/drawing/2014/main" val="481372446"/>
                    </a:ext>
                  </a:extLst>
                </a:gridCol>
                <a:gridCol w="1113590">
                  <a:extLst>
                    <a:ext uri="{9D8B030D-6E8A-4147-A177-3AD203B41FA5}">
                      <a16:colId xmlns:a16="http://schemas.microsoft.com/office/drawing/2014/main" val="5039477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시점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771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/>
                        <a:t>사이드뷰</a:t>
                      </a:r>
                      <a:endParaRPr lang="ko-KR" altLang="en-US" sz="16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/>
                        <a:t>탑뷰</a:t>
                      </a:r>
                      <a:endParaRPr lang="ko-KR" altLang="en-US" sz="16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317931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21214A-E89A-4F19-A785-D2C0BC1F077C}"/>
              </a:ext>
            </a:extLst>
          </p:cNvPr>
          <p:cNvSpPr/>
          <p:nvPr/>
        </p:nvSpPr>
        <p:spPr>
          <a:xfrm>
            <a:off x="5484484" y="1997663"/>
            <a:ext cx="2773370" cy="35820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3">
            <a:extLst>
              <a:ext uri="{FF2B5EF4-FFF2-40B4-BE49-F238E27FC236}">
                <a16:creationId xmlns:a16="http://schemas.microsoft.com/office/drawing/2014/main" id="{1338AB76-3B97-4119-B7B4-03EEBB41B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330804"/>
              </p:ext>
            </p:extLst>
          </p:nvPr>
        </p:nvGraphicFramePr>
        <p:xfrm>
          <a:off x="5757579" y="2296982"/>
          <a:ext cx="22271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590">
                  <a:extLst>
                    <a:ext uri="{9D8B030D-6E8A-4147-A177-3AD203B41FA5}">
                      <a16:colId xmlns:a16="http://schemas.microsoft.com/office/drawing/2014/main" val="481372446"/>
                    </a:ext>
                  </a:extLst>
                </a:gridCol>
                <a:gridCol w="1113590">
                  <a:extLst>
                    <a:ext uri="{9D8B030D-6E8A-4147-A177-3AD203B41FA5}">
                      <a16:colId xmlns:a16="http://schemas.microsoft.com/office/drawing/2014/main" val="5039477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전투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771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실시간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턴방식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317931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0D58B094-1CB6-4416-AECE-DE421DED71AF}"/>
              </a:ext>
            </a:extLst>
          </p:cNvPr>
          <p:cNvSpPr/>
          <p:nvPr/>
        </p:nvSpPr>
        <p:spPr>
          <a:xfrm>
            <a:off x="8530949" y="1997663"/>
            <a:ext cx="2773370" cy="35820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3">
            <a:extLst>
              <a:ext uri="{FF2B5EF4-FFF2-40B4-BE49-F238E27FC236}">
                <a16:creationId xmlns:a16="http://schemas.microsoft.com/office/drawing/2014/main" id="{9F24F459-F581-4691-AD62-6679B3B0D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450037"/>
              </p:ext>
            </p:extLst>
          </p:nvPr>
        </p:nvGraphicFramePr>
        <p:xfrm>
          <a:off x="8804044" y="2296982"/>
          <a:ext cx="22271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590">
                  <a:extLst>
                    <a:ext uri="{9D8B030D-6E8A-4147-A177-3AD203B41FA5}">
                      <a16:colId xmlns:a16="http://schemas.microsoft.com/office/drawing/2014/main" val="481372446"/>
                    </a:ext>
                  </a:extLst>
                </a:gridCol>
                <a:gridCol w="1113590">
                  <a:extLst>
                    <a:ext uri="{9D8B030D-6E8A-4147-A177-3AD203B41FA5}">
                      <a16:colId xmlns:a16="http://schemas.microsoft.com/office/drawing/2014/main" val="5039477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 구성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771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일직선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피라미드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317931"/>
                  </a:ext>
                </a:extLst>
              </a:tr>
            </a:tbl>
          </a:graphicData>
        </a:graphic>
      </p:graphicFrame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6449E377-1FE2-4A3B-994D-38E4073BD31A}"/>
              </a:ext>
            </a:extLst>
          </p:cNvPr>
          <p:cNvSpPr/>
          <p:nvPr/>
        </p:nvSpPr>
        <p:spPr>
          <a:xfrm>
            <a:off x="3697705" y="2767263"/>
            <a:ext cx="288758" cy="1524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01D284C2-00FC-4155-A6EA-E7A4BF0118C5}"/>
              </a:ext>
            </a:extLst>
          </p:cNvPr>
          <p:cNvSpPr/>
          <p:nvPr/>
        </p:nvSpPr>
        <p:spPr>
          <a:xfrm>
            <a:off x="6726790" y="2767263"/>
            <a:ext cx="288758" cy="1524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13EA6B98-9315-4C87-990E-D3CD911D4381}"/>
              </a:ext>
            </a:extLst>
          </p:cNvPr>
          <p:cNvSpPr/>
          <p:nvPr/>
        </p:nvSpPr>
        <p:spPr>
          <a:xfrm>
            <a:off x="9773255" y="2767263"/>
            <a:ext cx="288758" cy="1524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2FF871-F600-4E81-BFF9-AB128BDBBAA8}"/>
              </a:ext>
            </a:extLst>
          </p:cNvPr>
          <p:cNvSpPr txBox="1"/>
          <p:nvPr/>
        </p:nvSpPr>
        <p:spPr>
          <a:xfrm>
            <a:off x="2711114" y="3272589"/>
            <a:ext cx="22271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/>
          </a:p>
          <a:p>
            <a:r>
              <a:rPr lang="ko-KR" altLang="en-US" sz="1200" b="1" dirty="0">
                <a:solidFill>
                  <a:schemeClr val="accent1"/>
                </a:solidFill>
              </a:rPr>
              <a:t>사이드 스크롤</a:t>
            </a:r>
            <a:r>
              <a:rPr lang="ko-KR" altLang="en-US" sz="1200" b="1" dirty="0"/>
              <a:t> 방식에서</a:t>
            </a:r>
            <a:endParaRPr lang="en-US" altLang="ko-KR" sz="1200" b="1" dirty="0"/>
          </a:p>
          <a:p>
            <a:r>
              <a:rPr lang="ko-KR" altLang="en-US" sz="1200" b="1" dirty="0" err="1">
                <a:solidFill>
                  <a:schemeClr val="accent2"/>
                </a:solidFill>
              </a:rPr>
              <a:t>탑다운</a:t>
            </a:r>
            <a:r>
              <a:rPr lang="ko-KR" altLang="en-US" sz="1200" b="1" dirty="0">
                <a:solidFill>
                  <a:schemeClr val="accent2"/>
                </a:solidFill>
              </a:rPr>
              <a:t> 뷰</a:t>
            </a:r>
            <a:r>
              <a:rPr lang="ko-KR" altLang="en-US" sz="1200" b="1" dirty="0"/>
              <a:t> 형태로 변경</a:t>
            </a:r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r>
              <a:rPr lang="en-US" altLang="ko-KR" sz="1200" b="1" dirty="0"/>
              <a:t>-</a:t>
            </a:r>
            <a:r>
              <a:rPr lang="ko-KR" altLang="en-US" sz="1200" b="1" dirty="0" err="1"/>
              <a:t>에셋</a:t>
            </a:r>
            <a:r>
              <a:rPr lang="ko-KR" altLang="en-US" sz="1200" b="1" dirty="0"/>
              <a:t> 수급의 용이성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en-US" altLang="ko-KR" sz="1200" b="1" dirty="0"/>
              <a:t>-</a:t>
            </a:r>
            <a:r>
              <a:rPr lang="ko-KR" altLang="en-US" sz="1200" b="1" dirty="0"/>
              <a:t>넓어진 공간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en-US" altLang="ko-KR" sz="1200" b="1" dirty="0"/>
              <a:t>-</a:t>
            </a:r>
            <a:r>
              <a:rPr lang="ko-KR" altLang="en-US" sz="1200" b="1" dirty="0"/>
              <a:t>더 많은 오브젝트 배치 가능</a:t>
            </a:r>
            <a:endParaRPr lang="en-US" altLang="ko-KR" sz="1200" b="1" dirty="0"/>
          </a:p>
          <a:p>
            <a:endParaRPr lang="en-US" altLang="ko-KR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8865E3-07ED-492D-8735-AE22105BCE27}"/>
              </a:ext>
            </a:extLst>
          </p:cNvPr>
          <p:cNvSpPr txBox="1"/>
          <p:nvPr/>
        </p:nvSpPr>
        <p:spPr>
          <a:xfrm>
            <a:off x="5757579" y="3272589"/>
            <a:ext cx="22271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/>
          </a:p>
          <a:p>
            <a:r>
              <a:rPr lang="ko-KR" altLang="en-US" sz="1200" b="1" dirty="0">
                <a:solidFill>
                  <a:schemeClr val="accent1"/>
                </a:solidFill>
              </a:rPr>
              <a:t>실시간 이동</a:t>
            </a:r>
            <a:r>
              <a:rPr lang="ko-KR" altLang="en-US" sz="1200" b="1" dirty="0"/>
              <a:t>이</a:t>
            </a:r>
            <a:r>
              <a:rPr lang="ko-KR" altLang="en-US" sz="1200" b="1" dirty="0">
                <a:solidFill>
                  <a:schemeClr val="accent1"/>
                </a:solidFill>
              </a:rPr>
              <a:t> </a:t>
            </a:r>
            <a:r>
              <a:rPr lang="ko-KR" altLang="en-US" sz="1200" b="1" dirty="0"/>
              <a:t>가능한 </a:t>
            </a:r>
            <a:r>
              <a:rPr lang="ko-KR" altLang="en-US" sz="1200" b="1" dirty="0" err="1"/>
              <a:t>씬과</a:t>
            </a:r>
            <a:endParaRPr lang="en-US" altLang="ko-KR" sz="1200" b="1" dirty="0"/>
          </a:p>
          <a:p>
            <a:r>
              <a:rPr lang="ko-KR" altLang="en-US" sz="1200" b="1" dirty="0" err="1">
                <a:solidFill>
                  <a:schemeClr val="accent2"/>
                </a:solidFill>
              </a:rPr>
              <a:t>턴제</a:t>
            </a:r>
            <a:r>
              <a:rPr lang="ko-KR" altLang="en-US" sz="1200" b="1" dirty="0">
                <a:solidFill>
                  <a:schemeClr val="accent2"/>
                </a:solidFill>
              </a:rPr>
              <a:t> 전투 </a:t>
            </a:r>
            <a:r>
              <a:rPr lang="ko-KR" altLang="en-US" sz="1200" b="1" dirty="0" err="1"/>
              <a:t>씬을</a:t>
            </a:r>
            <a:r>
              <a:rPr lang="ko-KR" altLang="en-US" sz="1200" b="1" dirty="0"/>
              <a:t> 분리</a:t>
            </a:r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r>
              <a:rPr lang="en-US" altLang="ko-KR" sz="1200" b="1" dirty="0"/>
              <a:t>-</a:t>
            </a:r>
            <a:r>
              <a:rPr lang="ko-KR" altLang="en-US" sz="1200" b="1" dirty="0"/>
              <a:t>필요 애니메이션 감소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en-US" altLang="ko-KR" sz="1200" b="1" dirty="0"/>
              <a:t>-</a:t>
            </a:r>
            <a:r>
              <a:rPr lang="ko-KR" altLang="en-US" sz="1200" b="1" dirty="0"/>
              <a:t>전보다 다양한 시스템 구현</a:t>
            </a:r>
            <a:endParaRPr lang="en-US" altLang="ko-KR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B37812-65F2-49B5-80EE-1E59628DC98A}"/>
              </a:ext>
            </a:extLst>
          </p:cNvPr>
          <p:cNvSpPr txBox="1"/>
          <p:nvPr/>
        </p:nvSpPr>
        <p:spPr>
          <a:xfrm>
            <a:off x="8804044" y="3276600"/>
            <a:ext cx="22271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/>
          </a:p>
          <a:p>
            <a:r>
              <a:rPr lang="ko-KR" altLang="en-US" sz="1200" b="1" dirty="0">
                <a:solidFill>
                  <a:schemeClr val="accent1"/>
                </a:solidFill>
              </a:rPr>
              <a:t>일직선 </a:t>
            </a:r>
            <a:r>
              <a:rPr lang="ko-KR" altLang="en-US" sz="1200" b="1" dirty="0"/>
              <a:t>하향식 맵 구성을</a:t>
            </a:r>
            <a:endParaRPr lang="en-US" altLang="ko-KR" sz="1200" b="1" dirty="0"/>
          </a:p>
          <a:p>
            <a:r>
              <a:rPr lang="ko-KR" altLang="en-US" sz="1200" b="1" dirty="0">
                <a:solidFill>
                  <a:schemeClr val="accent2"/>
                </a:solidFill>
              </a:rPr>
              <a:t>△형태 </a:t>
            </a:r>
            <a:r>
              <a:rPr lang="ko-KR" altLang="en-US" sz="1200" b="1" dirty="0"/>
              <a:t>로 변경</a:t>
            </a:r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r>
              <a:rPr lang="en-US" altLang="ko-KR" sz="1200" b="1" dirty="0"/>
              <a:t>-</a:t>
            </a:r>
            <a:r>
              <a:rPr lang="ko-KR" altLang="en-US" sz="1200" b="1" dirty="0"/>
              <a:t>진행 경로의 다양성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en-US" altLang="ko-KR" sz="1200" b="1" dirty="0"/>
              <a:t>-</a:t>
            </a:r>
            <a:r>
              <a:rPr lang="ko-KR" altLang="en-US" sz="1200" b="1" dirty="0"/>
              <a:t>산이라는 배경에 더 적합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331288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266C68-D52B-4DAC-AFA5-B50DDFABE257}"/>
              </a:ext>
            </a:extLst>
          </p:cNvPr>
          <p:cNvSpPr/>
          <p:nvPr/>
        </p:nvSpPr>
        <p:spPr>
          <a:xfrm>
            <a:off x="0" y="0"/>
            <a:ext cx="1553029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0046FA-1F61-450B-855B-12F5DAC90759}"/>
              </a:ext>
            </a:extLst>
          </p:cNvPr>
          <p:cNvSpPr txBox="1"/>
          <p:nvPr/>
        </p:nvSpPr>
        <p:spPr>
          <a:xfrm>
            <a:off x="154766" y="879054"/>
            <a:ext cx="12434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게임소개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accent4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조작방법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필요기술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수정사항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accent4"/>
              </a:solidFill>
            </a:endParaRPr>
          </a:p>
          <a:p>
            <a:r>
              <a:rPr lang="ko-KR" altLang="en-US" b="1" dirty="0">
                <a:solidFill>
                  <a:schemeClr val="accent4"/>
                </a:solidFill>
              </a:rPr>
              <a:t>중간점검</a:t>
            </a:r>
            <a:endParaRPr lang="en-US" altLang="ko-KR" b="1" dirty="0">
              <a:solidFill>
                <a:schemeClr val="accent4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일정표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DAFC5F-2A04-4208-9C39-D38161644927}"/>
              </a:ext>
            </a:extLst>
          </p:cNvPr>
          <p:cNvSpPr/>
          <p:nvPr/>
        </p:nvSpPr>
        <p:spPr>
          <a:xfrm>
            <a:off x="2014999" y="0"/>
            <a:ext cx="10177000" cy="75355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000" b="1" dirty="0">
                <a:solidFill>
                  <a:schemeClr val="accent4"/>
                </a:solidFill>
              </a:rPr>
              <a:t>중간 점검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BD9357-62D6-4288-962C-88F8F1C5BAE2}"/>
              </a:ext>
            </a:extLst>
          </p:cNvPr>
          <p:cNvSpPr/>
          <p:nvPr/>
        </p:nvSpPr>
        <p:spPr>
          <a:xfrm>
            <a:off x="1553029" y="1"/>
            <a:ext cx="461970" cy="7535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AB780C0-B2B0-45CD-A6F1-E20744BC3D9E}"/>
              </a:ext>
            </a:extLst>
          </p:cNvPr>
          <p:cNvGrpSpPr/>
          <p:nvPr/>
        </p:nvGrpSpPr>
        <p:grpSpPr>
          <a:xfrm>
            <a:off x="-3174" y="5229897"/>
            <a:ext cx="1553029" cy="1628104"/>
            <a:chOff x="8360227" y="3905250"/>
            <a:chExt cx="2540333" cy="2663135"/>
          </a:xfrm>
        </p:grpSpPr>
        <p:pic>
          <p:nvPicPr>
            <p:cNvPr id="10" name="그래픽 9" descr="걷기 단색으로 채워진">
              <a:extLst>
                <a:ext uri="{FF2B5EF4-FFF2-40B4-BE49-F238E27FC236}">
                  <a16:creationId xmlns:a16="http://schemas.microsoft.com/office/drawing/2014/main" id="{6EEBA8B2-4BF8-43A4-9C8C-2071B3211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0000">
              <a:off x="8988279" y="4094628"/>
              <a:ext cx="914400" cy="914400"/>
            </a:xfrm>
            <a:prstGeom prst="rect">
              <a:avLst/>
            </a:prstGeom>
          </p:spPr>
        </p:pic>
        <p:pic>
          <p:nvPicPr>
            <p:cNvPr id="13" name="그래픽 12" descr="검 단색으로 채워진">
              <a:extLst>
                <a:ext uri="{FF2B5EF4-FFF2-40B4-BE49-F238E27FC236}">
                  <a16:creationId xmlns:a16="http://schemas.microsoft.com/office/drawing/2014/main" id="{B8797AAE-6A3B-44C3-ABE9-B2EDD9F7E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8680" y="4256272"/>
              <a:ext cx="591111" cy="591111"/>
            </a:xfrm>
            <a:prstGeom prst="rect">
              <a:avLst/>
            </a:prstGeom>
          </p:spPr>
        </p:pic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45B5B3F1-289C-41AB-BEFA-CC2F523836EA}"/>
                </a:ext>
              </a:extLst>
            </p:cNvPr>
            <p:cNvSpPr/>
            <p:nvPr/>
          </p:nvSpPr>
          <p:spPr>
            <a:xfrm>
              <a:off x="8360227" y="3905250"/>
              <a:ext cx="2540333" cy="2663135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506F8E27-FD7E-4E94-9DB4-DDE3A472E492}"/>
                </a:ext>
              </a:extLst>
            </p:cNvPr>
            <p:cNvSpPr/>
            <p:nvPr/>
          </p:nvSpPr>
          <p:spPr>
            <a:xfrm rot="2700000">
              <a:off x="9952962" y="5015833"/>
              <a:ext cx="295275" cy="62865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9058E4F2-6223-495F-8F22-361FC98A2004}"/>
                </a:ext>
              </a:extLst>
            </p:cNvPr>
            <p:cNvSpPr/>
            <p:nvPr/>
          </p:nvSpPr>
          <p:spPr>
            <a:xfrm rot="2700000">
              <a:off x="10203261" y="5329597"/>
              <a:ext cx="211531" cy="529038"/>
            </a:xfrm>
            <a:prstGeom prst="triangle">
              <a:avLst>
                <a:gd name="adj" fmla="val 56452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B04547AF-80FA-4875-8E41-FF901B550B85}"/>
                </a:ext>
              </a:extLst>
            </p:cNvPr>
            <p:cNvSpPr/>
            <p:nvPr/>
          </p:nvSpPr>
          <p:spPr>
            <a:xfrm rot="2700000">
              <a:off x="10027442" y="5336145"/>
              <a:ext cx="211531" cy="39846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슬라이드 번호 개체 틀 10">
            <a:extLst>
              <a:ext uri="{FF2B5EF4-FFF2-40B4-BE49-F238E27FC236}">
                <a16:creationId xmlns:a16="http://schemas.microsoft.com/office/drawing/2014/main" id="{E8C0E4C9-2FA0-4486-9A04-3F29421D9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2699" y="6492875"/>
            <a:ext cx="303178" cy="365125"/>
          </a:xfrm>
        </p:spPr>
        <p:txBody>
          <a:bodyPr/>
          <a:lstStyle/>
          <a:p>
            <a:r>
              <a:rPr lang="en-US" altLang="ko-KR" b="1" dirty="0">
                <a:solidFill>
                  <a:srgbClr val="B3B0B0"/>
                </a:solidFill>
              </a:rPr>
              <a:t>7</a:t>
            </a:r>
            <a:endParaRPr lang="ko-KR" altLang="en-US" b="1" dirty="0">
              <a:solidFill>
                <a:srgbClr val="B3B0B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8E54986-43AD-481C-A4DB-C598E9EC7F02}"/>
              </a:ext>
            </a:extLst>
          </p:cNvPr>
          <p:cNvSpPr/>
          <p:nvPr/>
        </p:nvSpPr>
        <p:spPr>
          <a:xfrm>
            <a:off x="2455399" y="1499938"/>
            <a:ext cx="8848920" cy="46023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BC12D7B-77DE-4238-8A9A-15E51ADFA20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04"/>
          <a:stretch/>
        </p:blipFill>
        <p:spPr>
          <a:xfrm>
            <a:off x="2630904" y="1665525"/>
            <a:ext cx="4122380" cy="2090187"/>
          </a:xfrm>
          <a:prstGeom prst="rect">
            <a:avLst/>
          </a:prstGeom>
        </p:spPr>
      </p:pic>
      <p:pic>
        <p:nvPicPr>
          <p:cNvPr id="7" name="그림 6" descr="텍스트, 옅은이(가) 표시된 사진&#10;&#10;자동 생성된 설명">
            <a:extLst>
              <a:ext uri="{FF2B5EF4-FFF2-40B4-BE49-F238E27FC236}">
                <a16:creationId xmlns:a16="http://schemas.microsoft.com/office/drawing/2014/main" id="{61F9FFF4-9B3E-4C23-AAEC-9FED8B2552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836" y="4036599"/>
            <a:ext cx="2016448" cy="186708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7F816DB-6C74-4B08-8AA6-1644804D04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904" y="4036599"/>
            <a:ext cx="1930427" cy="186471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69764DB-61A2-44B6-BBED-A74597AA9E54}"/>
              </a:ext>
            </a:extLst>
          </p:cNvPr>
          <p:cNvSpPr txBox="1"/>
          <p:nvPr/>
        </p:nvSpPr>
        <p:spPr>
          <a:xfrm>
            <a:off x="6902120" y="2174381"/>
            <a:ext cx="42533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타일셋을 이용한 이동 맵 구현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다양한 오브젝트 배치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629EBF-1A1E-4C99-9A57-6D4152BB3705}"/>
              </a:ext>
            </a:extLst>
          </p:cNvPr>
          <p:cNvSpPr txBox="1"/>
          <p:nvPr/>
        </p:nvSpPr>
        <p:spPr>
          <a:xfrm>
            <a:off x="6879859" y="4018375"/>
            <a:ext cx="42533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플레이어 이동과 애니메이션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테스트용 아이템 구현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아이템 보관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퀵슬롯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바 구현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495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266C68-D52B-4DAC-AFA5-B50DDFABE257}"/>
              </a:ext>
            </a:extLst>
          </p:cNvPr>
          <p:cNvSpPr/>
          <p:nvPr/>
        </p:nvSpPr>
        <p:spPr>
          <a:xfrm>
            <a:off x="0" y="0"/>
            <a:ext cx="1553029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0046FA-1F61-450B-855B-12F5DAC90759}"/>
              </a:ext>
            </a:extLst>
          </p:cNvPr>
          <p:cNvSpPr txBox="1"/>
          <p:nvPr/>
        </p:nvSpPr>
        <p:spPr>
          <a:xfrm>
            <a:off x="154766" y="879054"/>
            <a:ext cx="12434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게임소개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accent4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조작방법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필요기술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수정사항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accent4"/>
              </a:solidFill>
            </a:endParaRPr>
          </a:p>
          <a:p>
            <a:r>
              <a:rPr lang="ko-KR" altLang="en-US" b="1" dirty="0">
                <a:solidFill>
                  <a:schemeClr val="accent4"/>
                </a:solidFill>
              </a:rPr>
              <a:t>중간점검</a:t>
            </a:r>
            <a:endParaRPr lang="en-US" altLang="ko-KR" b="1" dirty="0">
              <a:solidFill>
                <a:schemeClr val="accent4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일정표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DAFC5F-2A04-4208-9C39-D38161644927}"/>
              </a:ext>
            </a:extLst>
          </p:cNvPr>
          <p:cNvSpPr/>
          <p:nvPr/>
        </p:nvSpPr>
        <p:spPr>
          <a:xfrm>
            <a:off x="2014999" y="0"/>
            <a:ext cx="10177000" cy="75355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000" b="1" dirty="0">
                <a:solidFill>
                  <a:schemeClr val="accent4"/>
                </a:solidFill>
              </a:rPr>
              <a:t>중간 점검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BD9357-62D6-4288-962C-88F8F1C5BAE2}"/>
              </a:ext>
            </a:extLst>
          </p:cNvPr>
          <p:cNvSpPr/>
          <p:nvPr/>
        </p:nvSpPr>
        <p:spPr>
          <a:xfrm>
            <a:off x="1553029" y="1"/>
            <a:ext cx="461970" cy="7535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AB780C0-B2B0-45CD-A6F1-E20744BC3D9E}"/>
              </a:ext>
            </a:extLst>
          </p:cNvPr>
          <p:cNvGrpSpPr/>
          <p:nvPr/>
        </p:nvGrpSpPr>
        <p:grpSpPr>
          <a:xfrm>
            <a:off x="-3174" y="5229897"/>
            <a:ext cx="1553029" cy="1628104"/>
            <a:chOff x="8360227" y="3905250"/>
            <a:chExt cx="2540333" cy="2663135"/>
          </a:xfrm>
        </p:grpSpPr>
        <p:pic>
          <p:nvPicPr>
            <p:cNvPr id="10" name="그래픽 9" descr="걷기 단색으로 채워진">
              <a:extLst>
                <a:ext uri="{FF2B5EF4-FFF2-40B4-BE49-F238E27FC236}">
                  <a16:creationId xmlns:a16="http://schemas.microsoft.com/office/drawing/2014/main" id="{6EEBA8B2-4BF8-43A4-9C8C-2071B3211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0000">
              <a:off x="8988279" y="4094628"/>
              <a:ext cx="914400" cy="914400"/>
            </a:xfrm>
            <a:prstGeom prst="rect">
              <a:avLst/>
            </a:prstGeom>
          </p:spPr>
        </p:pic>
        <p:pic>
          <p:nvPicPr>
            <p:cNvPr id="13" name="그래픽 12" descr="검 단색으로 채워진">
              <a:extLst>
                <a:ext uri="{FF2B5EF4-FFF2-40B4-BE49-F238E27FC236}">
                  <a16:creationId xmlns:a16="http://schemas.microsoft.com/office/drawing/2014/main" id="{B8797AAE-6A3B-44C3-ABE9-B2EDD9F7E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8680" y="4256272"/>
              <a:ext cx="591111" cy="591111"/>
            </a:xfrm>
            <a:prstGeom prst="rect">
              <a:avLst/>
            </a:prstGeom>
          </p:spPr>
        </p:pic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45B5B3F1-289C-41AB-BEFA-CC2F523836EA}"/>
                </a:ext>
              </a:extLst>
            </p:cNvPr>
            <p:cNvSpPr/>
            <p:nvPr/>
          </p:nvSpPr>
          <p:spPr>
            <a:xfrm>
              <a:off x="8360227" y="3905250"/>
              <a:ext cx="2540333" cy="2663135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506F8E27-FD7E-4E94-9DB4-DDE3A472E492}"/>
                </a:ext>
              </a:extLst>
            </p:cNvPr>
            <p:cNvSpPr/>
            <p:nvPr/>
          </p:nvSpPr>
          <p:spPr>
            <a:xfrm rot="2700000">
              <a:off x="9952962" y="5015833"/>
              <a:ext cx="295275" cy="62865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9058E4F2-6223-495F-8F22-361FC98A2004}"/>
                </a:ext>
              </a:extLst>
            </p:cNvPr>
            <p:cNvSpPr/>
            <p:nvPr/>
          </p:nvSpPr>
          <p:spPr>
            <a:xfrm rot="2700000">
              <a:off x="10203261" y="5329597"/>
              <a:ext cx="211531" cy="529038"/>
            </a:xfrm>
            <a:prstGeom prst="triangle">
              <a:avLst>
                <a:gd name="adj" fmla="val 56452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B04547AF-80FA-4875-8E41-FF901B550B85}"/>
                </a:ext>
              </a:extLst>
            </p:cNvPr>
            <p:cNvSpPr/>
            <p:nvPr/>
          </p:nvSpPr>
          <p:spPr>
            <a:xfrm rot="2700000">
              <a:off x="10027442" y="5336145"/>
              <a:ext cx="211531" cy="39846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슬라이드 번호 개체 틀 10">
            <a:extLst>
              <a:ext uri="{FF2B5EF4-FFF2-40B4-BE49-F238E27FC236}">
                <a16:creationId xmlns:a16="http://schemas.microsoft.com/office/drawing/2014/main" id="{E8C0E4C9-2FA0-4486-9A04-3F29421D9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2699" y="6492875"/>
            <a:ext cx="303178" cy="365125"/>
          </a:xfrm>
        </p:spPr>
        <p:txBody>
          <a:bodyPr/>
          <a:lstStyle/>
          <a:p>
            <a:r>
              <a:rPr lang="en-US" altLang="ko-KR" b="1" dirty="0">
                <a:solidFill>
                  <a:srgbClr val="B3B0B0"/>
                </a:solidFill>
              </a:rPr>
              <a:t>8</a:t>
            </a:r>
            <a:endParaRPr lang="ko-KR" altLang="en-US" b="1" dirty="0">
              <a:solidFill>
                <a:srgbClr val="B3B0B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8E54986-43AD-481C-A4DB-C598E9EC7F02}"/>
              </a:ext>
            </a:extLst>
          </p:cNvPr>
          <p:cNvSpPr/>
          <p:nvPr/>
        </p:nvSpPr>
        <p:spPr>
          <a:xfrm>
            <a:off x="2455399" y="1499938"/>
            <a:ext cx="8848920" cy="46023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9764DB-61A2-44B6-BBED-A74597AA9E54}"/>
              </a:ext>
            </a:extLst>
          </p:cNvPr>
          <p:cNvSpPr txBox="1"/>
          <p:nvPr/>
        </p:nvSpPr>
        <p:spPr>
          <a:xfrm>
            <a:off x="6302783" y="2545955"/>
            <a:ext cx="44935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전투 씬 레이아웃 배치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플레이어와 몬스터 체력 바 구현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플레이어 임시 공격기능 구현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전투 프레임워크 및 다양한 기술 추가 구현 필요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/>
          </a:p>
        </p:txBody>
      </p:sp>
      <p:pic>
        <p:nvPicPr>
          <p:cNvPr id="6" name="그림 5" descr="텍스트, 나무이(가) 표시된 사진&#10;&#10;자동 생성된 설명">
            <a:extLst>
              <a:ext uri="{FF2B5EF4-FFF2-40B4-BE49-F238E27FC236}">
                <a16:creationId xmlns:a16="http://schemas.microsoft.com/office/drawing/2014/main" id="{3F18A424-F323-4B8A-890C-628DBF1112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917" y="1781763"/>
            <a:ext cx="2776757" cy="1995299"/>
          </a:xfrm>
          <a:prstGeom prst="rect">
            <a:avLst/>
          </a:prstGeom>
        </p:spPr>
      </p:pic>
      <p:pic>
        <p:nvPicPr>
          <p:cNvPr id="22" name="그림 21" descr="텍스트, 나무이(가) 표시된 사진&#10;&#10;자동 생성된 설명">
            <a:extLst>
              <a:ext uri="{FF2B5EF4-FFF2-40B4-BE49-F238E27FC236}">
                <a16:creationId xmlns:a16="http://schemas.microsoft.com/office/drawing/2014/main" id="{AD317BFA-97A9-4635-A190-A4745906B5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917" y="3833209"/>
            <a:ext cx="2780738" cy="197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29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266C68-D52B-4DAC-AFA5-B50DDFABE257}"/>
              </a:ext>
            </a:extLst>
          </p:cNvPr>
          <p:cNvSpPr/>
          <p:nvPr/>
        </p:nvSpPr>
        <p:spPr>
          <a:xfrm>
            <a:off x="0" y="0"/>
            <a:ext cx="1553029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0046FA-1F61-450B-855B-12F5DAC90759}"/>
              </a:ext>
            </a:extLst>
          </p:cNvPr>
          <p:cNvSpPr txBox="1"/>
          <p:nvPr/>
        </p:nvSpPr>
        <p:spPr>
          <a:xfrm>
            <a:off x="154766" y="879054"/>
            <a:ext cx="12434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게임소개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accent4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조작방법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필요기술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수정사항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accent4"/>
              </a:solidFill>
            </a:endParaRPr>
          </a:p>
          <a:p>
            <a:r>
              <a:rPr lang="ko-KR" altLang="en-US" b="1" dirty="0">
                <a:solidFill>
                  <a:schemeClr val="accent4"/>
                </a:solidFill>
              </a:rPr>
              <a:t>중간점검</a:t>
            </a:r>
            <a:endParaRPr lang="en-US" altLang="ko-KR" b="1" dirty="0">
              <a:solidFill>
                <a:schemeClr val="accent4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일정표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DAFC5F-2A04-4208-9C39-D38161644927}"/>
              </a:ext>
            </a:extLst>
          </p:cNvPr>
          <p:cNvSpPr/>
          <p:nvPr/>
        </p:nvSpPr>
        <p:spPr>
          <a:xfrm>
            <a:off x="2014999" y="0"/>
            <a:ext cx="10177000" cy="75355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000" b="1" dirty="0">
                <a:solidFill>
                  <a:schemeClr val="accent4"/>
                </a:solidFill>
              </a:rPr>
              <a:t>중간 점검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BD9357-62D6-4288-962C-88F8F1C5BAE2}"/>
              </a:ext>
            </a:extLst>
          </p:cNvPr>
          <p:cNvSpPr/>
          <p:nvPr/>
        </p:nvSpPr>
        <p:spPr>
          <a:xfrm>
            <a:off x="1553029" y="1"/>
            <a:ext cx="461970" cy="7535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AB780C0-B2B0-45CD-A6F1-E20744BC3D9E}"/>
              </a:ext>
            </a:extLst>
          </p:cNvPr>
          <p:cNvGrpSpPr/>
          <p:nvPr/>
        </p:nvGrpSpPr>
        <p:grpSpPr>
          <a:xfrm>
            <a:off x="-3174" y="5229897"/>
            <a:ext cx="1553029" cy="1628104"/>
            <a:chOff x="8360227" y="3905250"/>
            <a:chExt cx="2540333" cy="2663135"/>
          </a:xfrm>
        </p:grpSpPr>
        <p:pic>
          <p:nvPicPr>
            <p:cNvPr id="10" name="그래픽 9" descr="걷기 단색으로 채워진">
              <a:extLst>
                <a:ext uri="{FF2B5EF4-FFF2-40B4-BE49-F238E27FC236}">
                  <a16:creationId xmlns:a16="http://schemas.microsoft.com/office/drawing/2014/main" id="{6EEBA8B2-4BF8-43A4-9C8C-2071B3211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0000">
              <a:off x="8988279" y="4094628"/>
              <a:ext cx="914400" cy="914400"/>
            </a:xfrm>
            <a:prstGeom prst="rect">
              <a:avLst/>
            </a:prstGeom>
          </p:spPr>
        </p:pic>
        <p:pic>
          <p:nvPicPr>
            <p:cNvPr id="13" name="그래픽 12" descr="검 단색으로 채워진">
              <a:extLst>
                <a:ext uri="{FF2B5EF4-FFF2-40B4-BE49-F238E27FC236}">
                  <a16:creationId xmlns:a16="http://schemas.microsoft.com/office/drawing/2014/main" id="{B8797AAE-6A3B-44C3-ABE9-B2EDD9F7E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8680" y="4256272"/>
              <a:ext cx="591111" cy="591111"/>
            </a:xfrm>
            <a:prstGeom prst="rect">
              <a:avLst/>
            </a:prstGeom>
          </p:spPr>
        </p:pic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45B5B3F1-289C-41AB-BEFA-CC2F523836EA}"/>
                </a:ext>
              </a:extLst>
            </p:cNvPr>
            <p:cNvSpPr/>
            <p:nvPr/>
          </p:nvSpPr>
          <p:spPr>
            <a:xfrm>
              <a:off x="8360227" y="3905250"/>
              <a:ext cx="2540333" cy="2663135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506F8E27-FD7E-4E94-9DB4-DDE3A472E492}"/>
                </a:ext>
              </a:extLst>
            </p:cNvPr>
            <p:cNvSpPr/>
            <p:nvPr/>
          </p:nvSpPr>
          <p:spPr>
            <a:xfrm rot="2700000">
              <a:off x="9952962" y="5015833"/>
              <a:ext cx="295275" cy="62865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9058E4F2-6223-495F-8F22-361FC98A2004}"/>
                </a:ext>
              </a:extLst>
            </p:cNvPr>
            <p:cNvSpPr/>
            <p:nvPr/>
          </p:nvSpPr>
          <p:spPr>
            <a:xfrm rot="2700000">
              <a:off x="10203261" y="5329597"/>
              <a:ext cx="211531" cy="529038"/>
            </a:xfrm>
            <a:prstGeom prst="triangle">
              <a:avLst>
                <a:gd name="adj" fmla="val 56452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B04547AF-80FA-4875-8E41-FF901B550B85}"/>
                </a:ext>
              </a:extLst>
            </p:cNvPr>
            <p:cNvSpPr/>
            <p:nvPr/>
          </p:nvSpPr>
          <p:spPr>
            <a:xfrm rot="2700000">
              <a:off x="10027442" y="5336145"/>
              <a:ext cx="211531" cy="39846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슬라이드 번호 개체 틀 10">
            <a:extLst>
              <a:ext uri="{FF2B5EF4-FFF2-40B4-BE49-F238E27FC236}">
                <a16:creationId xmlns:a16="http://schemas.microsoft.com/office/drawing/2014/main" id="{E8C0E4C9-2FA0-4486-9A04-3F29421D9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2699" y="6492875"/>
            <a:ext cx="303178" cy="365125"/>
          </a:xfrm>
        </p:spPr>
        <p:txBody>
          <a:bodyPr/>
          <a:lstStyle/>
          <a:p>
            <a:r>
              <a:rPr lang="en-US" altLang="ko-KR" b="1" dirty="0">
                <a:solidFill>
                  <a:srgbClr val="B3B0B0"/>
                </a:solidFill>
              </a:rPr>
              <a:t>9</a:t>
            </a:r>
            <a:endParaRPr lang="ko-KR" altLang="en-US" b="1" dirty="0">
              <a:solidFill>
                <a:srgbClr val="B3B0B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8E54986-43AD-481C-A4DB-C598E9EC7F02}"/>
              </a:ext>
            </a:extLst>
          </p:cNvPr>
          <p:cNvSpPr/>
          <p:nvPr/>
        </p:nvSpPr>
        <p:spPr>
          <a:xfrm>
            <a:off x="2795213" y="1662634"/>
            <a:ext cx="8149639" cy="42386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9764DB-61A2-44B6-BBED-A74597AA9E54}"/>
              </a:ext>
            </a:extLst>
          </p:cNvPr>
          <p:cNvSpPr txBox="1"/>
          <p:nvPr/>
        </p:nvSpPr>
        <p:spPr>
          <a:xfrm>
            <a:off x="2995866" y="1960190"/>
            <a:ext cx="774833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b="1" dirty="0"/>
              <a:t>어려웠던 점</a:t>
            </a:r>
            <a:r>
              <a:rPr lang="en-US" altLang="ko-KR" b="1" dirty="0"/>
              <a:t>…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600" dirty="0"/>
              <a:t>플레이어와 맵 상의 오브젝트간 상호작용 구현</a:t>
            </a:r>
            <a:endParaRPr lang="en-US" altLang="ko-KR" sz="1600" dirty="0"/>
          </a:p>
          <a:p>
            <a:endParaRPr lang="en-US" altLang="ko-KR" sz="800" dirty="0"/>
          </a:p>
          <a:p>
            <a:r>
              <a:rPr lang="en-US" altLang="ko-KR" sz="1400" dirty="0"/>
              <a:t>-&gt;</a:t>
            </a:r>
            <a:r>
              <a:rPr lang="ko-KR" altLang="en-US" sz="1400" dirty="0"/>
              <a:t>오브젝트 스크립트의 충돌범위 지정이나 판정에 대한 개선이 필요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600" dirty="0" err="1"/>
              <a:t>턴제</a:t>
            </a:r>
            <a:r>
              <a:rPr lang="ko-KR" altLang="en-US" sz="1600" dirty="0"/>
              <a:t> 전투 시스템 구현</a:t>
            </a:r>
            <a:endParaRPr lang="en-US" altLang="ko-KR" sz="1600" dirty="0"/>
          </a:p>
          <a:p>
            <a:endParaRPr lang="en-US" altLang="ko-KR" sz="800" dirty="0"/>
          </a:p>
          <a:p>
            <a:r>
              <a:rPr lang="en-US" altLang="ko-KR" sz="1400" dirty="0"/>
              <a:t>-&gt;</a:t>
            </a:r>
            <a:r>
              <a:rPr lang="ko-KR" altLang="en-US" sz="1400" dirty="0"/>
              <a:t>플레이어와 </a:t>
            </a:r>
            <a:r>
              <a:rPr lang="ko-KR" altLang="en-US" sz="1400" dirty="0" err="1"/>
              <a:t>몬스터간의</a:t>
            </a:r>
            <a:r>
              <a:rPr lang="ko-KR" altLang="en-US" sz="1400" dirty="0"/>
              <a:t> 전투를 별도 배틀 프레임워크를 만들어 해결할 수 있을 것으로 기대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114753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C8C8C8"/>
      </a:dk1>
      <a:lt1>
        <a:sysClr val="window" lastClr="00000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C8C8C8"/>
      </a:dk1>
      <a:lt1>
        <a:sysClr val="window" lastClr="00000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328</Words>
  <Application>Microsoft Office PowerPoint</Application>
  <PresentationFormat>와이드스크린</PresentationFormat>
  <Paragraphs>245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마운틴  테일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Lee TaeHoon</dc:creator>
  <cp:lastModifiedBy>Lee TaeHoon</cp:lastModifiedBy>
  <cp:revision>128</cp:revision>
  <dcterms:created xsi:type="dcterms:W3CDTF">2020-12-02T06:38:54Z</dcterms:created>
  <dcterms:modified xsi:type="dcterms:W3CDTF">2021-05-07T00:25:54Z</dcterms:modified>
</cp:coreProperties>
</file>