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1189" saveSubsetFonts="1">
  <p:sldMasterIdLst>
    <p:sldMasterId id="2147483684" r:id="rId1"/>
  </p:sldMasterIdLst>
  <p:notesMasterIdLst>
    <p:notesMasterId r:id="rId3"/>
  </p:notes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2B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954" autoAdjust="0"/>
  </p:normalViewPr>
  <p:slideViewPr>
    <p:cSldViewPr snapToGrid="0">
      <p:cViewPr>
        <p:scale>
          <a:sx n="30" d="100"/>
          <a:sy n="30" d="100"/>
        </p:scale>
        <p:origin x="902" y="-11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8ED79D-2F96-4A33-899E-92406D52A4EF}" type="datetimeFigureOut">
              <a:rPr lang="en-AU" smtClean="0"/>
              <a:t>15/11/2018</a:t>
            </a:fld>
            <a:endParaRPr lang="en-AU"/>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2474B-9492-4D48-A412-96763BE32485}" type="slidenum">
              <a:rPr lang="en-AU" smtClean="0"/>
              <a:t>‹#›</a:t>
            </a:fld>
            <a:endParaRPr lang="en-AU"/>
          </a:p>
        </p:txBody>
      </p:sp>
    </p:spTree>
    <p:extLst>
      <p:ext uri="{BB962C8B-B14F-4D97-AF65-F5344CB8AC3E}">
        <p14:creationId xmlns:p14="http://schemas.microsoft.com/office/powerpoint/2010/main" val="1009016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DC2474B-9492-4D48-A412-96763BE32485}" type="slidenum">
              <a:rPr lang="en-AU" smtClean="0"/>
              <a:t>1189</a:t>
            </a:fld>
            <a:endParaRPr lang="en-AU"/>
          </a:p>
        </p:txBody>
      </p:sp>
    </p:spTree>
    <p:extLst>
      <p:ext uri="{BB962C8B-B14F-4D97-AF65-F5344CB8AC3E}">
        <p14:creationId xmlns:p14="http://schemas.microsoft.com/office/powerpoint/2010/main" val="195928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92A058-3771-45C0-99DD-50AC9BB41023}" type="datetimeFigureOut">
              <a:rPr lang="en-AU" smtClean="0"/>
              <a:t>15/11/2018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25E2876-02C4-4D9A-9D48-92AB5D2D8E96}" type="slidenum">
              <a:rPr lang="en-AU" smtClean="0"/>
              <a:t>‹#›</a:t>
            </a:fld>
            <a:endParaRPr lang="en-AU"/>
          </a:p>
        </p:txBody>
      </p:sp>
    </p:spTree>
    <p:extLst>
      <p:ext uri="{BB962C8B-B14F-4D97-AF65-F5344CB8AC3E}">
        <p14:creationId xmlns:p14="http://schemas.microsoft.com/office/powerpoint/2010/main" val="3146091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92A058-3771-45C0-99DD-50AC9BB41023}" type="datetimeFigureOut">
              <a:rPr lang="en-AU" smtClean="0"/>
              <a:t>15/11/2018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25E2876-02C4-4D9A-9D48-92AB5D2D8E96}" type="slidenum">
              <a:rPr lang="en-AU" smtClean="0"/>
              <a:t>‹#›</a:t>
            </a:fld>
            <a:endParaRPr lang="en-AU"/>
          </a:p>
        </p:txBody>
      </p:sp>
    </p:spTree>
    <p:extLst>
      <p:ext uri="{BB962C8B-B14F-4D97-AF65-F5344CB8AC3E}">
        <p14:creationId xmlns:p14="http://schemas.microsoft.com/office/powerpoint/2010/main" val="382342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92A058-3771-45C0-99DD-50AC9BB41023}" type="datetimeFigureOut">
              <a:rPr lang="en-AU" smtClean="0"/>
              <a:t>15/11/2018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25E2876-02C4-4D9A-9D48-92AB5D2D8E96}" type="slidenum">
              <a:rPr lang="en-AU" smtClean="0"/>
              <a:t>‹#›</a:t>
            </a:fld>
            <a:endParaRPr lang="en-AU"/>
          </a:p>
        </p:txBody>
      </p:sp>
    </p:spTree>
    <p:extLst>
      <p:ext uri="{BB962C8B-B14F-4D97-AF65-F5344CB8AC3E}">
        <p14:creationId xmlns:p14="http://schemas.microsoft.com/office/powerpoint/2010/main" val="689005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92A058-3771-45C0-99DD-50AC9BB41023}" type="datetimeFigureOut">
              <a:rPr lang="en-AU" smtClean="0"/>
              <a:t>15/11/2018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25E2876-02C4-4D9A-9D48-92AB5D2D8E96}" type="slidenum">
              <a:rPr lang="en-AU" smtClean="0"/>
              <a:t>‹#›</a:t>
            </a:fld>
            <a:endParaRPr lang="en-AU"/>
          </a:p>
        </p:txBody>
      </p:sp>
    </p:spTree>
    <p:extLst>
      <p:ext uri="{BB962C8B-B14F-4D97-AF65-F5344CB8AC3E}">
        <p14:creationId xmlns:p14="http://schemas.microsoft.com/office/powerpoint/2010/main" val="214189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92A058-3771-45C0-99DD-50AC9BB41023}" type="datetimeFigureOut">
              <a:rPr lang="en-AU" smtClean="0"/>
              <a:t>15/11/2018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25E2876-02C4-4D9A-9D48-92AB5D2D8E96}" type="slidenum">
              <a:rPr lang="en-AU" smtClean="0"/>
              <a:t>‹#›</a:t>
            </a:fld>
            <a:endParaRPr lang="en-AU"/>
          </a:p>
        </p:txBody>
      </p:sp>
    </p:spTree>
    <p:extLst>
      <p:ext uri="{BB962C8B-B14F-4D97-AF65-F5344CB8AC3E}">
        <p14:creationId xmlns:p14="http://schemas.microsoft.com/office/powerpoint/2010/main" val="1543269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92A058-3771-45C0-99DD-50AC9BB41023}" type="datetimeFigureOut">
              <a:rPr lang="en-AU" smtClean="0"/>
              <a:t>15/11/2018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25E2876-02C4-4D9A-9D48-92AB5D2D8E96}" type="slidenum">
              <a:rPr lang="en-AU" smtClean="0"/>
              <a:t>‹#›</a:t>
            </a:fld>
            <a:endParaRPr lang="en-AU"/>
          </a:p>
        </p:txBody>
      </p:sp>
    </p:spTree>
    <p:extLst>
      <p:ext uri="{BB962C8B-B14F-4D97-AF65-F5344CB8AC3E}">
        <p14:creationId xmlns:p14="http://schemas.microsoft.com/office/powerpoint/2010/main" val="2087539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92A058-3771-45C0-99DD-50AC9BB41023}" type="datetimeFigureOut">
              <a:rPr lang="en-AU" smtClean="0"/>
              <a:t>15/11/2018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25E2876-02C4-4D9A-9D48-92AB5D2D8E96}" type="slidenum">
              <a:rPr lang="en-AU" smtClean="0"/>
              <a:t>‹#›</a:t>
            </a:fld>
            <a:endParaRPr lang="en-AU"/>
          </a:p>
        </p:txBody>
      </p:sp>
    </p:spTree>
    <p:extLst>
      <p:ext uri="{BB962C8B-B14F-4D97-AF65-F5344CB8AC3E}">
        <p14:creationId xmlns:p14="http://schemas.microsoft.com/office/powerpoint/2010/main" val="61024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92A058-3771-45C0-99DD-50AC9BB41023}" type="datetimeFigureOut">
              <a:rPr lang="en-AU" smtClean="0"/>
              <a:t>15/11/2018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25E2876-02C4-4D9A-9D48-92AB5D2D8E96}" type="slidenum">
              <a:rPr lang="en-AU" smtClean="0"/>
              <a:t>‹#›</a:t>
            </a:fld>
            <a:endParaRPr lang="en-AU"/>
          </a:p>
        </p:txBody>
      </p:sp>
    </p:spTree>
    <p:extLst>
      <p:ext uri="{BB962C8B-B14F-4D97-AF65-F5344CB8AC3E}">
        <p14:creationId xmlns:p14="http://schemas.microsoft.com/office/powerpoint/2010/main" val="136591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92A058-3771-45C0-99DD-50AC9BB41023}" type="datetimeFigureOut">
              <a:rPr lang="en-AU" smtClean="0"/>
              <a:t>15/11/2018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25E2876-02C4-4D9A-9D48-92AB5D2D8E96}" type="slidenum">
              <a:rPr lang="en-AU" smtClean="0"/>
              <a:t>‹#›</a:t>
            </a:fld>
            <a:endParaRPr lang="en-AU"/>
          </a:p>
        </p:txBody>
      </p:sp>
    </p:spTree>
    <p:extLst>
      <p:ext uri="{BB962C8B-B14F-4D97-AF65-F5344CB8AC3E}">
        <p14:creationId xmlns:p14="http://schemas.microsoft.com/office/powerpoint/2010/main" val="3354311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8492A058-3771-45C0-99DD-50AC9BB41023}" type="datetimeFigureOut">
              <a:rPr lang="en-AU" smtClean="0"/>
              <a:t>15/11/2018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25E2876-02C4-4D9A-9D48-92AB5D2D8E96}" type="slidenum">
              <a:rPr lang="en-AU" smtClean="0"/>
              <a:t>‹#›</a:t>
            </a:fld>
            <a:endParaRPr lang="en-AU"/>
          </a:p>
        </p:txBody>
      </p:sp>
    </p:spTree>
    <p:extLst>
      <p:ext uri="{BB962C8B-B14F-4D97-AF65-F5344CB8AC3E}">
        <p14:creationId xmlns:p14="http://schemas.microsoft.com/office/powerpoint/2010/main" val="303282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8492A058-3771-45C0-99DD-50AC9BB41023}" type="datetimeFigureOut">
              <a:rPr lang="en-AU" smtClean="0"/>
              <a:t>15/11/2018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25E2876-02C4-4D9A-9D48-92AB5D2D8E96}" type="slidenum">
              <a:rPr lang="en-AU" smtClean="0"/>
              <a:t>‹#›</a:t>
            </a:fld>
            <a:endParaRPr lang="en-AU"/>
          </a:p>
        </p:txBody>
      </p:sp>
    </p:spTree>
    <p:extLst>
      <p:ext uri="{BB962C8B-B14F-4D97-AF65-F5344CB8AC3E}">
        <p14:creationId xmlns:p14="http://schemas.microsoft.com/office/powerpoint/2010/main" val="2820319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8492A058-3771-45C0-99DD-50AC9BB41023}" type="datetimeFigureOut">
              <a:rPr lang="en-AU" smtClean="0"/>
              <a:t>15/11/2018</a:t>
            </a:fld>
            <a:endParaRPr lang="en-AU"/>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125E2876-02C4-4D9A-9D48-92AB5D2D8E96}" type="slidenum">
              <a:rPr lang="en-AU" smtClean="0"/>
              <a:t>‹#›</a:t>
            </a:fld>
            <a:endParaRPr lang="en-AU"/>
          </a:p>
        </p:txBody>
      </p:sp>
    </p:spTree>
    <p:extLst>
      <p:ext uri="{BB962C8B-B14F-4D97-AF65-F5344CB8AC3E}">
        <p14:creationId xmlns:p14="http://schemas.microsoft.com/office/powerpoint/2010/main" val="322642848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20000">
              <a:schemeClr val="accent1">
                <a:lumMod val="0"/>
                <a:lumOff val="100000"/>
              </a:schemeClr>
            </a:gs>
            <a:gs pos="65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88AEFA9-AF47-447C-9B67-60ED07B94095}"/>
              </a:ext>
            </a:extLst>
          </p:cNvPr>
          <p:cNvSpPr/>
          <p:nvPr/>
        </p:nvSpPr>
        <p:spPr>
          <a:xfrm>
            <a:off x="2870734" y="4252937"/>
            <a:ext cx="24425084" cy="2585323"/>
          </a:xfrm>
          <a:prstGeom prst="rect">
            <a:avLst/>
          </a:prstGeom>
        </p:spPr>
        <p:txBody>
          <a:bodyPr wrap="none">
            <a:spAutoFit/>
          </a:bodyPr>
          <a:lstStyle/>
          <a:p>
            <a:r>
              <a:rPr lang="en-US" altLang="zh-CN" sz="9600" dirty="0">
                <a:solidFill>
                  <a:schemeClr val="bg1"/>
                </a:solidFill>
              </a:rPr>
              <a:t>Monitoring Pregnancy using Mobile Applications</a:t>
            </a:r>
          </a:p>
          <a:p>
            <a:pPr algn="ctr"/>
            <a:r>
              <a:rPr lang="en-AU" sz="6600" dirty="0">
                <a:solidFill>
                  <a:schemeClr val="bg1"/>
                </a:solidFill>
              </a:rPr>
              <a:t>Xiang Zhang, Vladimir BRUSIC</a:t>
            </a:r>
            <a:endParaRPr lang="en-AU" sz="6600" baseline="30000" dirty="0">
              <a:solidFill>
                <a:schemeClr val="bg1"/>
              </a:solidFill>
            </a:endParaRPr>
          </a:p>
        </p:txBody>
      </p:sp>
      <p:sp>
        <p:nvSpPr>
          <p:cNvPr id="10" name="Rectangle: Rounded Corners 9">
            <a:extLst>
              <a:ext uri="{FF2B5EF4-FFF2-40B4-BE49-F238E27FC236}">
                <a16:creationId xmlns:a16="http://schemas.microsoft.com/office/drawing/2014/main" id="{27B93C54-8BEF-4019-9270-E8C91C61E995}"/>
              </a:ext>
            </a:extLst>
          </p:cNvPr>
          <p:cNvSpPr/>
          <p:nvPr/>
        </p:nvSpPr>
        <p:spPr>
          <a:xfrm>
            <a:off x="1057741" y="7363871"/>
            <a:ext cx="28080000" cy="12128976"/>
          </a:xfrm>
          <a:prstGeom prst="roundRect">
            <a:avLst>
              <a:gd name="adj" fmla="val 662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AU" sz="4000" dirty="0">
              <a:solidFill>
                <a:schemeClr val="tx1"/>
              </a:solidFill>
            </a:endParaRPr>
          </a:p>
        </p:txBody>
      </p:sp>
      <p:sp>
        <p:nvSpPr>
          <p:cNvPr id="21" name="Rectangle: Rounded Corners 20">
            <a:extLst>
              <a:ext uri="{FF2B5EF4-FFF2-40B4-BE49-F238E27FC236}">
                <a16:creationId xmlns:a16="http://schemas.microsoft.com/office/drawing/2014/main" id="{D1486121-106A-4E10-BC60-36F926E28C19}"/>
              </a:ext>
            </a:extLst>
          </p:cNvPr>
          <p:cNvSpPr/>
          <p:nvPr/>
        </p:nvSpPr>
        <p:spPr>
          <a:xfrm>
            <a:off x="1097606" y="30912119"/>
            <a:ext cx="28080000" cy="9600881"/>
          </a:xfrm>
          <a:prstGeom prst="roundRect">
            <a:avLst>
              <a:gd name="adj" fmla="val 1285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000" dirty="0">
              <a:solidFill>
                <a:schemeClr val="tx1"/>
              </a:solidFill>
            </a:endParaRPr>
          </a:p>
        </p:txBody>
      </p:sp>
      <p:sp>
        <p:nvSpPr>
          <p:cNvPr id="22" name="TextBox 21">
            <a:extLst>
              <a:ext uri="{FF2B5EF4-FFF2-40B4-BE49-F238E27FC236}">
                <a16:creationId xmlns:a16="http://schemas.microsoft.com/office/drawing/2014/main" id="{FFE91D0D-2132-4DBB-909B-01317D481F09}"/>
              </a:ext>
            </a:extLst>
          </p:cNvPr>
          <p:cNvSpPr txBox="1"/>
          <p:nvPr/>
        </p:nvSpPr>
        <p:spPr>
          <a:xfrm>
            <a:off x="16448920" y="40960811"/>
            <a:ext cx="12939696" cy="1200329"/>
          </a:xfrm>
          <a:prstGeom prst="rect">
            <a:avLst/>
          </a:prstGeom>
          <a:noFill/>
        </p:spPr>
        <p:txBody>
          <a:bodyPr wrap="none" rtlCol="0">
            <a:spAutoFit/>
          </a:bodyPr>
          <a:lstStyle/>
          <a:p>
            <a:r>
              <a:rPr lang="en-AU" sz="3600" dirty="0"/>
              <a:t>Contacts:	Xiang ZHANG				zy18743@Nottingham.edu.cn</a:t>
            </a:r>
          </a:p>
          <a:p>
            <a:r>
              <a:rPr lang="en-AU" sz="3600" dirty="0"/>
              <a:t>				Vladimir BRUSIC 			vladimir.brusic@Nottingham.edu.cn</a:t>
            </a:r>
          </a:p>
        </p:txBody>
      </p:sp>
      <p:sp>
        <p:nvSpPr>
          <p:cNvPr id="2" name="文本框 1">
            <a:extLst>
              <a:ext uri="{FF2B5EF4-FFF2-40B4-BE49-F238E27FC236}">
                <a16:creationId xmlns:a16="http://schemas.microsoft.com/office/drawing/2014/main" id="{E18ED030-1CA2-FD49-89D7-1684B989C95B}"/>
              </a:ext>
            </a:extLst>
          </p:cNvPr>
          <p:cNvSpPr txBox="1"/>
          <p:nvPr/>
        </p:nvSpPr>
        <p:spPr>
          <a:xfrm>
            <a:off x="1644063" y="7731516"/>
            <a:ext cx="26922803" cy="11449288"/>
          </a:xfrm>
          <a:prstGeom prst="rect">
            <a:avLst/>
          </a:prstGeom>
          <a:noFill/>
        </p:spPr>
        <p:txBody>
          <a:bodyPr wrap="square" rtlCol="0">
            <a:spAutoFit/>
          </a:bodyPr>
          <a:lstStyle/>
          <a:p>
            <a:pPr algn="just"/>
            <a:r>
              <a:rPr kumimoji="1" lang="en-US" altLang="zh-CN" sz="5400" dirty="0"/>
              <a:t>BACKGROUND &amp; MOTIVATION</a:t>
            </a:r>
          </a:p>
          <a:p>
            <a:pPr algn="just"/>
            <a:r>
              <a:rPr kumimoji="1" lang="en-US" altLang="zh-CN" sz="3600" dirty="0"/>
              <a:t>	Traditional health care system is supply-based and organized around providers (hospitals, medical practices, clinics, and others). In most parts of the world, population is aging and becoming less healthy due to consumerism, unhealthy diet, and sedentary life style. Health care costs are rapidly rising and there is a trend of moving health care services to patient homes as much as possible. New technologies make this possible; technology-enabled infrastructure that connects providers, caregivers and patients and links multiple sources of data. Simple collecting and connecting data are not sufficient, these data need to be coupled with medical knowledge and algorithms that help make timely and correct decisions about patient’s health needs. New technologies include sensor systems [1,2], wearables [1,3], personal health records [4], and the connectivity of devices through the Internet of Things [5,6]. Although these technologies offer a great promise, to date no system has been shown to accurately collect data [7]. </a:t>
            </a:r>
            <a:r>
              <a:rPr kumimoji="1" lang="en-US" altLang="zh-CN" sz="3600" b="1" i="1" dirty="0"/>
              <a:t>We propose to develop and implement a system for monitoring pregnancy through integration of wearable devices, medical knowledge and relevant algorithms, and with the use of personal pregnancy record</a:t>
            </a:r>
            <a:r>
              <a:rPr kumimoji="1" lang="en-US" altLang="zh-CN" sz="3600" dirty="0"/>
              <a:t> (Figure 1). This system takes input from continuous activity monitoring device (smart watch, heart beat, breathing rate), smart devices that are used several times a day (smart scale, blood pressure monitor, blood sugar meter, and temperature). Similar systems have been proposed [8-12] but a truly functional system is not available. The system will focus on comprehensive data collection from wearable devices, linked smart devices, early detection of risks and possible complications that will trigger alarms and recommendations to see health care specialists. The system will use commercially available devices and sensors and we will focus on the development of a software system. The proposed software will be used in health monitoring (data collection, management and processing) and will provide automated support for medical decision making through application of machine learning approaches [12]. The main aim of this project is to develop and implement a system for online analytics of pregnancy monitoring data that can be used to maintain healthy pregnancy and enable early prediction of  various complications and rapidly advise patient about the emerging risks. Our application will monitor several basic signs (weight, blood pressure, temperature, physical activity, heart rate, and sleep) and integrate these data into a decision-making system. We will focus on prediction of gestational diabetes [13] and pre-eclampsia [14]. </a:t>
            </a:r>
          </a:p>
        </p:txBody>
      </p:sp>
      <p:sp>
        <p:nvSpPr>
          <p:cNvPr id="15" name="文本框 14">
            <a:extLst>
              <a:ext uri="{FF2B5EF4-FFF2-40B4-BE49-F238E27FC236}">
                <a16:creationId xmlns:a16="http://schemas.microsoft.com/office/drawing/2014/main" id="{11DE77DE-8905-554F-A151-70B4B7F3F792}"/>
              </a:ext>
            </a:extLst>
          </p:cNvPr>
          <p:cNvSpPr txBox="1"/>
          <p:nvPr/>
        </p:nvSpPr>
        <p:spPr>
          <a:xfrm>
            <a:off x="1555840" y="31152175"/>
            <a:ext cx="9059415" cy="8309967"/>
          </a:xfrm>
          <a:prstGeom prst="rect">
            <a:avLst/>
          </a:prstGeom>
          <a:noFill/>
        </p:spPr>
        <p:txBody>
          <a:bodyPr wrap="square" rtlCol="0">
            <a:spAutoFit/>
          </a:bodyPr>
          <a:lstStyle/>
          <a:p>
            <a:pPr algn="just"/>
            <a:r>
              <a:rPr lang="en-AU" sz="5400" b="1" dirty="0"/>
              <a:t>CHALLENGES</a:t>
            </a:r>
            <a:endParaRPr lang="en-US" altLang="zh-CN" sz="4000" dirty="0"/>
          </a:p>
          <a:p>
            <a:pPr algn="just">
              <a:spcBef>
                <a:spcPts val="2400"/>
              </a:spcBef>
            </a:pPr>
            <a:r>
              <a:rPr lang="en-US" altLang="zh-CN" sz="4000" dirty="0"/>
              <a:t>It is difficult to guarantee the quality of data collected from wearable devices or other sensor systems</a:t>
            </a:r>
          </a:p>
          <a:p>
            <a:pPr algn="just">
              <a:spcBef>
                <a:spcPts val="2400"/>
              </a:spcBef>
            </a:pPr>
            <a:r>
              <a:rPr lang="en-US" altLang="zh-CN" sz="4000" dirty="0"/>
              <a:t>Prediction accuracy</a:t>
            </a:r>
            <a:r>
              <a:rPr lang="zh-CN" altLang="en-US" sz="4000" dirty="0"/>
              <a:t> </a:t>
            </a:r>
            <a:r>
              <a:rPr lang="en-US" altLang="zh-CN" sz="4000" dirty="0"/>
              <a:t>by machine learning needs to be satisfactory</a:t>
            </a:r>
          </a:p>
          <a:p>
            <a:pPr algn="just">
              <a:spcBef>
                <a:spcPts val="2400"/>
              </a:spcBef>
            </a:pPr>
            <a:r>
              <a:rPr lang="en-US" altLang="zh-CN" sz="4000" dirty="0"/>
              <a:t>Ensuring data security and reliability is a complex problem</a:t>
            </a:r>
          </a:p>
          <a:p>
            <a:pPr algn="just">
              <a:spcBef>
                <a:spcPts val="2400"/>
              </a:spcBef>
            </a:pPr>
            <a:r>
              <a:rPr lang="en-US" altLang="zh-CN" sz="4000" dirty="0"/>
              <a:t>Acceptance by the users is not guaranteed  and the use of the system requires training and automated </a:t>
            </a:r>
            <a:r>
              <a:rPr lang="en-US" altLang="zh-CN" sz="4000"/>
              <a:t>quality assurance</a:t>
            </a:r>
            <a:endParaRPr lang="zh-CN" altLang="en-US" sz="4000" dirty="0"/>
          </a:p>
        </p:txBody>
      </p:sp>
      <p:pic>
        <p:nvPicPr>
          <p:cNvPr id="27" name="Picture 26">
            <a:extLst>
              <a:ext uri="{FF2B5EF4-FFF2-40B4-BE49-F238E27FC236}">
                <a16:creationId xmlns:a16="http://schemas.microsoft.com/office/drawing/2014/main" id="{FE718DB2-4368-49A8-A976-12A25E010D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64243" cy="2821805"/>
          </a:xfrm>
          <a:prstGeom prst="rect">
            <a:avLst/>
          </a:prstGeom>
        </p:spPr>
      </p:pic>
      <p:sp>
        <p:nvSpPr>
          <p:cNvPr id="28" name="TextBox 27">
            <a:extLst>
              <a:ext uri="{FF2B5EF4-FFF2-40B4-BE49-F238E27FC236}">
                <a16:creationId xmlns:a16="http://schemas.microsoft.com/office/drawing/2014/main" id="{4BB1F9D7-B433-4D07-B217-A88147982A39}"/>
              </a:ext>
            </a:extLst>
          </p:cNvPr>
          <p:cNvSpPr txBox="1"/>
          <p:nvPr/>
        </p:nvSpPr>
        <p:spPr>
          <a:xfrm>
            <a:off x="16998250" y="562525"/>
            <a:ext cx="12408077" cy="2862322"/>
          </a:xfrm>
          <a:prstGeom prst="rect">
            <a:avLst/>
          </a:prstGeom>
          <a:noFill/>
        </p:spPr>
        <p:txBody>
          <a:bodyPr wrap="none" rtlCol="0">
            <a:spAutoFit/>
          </a:bodyPr>
          <a:lstStyle/>
          <a:p>
            <a:r>
              <a:rPr lang="en-AU" sz="6000" dirty="0">
                <a:solidFill>
                  <a:schemeClr val="bg1"/>
                </a:solidFill>
              </a:rPr>
              <a:t>Final Year Project</a:t>
            </a:r>
          </a:p>
          <a:p>
            <a:r>
              <a:rPr lang="en-AU" sz="6000" dirty="0">
                <a:solidFill>
                  <a:schemeClr val="bg1"/>
                </a:solidFill>
              </a:rPr>
              <a:t>School of Computer Science</a:t>
            </a:r>
          </a:p>
          <a:p>
            <a:r>
              <a:rPr lang="en-AU" sz="6000" dirty="0">
                <a:solidFill>
                  <a:schemeClr val="bg1"/>
                </a:solidFill>
              </a:rPr>
              <a:t>University of Nottingham Ningbo China</a:t>
            </a:r>
          </a:p>
        </p:txBody>
      </p:sp>
      <p:grpSp>
        <p:nvGrpSpPr>
          <p:cNvPr id="30" name="Group 29">
            <a:extLst>
              <a:ext uri="{FF2B5EF4-FFF2-40B4-BE49-F238E27FC236}">
                <a16:creationId xmlns:a16="http://schemas.microsoft.com/office/drawing/2014/main" id="{0E3ED947-4C37-499E-93DC-51B056138C17}"/>
              </a:ext>
            </a:extLst>
          </p:cNvPr>
          <p:cNvGrpSpPr/>
          <p:nvPr/>
        </p:nvGrpSpPr>
        <p:grpSpPr>
          <a:xfrm>
            <a:off x="965200" y="19900346"/>
            <a:ext cx="28212406" cy="12459254"/>
            <a:chOff x="831603" y="20676109"/>
            <a:chExt cx="28080000" cy="12179714"/>
          </a:xfrm>
        </p:grpSpPr>
        <p:sp>
          <p:nvSpPr>
            <p:cNvPr id="18" name="Rectangle: Rounded Corners 17">
              <a:extLst>
                <a:ext uri="{FF2B5EF4-FFF2-40B4-BE49-F238E27FC236}">
                  <a16:creationId xmlns:a16="http://schemas.microsoft.com/office/drawing/2014/main" id="{6F6F8F64-C8C4-45F6-9C7B-3A2D24C3B754}"/>
                </a:ext>
              </a:extLst>
            </p:cNvPr>
            <p:cNvSpPr/>
            <p:nvPr/>
          </p:nvSpPr>
          <p:spPr>
            <a:xfrm>
              <a:off x="831603" y="20676109"/>
              <a:ext cx="28080000" cy="10432541"/>
            </a:xfrm>
            <a:prstGeom prst="roundRect">
              <a:avLst>
                <a:gd name="adj" fmla="val 662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000" dirty="0">
                <a:solidFill>
                  <a:schemeClr val="tx1"/>
                </a:solidFill>
              </a:endParaRPr>
            </a:p>
          </p:txBody>
        </p:sp>
        <p:sp>
          <p:nvSpPr>
            <p:cNvPr id="20" name="TextBox 19">
              <a:extLst>
                <a:ext uri="{FF2B5EF4-FFF2-40B4-BE49-F238E27FC236}">
                  <a16:creationId xmlns:a16="http://schemas.microsoft.com/office/drawing/2014/main" id="{601413D9-A184-45A7-B676-0F29CA33EED9}"/>
                </a:ext>
              </a:extLst>
            </p:cNvPr>
            <p:cNvSpPr txBox="1"/>
            <p:nvPr/>
          </p:nvSpPr>
          <p:spPr>
            <a:xfrm>
              <a:off x="1748070" y="31932493"/>
              <a:ext cx="184731" cy="923330"/>
            </a:xfrm>
            <a:prstGeom prst="rect">
              <a:avLst/>
            </a:prstGeom>
            <a:noFill/>
          </p:spPr>
          <p:txBody>
            <a:bodyPr wrap="none" rtlCol="0">
              <a:spAutoFit/>
            </a:bodyPr>
            <a:lstStyle/>
            <a:p>
              <a:endParaRPr lang="en-AU" sz="5400" dirty="0"/>
            </a:p>
          </p:txBody>
        </p:sp>
        <p:sp>
          <p:nvSpPr>
            <p:cNvPr id="6" name="文本框 5">
              <a:extLst>
                <a:ext uri="{FF2B5EF4-FFF2-40B4-BE49-F238E27FC236}">
                  <a16:creationId xmlns:a16="http://schemas.microsoft.com/office/drawing/2014/main" id="{089D3A1F-A561-9144-B2AD-016E3B6DF940}"/>
                </a:ext>
              </a:extLst>
            </p:cNvPr>
            <p:cNvSpPr txBox="1"/>
            <p:nvPr/>
          </p:nvSpPr>
          <p:spPr>
            <a:xfrm>
              <a:off x="11055536" y="29000688"/>
              <a:ext cx="7632135" cy="1815882"/>
            </a:xfrm>
            <a:prstGeom prst="rect">
              <a:avLst/>
            </a:prstGeom>
            <a:noFill/>
          </p:spPr>
          <p:txBody>
            <a:bodyPr wrap="square" rtlCol="0">
              <a:spAutoFit/>
            </a:bodyPr>
            <a:lstStyle/>
            <a:p>
              <a:pPr algn="just"/>
              <a:r>
                <a:rPr kumimoji="1" lang="en-US" altLang="zh-CN" sz="2800" b="1" dirty="0"/>
                <a:t>Figure 2</a:t>
              </a:r>
              <a:r>
                <a:rPr kumimoji="1" lang="en-US" altLang="zh-CN" sz="2800" dirty="0"/>
                <a:t>: Workflow diagram that represents high-level decision-making based on based on the results of prediction algorithm applied to the streamed data.</a:t>
              </a:r>
              <a:endParaRPr kumimoji="1" lang="zh-CN" altLang="en-US" sz="2800" dirty="0"/>
            </a:p>
          </p:txBody>
        </p:sp>
        <p:sp>
          <p:nvSpPr>
            <p:cNvPr id="23" name="文本框 22">
              <a:extLst>
                <a:ext uri="{FF2B5EF4-FFF2-40B4-BE49-F238E27FC236}">
                  <a16:creationId xmlns:a16="http://schemas.microsoft.com/office/drawing/2014/main" id="{BF276668-FB3E-8744-A388-402AEB3BA712}"/>
                </a:ext>
              </a:extLst>
            </p:cNvPr>
            <p:cNvSpPr txBox="1"/>
            <p:nvPr/>
          </p:nvSpPr>
          <p:spPr>
            <a:xfrm>
              <a:off x="1708347" y="25560418"/>
              <a:ext cx="6746993" cy="523220"/>
            </a:xfrm>
            <a:prstGeom prst="rect">
              <a:avLst/>
            </a:prstGeom>
            <a:noFill/>
          </p:spPr>
          <p:txBody>
            <a:bodyPr wrap="square" rtlCol="0">
              <a:spAutoFit/>
            </a:bodyPr>
            <a:lstStyle/>
            <a:p>
              <a:r>
                <a:rPr kumimoji="1" lang="en-US" altLang="zh-CN" sz="2800" dirty="0"/>
                <a:t>Figure 1 : Block diagram of software design</a:t>
              </a:r>
              <a:endParaRPr kumimoji="1" lang="zh-CN" altLang="en-US" sz="2800" dirty="0"/>
            </a:p>
          </p:txBody>
        </p:sp>
        <p:pic>
          <p:nvPicPr>
            <p:cNvPr id="4" name="Picture 3">
              <a:extLst>
                <a:ext uri="{FF2B5EF4-FFF2-40B4-BE49-F238E27FC236}">
                  <a16:creationId xmlns:a16="http://schemas.microsoft.com/office/drawing/2014/main" id="{16AF4DE9-8AEB-4722-8AB9-D5E3F4EFE2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9220" y="20969650"/>
              <a:ext cx="13199978" cy="5776550"/>
            </a:xfrm>
            <a:prstGeom prst="rect">
              <a:avLst/>
            </a:prstGeom>
          </p:spPr>
        </p:pic>
        <p:pic>
          <p:nvPicPr>
            <p:cNvPr id="13" name="Picture 12">
              <a:extLst>
                <a:ext uri="{FF2B5EF4-FFF2-40B4-BE49-F238E27FC236}">
                  <a16:creationId xmlns:a16="http://schemas.microsoft.com/office/drawing/2014/main" id="{F06F9A52-B47B-4580-BE80-EB72507320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36298" y="20911808"/>
              <a:ext cx="9574603" cy="9904762"/>
            </a:xfrm>
            <a:prstGeom prst="rect">
              <a:avLst/>
            </a:prstGeom>
          </p:spPr>
        </p:pic>
        <p:sp>
          <p:nvSpPr>
            <p:cNvPr id="16" name="Rectangle 15">
              <a:extLst>
                <a:ext uri="{FF2B5EF4-FFF2-40B4-BE49-F238E27FC236}">
                  <a16:creationId xmlns:a16="http://schemas.microsoft.com/office/drawing/2014/main" id="{A4DB0084-B1B2-49E5-B777-82666C1377B5}"/>
                </a:ext>
              </a:extLst>
            </p:cNvPr>
            <p:cNvSpPr/>
            <p:nvPr/>
          </p:nvSpPr>
          <p:spPr>
            <a:xfrm>
              <a:off x="23104544" y="26376392"/>
              <a:ext cx="100896" cy="9692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文本框 5">
              <a:extLst>
                <a:ext uri="{FF2B5EF4-FFF2-40B4-BE49-F238E27FC236}">
                  <a16:creationId xmlns:a16="http://schemas.microsoft.com/office/drawing/2014/main" id="{62B9D8D2-C3A8-4315-B547-6CC9EFEBF171}"/>
                </a:ext>
              </a:extLst>
            </p:cNvPr>
            <p:cNvSpPr txBox="1"/>
            <p:nvPr/>
          </p:nvSpPr>
          <p:spPr>
            <a:xfrm>
              <a:off x="1403002" y="27036461"/>
              <a:ext cx="13266196" cy="1384995"/>
            </a:xfrm>
            <a:prstGeom prst="rect">
              <a:avLst/>
            </a:prstGeom>
            <a:noFill/>
          </p:spPr>
          <p:txBody>
            <a:bodyPr wrap="square" rtlCol="0">
              <a:spAutoFit/>
            </a:bodyPr>
            <a:lstStyle/>
            <a:p>
              <a:pPr algn="just"/>
              <a:r>
                <a:rPr kumimoji="1" lang="en-US" altLang="zh-CN" sz="2800" b="1" dirty="0"/>
                <a:t>Figure 1</a:t>
              </a:r>
              <a:r>
                <a:rPr kumimoji="1" lang="en-US" altLang="zh-CN" sz="2800" dirty="0"/>
                <a:t>: Hardware components of the proposed system. Data capture is on the client side combined with the EHR and individuals health history. Data capture is facilitated by mobile devices. Data analytics and decision making is done at the server side.</a:t>
              </a:r>
              <a:endParaRPr kumimoji="1" lang="zh-CN" altLang="en-US" sz="2800" dirty="0"/>
            </a:p>
          </p:txBody>
        </p:sp>
      </p:grpSp>
      <p:sp>
        <p:nvSpPr>
          <p:cNvPr id="31" name="Rectangle 30">
            <a:extLst>
              <a:ext uri="{FF2B5EF4-FFF2-40B4-BE49-F238E27FC236}">
                <a16:creationId xmlns:a16="http://schemas.microsoft.com/office/drawing/2014/main" id="{14B4D428-6807-42D9-B461-9028F14EAD3D}"/>
              </a:ext>
            </a:extLst>
          </p:cNvPr>
          <p:cNvSpPr/>
          <p:nvPr/>
        </p:nvSpPr>
        <p:spPr>
          <a:xfrm>
            <a:off x="11073488" y="31156730"/>
            <a:ext cx="17853463" cy="9202519"/>
          </a:xfrm>
          <a:prstGeom prst="rect">
            <a:avLst/>
          </a:prstGeom>
        </p:spPr>
        <p:txBody>
          <a:bodyPr wrap="square">
            <a:spAutoFit/>
          </a:bodyPr>
          <a:lstStyle/>
          <a:p>
            <a:pPr marL="533400" indent="-533400" algn="just"/>
            <a:r>
              <a:rPr lang="en-AU" sz="4000" b="1" dirty="0"/>
              <a:t>REFERENCES</a:t>
            </a:r>
          </a:p>
          <a:p>
            <a:pPr marL="533400" indent="-533400" algn="just"/>
            <a:r>
              <a:rPr lang="en-AU" sz="2400" dirty="0"/>
              <a:t>1.	</a:t>
            </a:r>
            <a:r>
              <a:rPr lang="en-AU" sz="2400" dirty="0" err="1"/>
              <a:t>Tricoli</a:t>
            </a:r>
            <a:r>
              <a:rPr lang="en-AU" sz="2400" dirty="0"/>
              <a:t> A</a:t>
            </a:r>
            <a:r>
              <a:rPr lang="en-AU" sz="2400" i="1" dirty="0"/>
              <a:t> et al.</a:t>
            </a:r>
            <a:r>
              <a:rPr lang="en-AU" sz="2400" dirty="0"/>
              <a:t> Wearable and miniaturized sensor technologies for personalized and preventive medicine. Advanced Functional Materials. 2017;27(15):1605271.</a:t>
            </a:r>
          </a:p>
          <a:p>
            <a:pPr marL="533400" indent="-533400" algn="just"/>
            <a:r>
              <a:rPr lang="en-AU" sz="2400" dirty="0"/>
              <a:t>2.	Andreu-Perez </a:t>
            </a:r>
            <a:r>
              <a:rPr lang="en-AU" sz="2400" i="1" dirty="0"/>
              <a:t>et al.</a:t>
            </a:r>
            <a:r>
              <a:rPr lang="en-AU" sz="2400" dirty="0"/>
              <a:t>. Big data for health. IEEE J Biomed Health Inform. 2015;19(4):1193-208.</a:t>
            </a:r>
          </a:p>
          <a:p>
            <a:pPr marL="533400" indent="-533400" algn="just"/>
            <a:r>
              <a:rPr lang="en-AU" sz="2400" dirty="0"/>
              <a:t>3.	</a:t>
            </a:r>
            <a:r>
              <a:rPr lang="en-AU" sz="2400" dirty="0" err="1"/>
              <a:t>Piwek</a:t>
            </a:r>
            <a:r>
              <a:rPr lang="en-AU" sz="2400" dirty="0"/>
              <a:t> L </a:t>
            </a:r>
            <a:r>
              <a:rPr lang="en-AU" sz="2400" i="1" dirty="0"/>
              <a:t>et al</a:t>
            </a:r>
            <a:r>
              <a:rPr lang="en-AU" sz="2400" dirty="0"/>
              <a:t>. The rise of consumer health wearables: promises and barriers. </a:t>
            </a:r>
            <a:r>
              <a:rPr lang="en-AU" sz="2400" dirty="0" err="1"/>
              <a:t>PLoS</a:t>
            </a:r>
            <a:r>
              <a:rPr lang="en-AU" sz="2400" dirty="0"/>
              <a:t> Medicine. 2016;13(2):e1001953.</a:t>
            </a:r>
          </a:p>
          <a:p>
            <a:pPr marL="533400" indent="-533400" algn="just"/>
            <a:r>
              <a:rPr lang="en-AU" sz="2400" dirty="0"/>
              <a:t>4.	Smith MI </a:t>
            </a:r>
            <a:r>
              <a:rPr lang="en-AU" sz="2400" i="1" dirty="0"/>
              <a:t>et al</a:t>
            </a:r>
            <a:r>
              <a:rPr lang="en-AU" sz="2400" dirty="0"/>
              <a:t>. Lessons Learned After Redesigning a Personal Health Record. </a:t>
            </a:r>
            <a:r>
              <a:rPr lang="en-AU" sz="2400" dirty="0" err="1"/>
              <a:t>InMEDINFO</a:t>
            </a:r>
            <a:r>
              <a:rPr lang="en-AU" sz="2400" dirty="0"/>
              <a:t> 2017: Precision Healthcare Through Informatics: Proceedings of the 16th World Congress on Medical and Health Informatics 2018 Jan 31 (Vol. 245, p. 216). IOS Press.</a:t>
            </a:r>
          </a:p>
          <a:p>
            <a:pPr marL="533400" indent="-533400" algn="just"/>
            <a:r>
              <a:rPr lang="en-AU" sz="2400" dirty="0"/>
              <a:t>5.	Al-Fuqaha A </a:t>
            </a:r>
            <a:r>
              <a:rPr lang="en-AU" sz="2400" i="1" dirty="0"/>
              <a:t>et al</a:t>
            </a:r>
            <a:r>
              <a:rPr lang="en-AU" sz="2400" dirty="0"/>
              <a:t>. Internet of things: A survey on enabling technologies, protocols, and applications. IEEE Communications Surveys &amp; Tutorials. 2015;17(4):2347-76.</a:t>
            </a:r>
          </a:p>
          <a:p>
            <a:pPr marL="533400" indent="-533400" algn="just"/>
            <a:r>
              <a:rPr lang="en-AU" sz="2400" dirty="0"/>
              <a:t>6.	</a:t>
            </a:r>
            <a:r>
              <a:rPr lang="en-AU" sz="2400" dirty="0" err="1"/>
              <a:t>Dimitrov</a:t>
            </a:r>
            <a:r>
              <a:rPr lang="en-AU" sz="2400" dirty="0"/>
              <a:t> DV. Medical internet of things and big data in healthcare. Healthcare informatics research. 2016;22(3):156-63.</a:t>
            </a:r>
          </a:p>
          <a:p>
            <a:pPr marL="533400" indent="-533400" algn="just"/>
            <a:r>
              <a:rPr lang="en-AU" sz="2400" dirty="0"/>
              <a:t>7.	Rosenberger ME </a:t>
            </a:r>
            <a:r>
              <a:rPr lang="en-AU" sz="2400" i="1" dirty="0"/>
              <a:t>et al</a:t>
            </a:r>
            <a:r>
              <a:rPr lang="en-AU" sz="2400" dirty="0"/>
              <a:t>. 24 hours of sleep, sedentary </a:t>
            </a:r>
            <a:r>
              <a:rPr lang="en-AU" sz="2400" dirty="0" err="1"/>
              <a:t>behavior</a:t>
            </a:r>
            <a:r>
              <a:rPr lang="en-AU" sz="2400" dirty="0"/>
              <a:t>, and physical activity with nine wearable devices. Medicine and science in sports and exercise. 2016;48(3):457.</a:t>
            </a:r>
          </a:p>
          <a:p>
            <a:pPr marL="533400" indent="-533400" algn="just"/>
            <a:r>
              <a:rPr lang="en-AU" sz="2400" dirty="0"/>
              <a:t>8.	</a:t>
            </a:r>
            <a:r>
              <a:rPr lang="en-AU" sz="2400" dirty="0" err="1"/>
              <a:t>Groenen</a:t>
            </a:r>
            <a:r>
              <a:rPr lang="en-AU" sz="2400" dirty="0"/>
              <a:t> CJ </a:t>
            </a:r>
            <a:r>
              <a:rPr lang="en-AU" sz="2400" i="1" dirty="0"/>
              <a:t>et al</a:t>
            </a:r>
            <a:r>
              <a:rPr lang="en-AU" sz="2400" dirty="0"/>
              <a:t>. Improving maternity care using a personal health record: study protocol for a stepped-wedge, randomised, controlled trial. Trials. 2016;17(1):202.</a:t>
            </a:r>
          </a:p>
          <a:p>
            <a:pPr marL="533400" indent="-533400" algn="just"/>
            <a:r>
              <a:rPr lang="en-AU" sz="2400" dirty="0"/>
              <a:t>9.	</a:t>
            </a:r>
            <a:r>
              <a:rPr lang="en-AU" sz="2400" dirty="0" err="1"/>
              <a:t>Bachiri</a:t>
            </a:r>
            <a:r>
              <a:rPr lang="en-AU" sz="2400" dirty="0"/>
              <a:t> M </a:t>
            </a:r>
            <a:r>
              <a:rPr lang="en-AU" sz="2400" i="1" dirty="0"/>
              <a:t>et al</a:t>
            </a:r>
            <a:r>
              <a:rPr lang="en-AU" sz="2400" dirty="0"/>
              <a:t>. Mobile personal health records for pregnancy monitoring functionalities: Analysis and potential. Computer methods and programs in biomedicine. 2016;134:121-35.</a:t>
            </a:r>
          </a:p>
          <a:p>
            <a:pPr marL="533400" indent="-533400" algn="just"/>
            <a:r>
              <a:rPr lang="en-AU" sz="2400" dirty="0"/>
              <a:t>10.	</a:t>
            </a:r>
            <a:r>
              <a:rPr lang="en-AU" sz="2400" dirty="0" err="1"/>
              <a:t>Signorini</a:t>
            </a:r>
            <a:r>
              <a:rPr lang="en-AU" sz="2400" dirty="0"/>
              <a:t> M </a:t>
            </a:r>
            <a:r>
              <a:rPr lang="en-AU" sz="2400" i="1" dirty="0"/>
              <a:t>et al</a:t>
            </a:r>
            <a:r>
              <a:rPr lang="en-AU" sz="2400" dirty="0"/>
              <a:t>. Antepartum </a:t>
            </a:r>
            <a:r>
              <a:rPr lang="en-AU" sz="2400" dirty="0" err="1"/>
              <a:t>Fetal</a:t>
            </a:r>
            <a:r>
              <a:rPr lang="en-AU" sz="2400" dirty="0"/>
              <a:t> Monitoring through a Wearable System and a Mobile Application. Technologies. 2018;6(2):44.</a:t>
            </a:r>
          </a:p>
          <a:p>
            <a:pPr marL="533400" indent="-533400" algn="just"/>
            <a:r>
              <a:rPr lang="en-AU" sz="2400" dirty="0"/>
              <a:t>11.	Moreira MW </a:t>
            </a:r>
            <a:r>
              <a:rPr lang="en-AU" sz="2400" i="1" dirty="0"/>
              <a:t>et al</a:t>
            </a:r>
            <a:r>
              <a:rPr lang="en-AU" sz="2400" dirty="0"/>
              <a:t>. Postpartum depression prediction through pregnancy data analysis for emotion-aware smart systems. Information Fusion. 2019;47:23-31.</a:t>
            </a:r>
          </a:p>
          <a:p>
            <a:pPr marL="533400" indent="-533400" algn="just"/>
            <a:r>
              <a:rPr lang="en-AU" sz="2400" dirty="0"/>
              <a:t>12.	Chen JH, Asch SM. Machine learning and prediction in medicine—beyond the peak of inflated expectations. The New England journal of medicine. 2017;376(26):2507.</a:t>
            </a:r>
          </a:p>
          <a:p>
            <a:pPr marL="533400" indent="-533400" algn="just"/>
            <a:r>
              <a:rPr lang="en-AU" sz="2400" dirty="0"/>
              <a:t>13.	</a:t>
            </a:r>
            <a:r>
              <a:rPr lang="en-AU" sz="2400" dirty="0" err="1"/>
              <a:t>Spaight</a:t>
            </a:r>
            <a:r>
              <a:rPr lang="en-AU" sz="2400" dirty="0"/>
              <a:t> C </a:t>
            </a:r>
            <a:r>
              <a:rPr lang="en-AU" sz="2400" i="1" dirty="0"/>
              <a:t>et al</a:t>
            </a:r>
            <a:r>
              <a:rPr lang="en-AU" sz="2400" dirty="0"/>
              <a:t>. Gestational diabetes mellitus. </a:t>
            </a:r>
            <a:r>
              <a:rPr lang="en-AU" sz="2400" dirty="0" err="1"/>
              <a:t>InNovelties</a:t>
            </a:r>
            <a:r>
              <a:rPr lang="en-AU" sz="2400" dirty="0"/>
              <a:t> in Diabetes 2016 (Vol. 31, pp. 163-178). Karger Publishers..</a:t>
            </a:r>
          </a:p>
          <a:p>
            <a:pPr marL="533400" indent="-533400" algn="just"/>
            <a:r>
              <a:rPr lang="en-AU" sz="2400" dirty="0"/>
              <a:t>14.	Wright D </a:t>
            </a:r>
            <a:r>
              <a:rPr lang="en-AU" sz="2400" i="1" dirty="0"/>
              <a:t>et al</a:t>
            </a:r>
            <a:r>
              <a:rPr lang="en-AU" sz="2400" dirty="0"/>
              <a:t>. Competing risks model in screening for preeclampsia by maternal characteristics and medical history. American journal of obstetrics and </a:t>
            </a:r>
            <a:r>
              <a:rPr lang="en-AU" sz="2400" dirty="0" err="1"/>
              <a:t>gynecology</a:t>
            </a:r>
            <a:r>
              <a:rPr lang="en-AU" sz="2400" dirty="0"/>
              <a:t>. 2015;213(1):62-e1.</a:t>
            </a:r>
          </a:p>
        </p:txBody>
      </p:sp>
    </p:spTree>
    <p:extLst>
      <p:ext uri="{BB962C8B-B14F-4D97-AF65-F5344CB8AC3E}">
        <p14:creationId xmlns:p14="http://schemas.microsoft.com/office/powerpoint/2010/main" val="605935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669</TotalTime>
  <Words>164</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等线</vt: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VB2018</dc:creator>
  <cp:lastModifiedBy>VB2018</cp:lastModifiedBy>
  <cp:revision>28</cp:revision>
  <dcterms:created xsi:type="dcterms:W3CDTF">2018-10-30T04:12:01Z</dcterms:created>
  <dcterms:modified xsi:type="dcterms:W3CDTF">2018-11-15T00:44:39Z</dcterms:modified>
</cp:coreProperties>
</file>