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661" r:id="rId3"/>
  </p:sldMasterIdLst>
  <p:notesMasterIdLst>
    <p:notesMasterId r:id="rId18"/>
  </p:notesMasterIdLst>
  <p:handoutMasterIdLst>
    <p:handoutMasterId r:id="rId19"/>
  </p:handoutMasterIdLst>
  <p:sldIdLst>
    <p:sldId id="285" r:id="rId4"/>
    <p:sldId id="318" r:id="rId5"/>
    <p:sldId id="259" r:id="rId6"/>
    <p:sldId id="260" r:id="rId7"/>
    <p:sldId id="307" r:id="rId8"/>
    <p:sldId id="319" r:id="rId9"/>
    <p:sldId id="320" r:id="rId10"/>
    <p:sldId id="321" r:id="rId11"/>
    <p:sldId id="308" r:id="rId12"/>
    <p:sldId id="317" r:id="rId13"/>
    <p:sldId id="306" r:id="rId14"/>
    <p:sldId id="322" r:id="rId15"/>
    <p:sldId id="316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A60"/>
    <a:srgbClr val="EECE52"/>
    <a:srgbClr val="65C4CA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86391" autoAdjust="0"/>
  </p:normalViewPr>
  <p:slideViewPr>
    <p:cSldViewPr snapToGrid="0">
      <p:cViewPr varScale="1">
        <p:scale>
          <a:sx n="105" d="100"/>
          <a:sy n="105" d="100"/>
        </p:scale>
        <p:origin x="114" y="5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3A6C2-DE8C-7E42-BA65-3FA1EC1B3076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82E27-3EB6-BB47-B1FE-27F680FDB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2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ea typeface="微软雅黑" panose="020B0503020204020204" pitchFamily="34" charset="-122"/>
              </a:rPr>
              <a:t>本PPT模板部分元素使用了幻灯片母版制作。如果需要修改，点击-视图-幻灯片母版-修改 完成后关闭编辑母版即可。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97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10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321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63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7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445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63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603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 userDrawn="1"/>
        </p:nvSpPr>
        <p:spPr>
          <a:xfrm>
            <a:off x="9617751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9140134" y="5748469"/>
            <a:ext cx="2962415" cy="125730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 userDrawn="1"/>
        </p:nvSpPr>
        <p:spPr>
          <a:xfrm>
            <a:off x="9627990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0336"/>
            <a:ext cx="1951463" cy="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1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584D-572C-6B44-88BE-488C33AA6CF5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FD16-EEA3-0749-81DC-447859110DC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9461634" y="0"/>
            <a:ext cx="2730366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5310" y="-212279"/>
            <a:ext cx="12192000" cy="5715000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414807" y="2192859"/>
            <a:ext cx="448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41651" y="3380290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0" y="3464816"/>
            <a:ext cx="8789291" cy="37303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48" y="6134967"/>
            <a:ext cx="1963152" cy="73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789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8ECF-C17C-9547-9729-DC0BA14056B1}" type="datetimeFigureOut">
              <a:rPr kumimoji="1" lang="zh-CN" altLang="en-US" smtClean="0"/>
              <a:t>2018/5/12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CD2E-76D6-0048-9BC1-65A5D5DE9E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97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1667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爬虫高级课教室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82715" y="4239491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020367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免责声明：如果本课程内有任何内容侵害了您的权益，请您及时联系我们    潭州教育全球教学服务中心热线：</a:t>
            </a:r>
            <a:r>
              <a:rPr lang="en-US" altLang="zh-CN" sz="800" dirty="0"/>
              <a:t>4001567315 </a:t>
            </a:r>
          </a:p>
        </p:txBody>
      </p:sp>
    </p:spTree>
    <p:extLst>
      <p:ext uri="{BB962C8B-B14F-4D97-AF65-F5344CB8AC3E}">
        <p14:creationId xmlns:p14="http://schemas.microsoft.com/office/powerpoint/2010/main" val="11643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597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怎样使用？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——》CrawlSpider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5" y="1958719"/>
            <a:ext cx="7314286" cy="359047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9179" y="1866546"/>
            <a:ext cx="39866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CrawlSpider</a:t>
            </a:r>
            <a:r>
              <a:rPr lang="zh-CN" altLang="en-US" sz="1600" dirty="0"/>
              <a:t>是</a:t>
            </a:r>
            <a:r>
              <a:rPr lang="en-US" altLang="zh-CN" sz="1600" dirty="0"/>
              <a:t>Spider</a:t>
            </a:r>
            <a:r>
              <a:rPr lang="zh-CN" altLang="en-US" sz="1600" dirty="0"/>
              <a:t>的派生类，</a:t>
            </a:r>
            <a:endParaRPr lang="en-US" altLang="zh-CN" sz="1600" dirty="0"/>
          </a:p>
          <a:p>
            <a:r>
              <a:rPr lang="en-US" altLang="zh-CN" sz="1600" dirty="0"/>
              <a:t>Spider</a:t>
            </a:r>
            <a:r>
              <a:rPr lang="zh-CN" altLang="en-US" sz="1600" dirty="0"/>
              <a:t>类的设计原则是只爬取</a:t>
            </a:r>
            <a:r>
              <a:rPr lang="en-US" altLang="zh-CN" sz="1600" dirty="0" err="1"/>
              <a:t>start_url</a:t>
            </a:r>
            <a:r>
              <a:rPr lang="zh-CN" altLang="en-US" sz="1600" dirty="0"/>
              <a:t>列表中的网页，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而</a:t>
            </a:r>
            <a:r>
              <a:rPr lang="en-US" altLang="zh-CN" sz="1600" dirty="0"/>
              <a:t>CrawlSpider</a:t>
            </a:r>
            <a:r>
              <a:rPr lang="zh-CN" altLang="en-US" sz="1600" dirty="0"/>
              <a:t>类定义了一些规则</a:t>
            </a:r>
            <a:r>
              <a:rPr lang="en-US" altLang="zh-CN" sz="1600" dirty="0"/>
              <a:t>(rule)</a:t>
            </a:r>
            <a:r>
              <a:rPr lang="zh-CN" altLang="en-US" sz="1600" dirty="0"/>
              <a:t>来提供跟进</a:t>
            </a:r>
            <a:r>
              <a:rPr lang="en-US" altLang="zh-CN" sz="1600" dirty="0"/>
              <a:t>link</a:t>
            </a:r>
            <a:r>
              <a:rPr lang="zh-CN" altLang="en-US" sz="1600" dirty="0"/>
              <a:t>的方便的机制，</a:t>
            </a:r>
            <a:endParaRPr lang="en-US" altLang="zh-CN" sz="1600" dirty="0"/>
          </a:p>
          <a:p>
            <a:r>
              <a:rPr lang="zh-CN" altLang="en-US" sz="1600" dirty="0"/>
              <a:t>从爬取的网页中获取</a:t>
            </a:r>
            <a:r>
              <a:rPr lang="en-US" altLang="zh-CN" sz="1600" dirty="0"/>
              <a:t>link</a:t>
            </a:r>
            <a:r>
              <a:rPr lang="zh-CN" altLang="en-US" sz="1600" dirty="0"/>
              <a:t>并继续爬取的工作更适合。</a:t>
            </a:r>
          </a:p>
        </p:txBody>
      </p:sp>
    </p:spTree>
    <p:extLst>
      <p:ext uri="{BB962C8B-B14F-4D97-AF65-F5344CB8AC3E}">
        <p14:creationId xmlns:p14="http://schemas.microsoft.com/office/powerpoint/2010/main" val="287234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352302" y="588977"/>
            <a:ext cx="5535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爬数据？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==》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爬取腾讯招聘信息</a:t>
            </a:r>
          </a:p>
        </p:txBody>
      </p:sp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7" name="Group 130"/>
          <p:cNvGrpSpPr/>
          <p:nvPr/>
        </p:nvGrpSpPr>
        <p:grpSpPr>
          <a:xfrm>
            <a:off x="452440" y="357961"/>
            <a:ext cx="864665" cy="865389"/>
            <a:chOff x="3287425" y="3613920"/>
            <a:chExt cx="648499" cy="649042"/>
          </a:xfrm>
        </p:grpSpPr>
        <p:sp>
          <p:nvSpPr>
            <p:cNvPr id="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1" y="1276558"/>
            <a:ext cx="6753225" cy="4086225"/>
          </a:xfrm>
          <a:prstGeom prst="rect">
            <a:avLst/>
          </a:prstGeom>
        </p:spPr>
      </p:pic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878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8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9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2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36"/>
          <p:cNvSpPr>
            <a:spLocks noChangeArrowheads="1"/>
          </p:cNvSpPr>
          <p:nvPr/>
        </p:nvSpPr>
        <p:spPr bwMode="auto">
          <a:xfrm>
            <a:off x="2034914" y="2190162"/>
            <a:ext cx="272695" cy="354873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ts val="1500"/>
              </a:lnSpc>
            </a:pPr>
            <a:endParaRPr lang="en-US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7" name="Group 130"/>
          <p:cNvGrpSpPr/>
          <p:nvPr/>
        </p:nvGrpSpPr>
        <p:grpSpPr>
          <a:xfrm>
            <a:off x="452440" y="357961"/>
            <a:ext cx="864665" cy="865389"/>
            <a:chOff x="3287425" y="3613920"/>
            <a:chExt cx="648499" cy="649042"/>
          </a:xfrm>
        </p:grpSpPr>
        <p:sp>
          <p:nvSpPr>
            <p:cNvPr id="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4" name="Group 172"/>
          <p:cNvGrpSpPr/>
          <p:nvPr/>
        </p:nvGrpSpPr>
        <p:grpSpPr>
          <a:xfrm>
            <a:off x="9841693" y="1471820"/>
            <a:ext cx="1178984" cy="1265768"/>
            <a:chOff x="6839455" y="1464060"/>
            <a:chExt cx="884238" cy="949326"/>
          </a:xfrm>
        </p:grpSpPr>
        <p:sp>
          <p:nvSpPr>
            <p:cNvPr id="15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8" name="Group 173"/>
          <p:cNvGrpSpPr/>
          <p:nvPr/>
        </p:nvGrpSpPr>
        <p:grpSpPr>
          <a:xfrm>
            <a:off x="10258678" y="1994638"/>
            <a:ext cx="1545167" cy="1595967"/>
            <a:chOff x="7152193" y="1856173"/>
            <a:chExt cx="1158875" cy="1196975"/>
          </a:xfrm>
        </p:grpSpPr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171"/>
          <p:cNvGrpSpPr/>
          <p:nvPr/>
        </p:nvGrpSpPr>
        <p:grpSpPr>
          <a:xfrm>
            <a:off x="8753727" y="1412554"/>
            <a:ext cx="1585384" cy="1545167"/>
            <a:chOff x="6023480" y="1419610"/>
            <a:chExt cx="1189038" cy="1158875"/>
          </a:xfrm>
        </p:grpSpPr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6" name="Group 178"/>
          <p:cNvGrpSpPr/>
          <p:nvPr/>
        </p:nvGrpSpPr>
        <p:grpSpPr>
          <a:xfrm>
            <a:off x="10815361" y="2957721"/>
            <a:ext cx="1265767" cy="1460500"/>
            <a:chOff x="7569705" y="2578485"/>
            <a:chExt cx="949325" cy="1095375"/>
          </a:xfrm>
        </p:grpSpPr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0" name="Group 170"/>
          <p:cNvGrpSpPr/>
          <p:nvPr/>
        </p:nvGrpSpPr>
        <p:grpSpPr>
          <a:xfrm>
            <a:off x="7970560" y="1768154"/>
            <a:ext cx="1339851" cy="1394884"/>
            <a:chOff x="5436105" y="1686310"/>
            <a:chExt cx="1004888" cy="1046163"/>
          </a:xfrm>
        </p:grpSpPr>
        <p:sp>
          <p:nvSpPr>
            <p:cNvPr id="31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4" name="Group 174"/>
          <p:cNvGrpSpPr/>
          <p:nvPr/>
        </p:nvGrpSpPr>
        <p:grpSpPr>
          <a:xfrm>
            <a:off x="9295593" y="2003104"/>
            <a:ext cx="1644651" cy="1693333"/>
            <a:chOff x="6429880" y="1862523"/>
            <a:chExt cx="1233488" cy="1270000"/>
          </a:xfrm>
        </p:grpSpPr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175"/>
          <p:cNvGrpSpPr/>
          <p:nvPr/>
        </p:nvGrpSpPr>
        <p:grpSpPr>
          <a:xfrm>
            <a:off x="8080627" y="2466654"/>
            <a:ext cx="1761067" cy="1805517"/>
            <a:chOff x="5518655" y="2210185"/>
            <a:chExt cx="1320800" cy="1354138"/>
          </a:xfrm>
        </p:grpSpPr>
        <p:sp>
          <p:nvSpPr>
            <p:cNvPr id="39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2" name="Freeform 65"/>
          <p:cNvSpPr>
            <a:spLocks noEditPoints="1"/>
          </p:cNvSpPr>
          <p:nvPr/>
        </p:nvSpPr>
        <p:spPr bwMode="auto">
          <a:xfrm rot="20303856">
            <a:off x="9991978" y="223327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3" name="Freeform 101"/>
          <p:cNvSpPr>
            <a:spLocks noEditPoints="1"/>
          </p:cNvSpPr>
          <p:nvPr/>
        </p:nvSpPr>
        <p:spPr bwMode="auto">
          <a:xfrm>
            <a:off x="8734119" y="277148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4" name="Freeform 66"/>
          <p:cNvSpPr>
            <a:spLocks noEditPoints="1"/>
          </p:cNvSpPr>
          <p:nvPr/>
        </p:nvSpPr>
        <p:spPr bwMode="auto">
          <a:xfrm>
            <a:off x="8588627" y="204107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Freeform 64"/>
          <p:cNvSpPr>
            <a:spLocks noEditPoints="1"/>
          </p:cNvSpPr>
          <p:nvPr/>
        </p:nvSpPr>
        <p:spPr bwMode="auto">
          <a:xfrm rot="19719836">
            <a:off x="11039753" y="222668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" name="Freeform 118"/>
          <p:cNvSpPr>
            <a:spLocks noEditPoints="1"/>
          </p:cNvSpPr>
          <p:nvPr/>
        </p:nvSpPr>
        <p:spPr bwMode="auto">
          <a:xfrm>
            <a:off x="9541127" y="169618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7" name="Freeform 13"/>
          <p:cNvSpPr>
            <a:spLocks noEditPoints="1"/>
          </p:cNvSpPr>
          <p:nvPr/>
        </p:nvSpPr>
        <p:spPr bwMode="auto">
          <a:xfrm rot="905060">
            <a:off x="11465177" y="324982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8" name="Freeform 57"/>
          <p:cNvSpPr>
            <a:spLocks noEditPoints="1"/>
          </p:cNvSpPr>
          <p:nvPr/>
        </p:nvSpPr>
        <p:spPr bwMode="auto">
          <a:xfrm rot="19923664">
            <a:off x="10419799" y="161925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49" name="Group 177"/>
          <p:cNvGrpSpPr/>
          <p:nvPr/>
        </p:nvGrpSpPr>
        <p:grpSpPr>
          <a:xfrm>
            <a:off x="9767611" y="3103771"/>
            <a:ext cx="1710267" cy="1866900"/>
            <a:chOff x="6783893" y="2688023"/>
            <a:chExt cx="1282700" cy="1400175"/>
          </a:xfrm>
        </p:grpSpPr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53" name="Group 176"/>
          <p:cNvGrpSpPr/>
          <p:nvPr/>
        </p:nvGrpSpPr>
        <p:grpSpPr>
          <a:xfrm>
            <a:off x="8868028" y="3459371"/>
            <a:ext cx="1401233" cy="1621367"/>
            <a:chOff x="6109205" y="2954723"/>
            <a:chExt cx="1050925" cy="1216025"/>
          </a:xfrm>
        </p:grpSpPr>
        <p:sp>
          <p:nvSpPr>
            <p:cNvPr id="54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57" name="Freeform 229"/>
          <p:cNvSpPr>
            <a:spLocks noEditPoints="1"/>
          </p:cNvSpPr>
          <p:nvPr/>
        </p:nvSpPr>
        <p:spPr bwMode="auto">
          <a:xfrm rot="20043309">
            <a:off x="9482994" y="371535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8" name="Freeform 122"/>
          <p:cNvSpPr>
            <a:spLocks noEditPoints="1"/>
          </p:cNvSpPr>
          <p:nvPr/>
        </p:nvSpPr>
        <p:spPr bwMode="auto">
          <a:xfrm rot="20052358">
            <a:off x="10564919" y="345544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59" name="矩形 58"/>
          <p:cNvSpPr/>
          <p:nvPr/>
        </p:nvSpPr>
        <p:spPr>
          <a:xfrm>
            <a:off x="1538595" y="661298"/>
            <a:ext cx="3656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爬数据？</a:t>
            </a:r>
          </a:p>
        </p:txBody>
      </p:sp>
      <p:grpSp>
        <p:nvGrpSpPr>
          <p:cNvPr id="60" name="Group 134"/>
          <p:cNvGrpSpPr/>
          <p:nvPr/>
        </p:nvGrpSpPr>
        <p:grpSpPr>
          <a:xfrm>
            <a:off x="452440" y="357961"/>
            <a:ext cx="864665" cy="865389"/>
            <a:chOff x="3287425" y="1417883"/>
            <a:chExt cx="648499" cy="649042"/>
          </a:xfrm>
        </p:grpSpPr>
        <p:sp>
          <p:nvSpPr>
            <p:cNvPr id="61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2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53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8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9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2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300"/>
                            </p:stCondLst>
                            <p:childTnLst>
                              <p:par>
                                <p:cTn id="1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7945150" y="5121750"/>
            <a:ext cx="4254137" cy="180553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026" y="538179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本节知识点回顾</a:t>
            </a:r>
          </a:p>
        </p:txBody>
      </p:sp>
      <p:grpSp>
        <p:nvGrpSpPr>
          <p:cNvPr id="4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5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020">
            <a:off x="66554" y="79919"/>
            <a:ext cx="1528041" cy="1297155"/>
          </a:xfrm>
          <a:prstGeom prst="rect">
            <a:avLst/>
          </a:prstGeom>
        </p:spPr>
      </p:pic>
      <p:grpSp>
        <p:nvGrpSpPr>
          <p:cNvPr id="27" name="Group 19"/>
          <p:cNvGrpSpPr/>
          <p:nvPr/>
        </p:nvGrpSpPr>
        <p:grpSpPr>
          <a:xfrm>
            <a:off x="1194675" y="2036209"/>
            <a:ext cx="374477" cy="281039"/>
            <a:chOff x="789999" y="2242985"/>
            <a:chExt cx="504229" cy="378415"/>
          </a:xfrm>
        </p:grpSpPr>
        <p:sp>
          <p:nvSpPr>
            <p:cNvPr id="28" name="Rectangle 20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Rectangle 21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23"/>
          <p:cNvGrpSpPr/>
          <p:nvPr/>
        </p:nvGrpSpPr>
        <p:grpSpPr>
          <a:xfrm>
            <a:off x="1194672" y="2891781"/>
            <a:ext cx="374477" cy="281039"/>
            <a:chOff x="789999" y="2242985"/>
            <a:chExt cx="504229" cy="378415"/>
          </a:xfrm>
        </p:grpSpPr>
        <p:sp>
          <p:nvSpPr>
            <p:cNvPr id="32" name="Rectangle 24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Rectangle 25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27"/>
          <p:cNvGrpSpPr/>
          <p:nvPr/>
        </p:nvGrpSpPr>
        <p:grpSpPr>
          <a:xfrm>
            <a:off x="1194672" y="3768192"/>
            <a:ext cx="374477" cy="281039"/>
            <a:chOff x="789999" y="2242985"/>
            <a:chExt cx="504229" cy="378415"/>
          </a:xfrm>
        </p:grpSpPr>
        <p:sp>
          <p:nvSpPr>
            <p:cNvPr id="35" name="Rectangle 28"/>
            <p:cNvSpPr/>
            <p:nvPr/>
          </p:nvSpPr>
          <p:spPr>
            <a:xfrm>
              <a:off x="858129" y="2299468"/>
              <a:ext cx="436099" cy="32193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6" name="Rectangle 29"/>
            <p:cNvSpPr/>
            <p:nvPr/>
          </p:nvSpPr>
          <p:spPr>
            <a:xfrm>
              <a:off x="789999" y="2242985"/>
              <a:ext cx="436099" cy="3219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endParaRPr lang="en-GB" sz="12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736159" y="3786953"/>
            <a:ext cx="5731195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腾讯招聘信息抓取案例（</a:t>
            </a: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736160" y="2925620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768569" y="2088314"/>
            <a:ext cx="3299568" cy="2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的优点</a:t>
            </a:r>
            <a:endParaRPr lang="en-US" altLang="zh-CN" sz="16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9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944089" y="4239491"/>
            <a:ext cx="6781709" cy="28782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1049" y="1382315"/>
            <a:ext cx="4026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pPr algn="ctr"/>
            <a:r>
              <a:rPr lang="en-US" altLang="zh-CN" sz="6000" b="1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000" b="1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8406" y="3321307"/>
            <a:ext cx="4026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讲师：空山   时间：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Han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62347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6"/>
          <a:stretch/>
        </p:blipFill>
        <p:spPr>
          <a:xfrm flipV="1">
            <a:off x="0" y="-62347"/>
            <a:ext cx="12192000" cy="20781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6"/>
          <a:stretch/>
        </p:blipFill>
        <p:spPr>
          <a:xfrm>
            <a:off x="0" y="5195456"/>
            <a:ext cx="12192000" cy="230678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68614" y="974156"/>
            <a:ext cx="40265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上节知识点回顾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377" y="2874134"/>
            <a:ext cx="5480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 </a:t>
            </a:r>
            <a:r>
              <a:rPr lang="en-US" altLang="zh-CN" sz="4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shell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327"/>
            <a:ext cx="1774487" cy="66167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81160" y="2887026"/>
            <a:ext cx="5063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 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源码解析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32448" y="4461343"/>
            <a:ext cx="5480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 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腾讯招聘信息抓取案例</a:t>
            </a:r>
            <a:endParaRPr lang="zh-CN" altLang="en-US" sz="40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6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8964" y="197429"/>
            <a:ext cx="12192000" cy="571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1" t="53545" r="22272"/>
          <a:stretch/>
        </p:blipFill>
        <p:spPr>
          <a:xfrm>
            <a:off x="221671" y="3366656"/>
            <a:ext cx="8789291" cy="3730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9376" y="2443326"/>
            <a:ext cx="514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 THERR</a:t>
            </a:r>
            <a:endParaRPr lang="zh-CN" altLang="en-US" sz="54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14" y="3630757"/>
            <a:ext cx="4026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课时三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9557886" y="0"/>
            <a:ext cx="2634114" cy="356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i="1" dirty="0"/>
              <a:t>教学监督热线 </a:t>
            </a:r>
            <a:r>
              <a:rPr lang="en-US" altLang="zh-CN" sz="1600" b="1" i="1" dirty="0"/>
              <a:t>400-1567-315</a:t>
            </a:r>
            <a:endParaRPr lang="zh-CN" altLang="en-US" sz="1600" b="1" i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863" y="6118506"/>
            <a:ext cx="1774487" cy="6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课时三问题引入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9119273" y="1952080"/>
            <a:ext cx="1178984" cy="1265768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779874" y="1267860"/>
            <a:ext cx="864665" cy="865389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779873" y="3548048"/>
            <a:ext cx="864665" cy="865389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779873" y="2397803"/>
            <a:ext cx="864665" cy="865389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9536258" y="2474898"/>
            <a:ext cx="1545167" cy="1595967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8031307" y="1892814"/>
            <a:ext cx="1585384" cy="1545167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10092941" y="3437981"/>
            <a:ext cx="1265767" cy="1460500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7248140" y="2248414"/>
            <a:ext cx="1339851" cy="1394884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8573173" y="2483364"/>
            <a:ext cx="1644651" cy="1693333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7358207" y="2946914"/>
            <a:ext cx="1761067" cy="1805517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9269558" y="2713539"/>
            <a:ext cx="486833" cy="541304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8011699" y="3251745"/>
            <a:ext cx="596612" cy="551967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7866207" y="2521339"/>
            <a:ext cx="330200" cy="25611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10317333" y="2706942"/>
            <a:ext cx="305411" cy="459831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8818707" y="2176447"/>
            <a:ext cx="315384" cy="306917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10742757" y="3730080"/>
            <a:ext cx="279400" cy="27940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9697379" y="2099515"/>
            <a:ext cx="298451" cy="26458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54" name="Group 177"/>
          <p:cNvGrpSpPr/>
          <p:nvPr/>
        </p:nvGrpSpPr>
        <p:grpSpPr>
          <a:xfrm>
            <a:off x="9045191" y="3584031"/>
            <a:ext cx="1710267" cy="1866900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8145608" y="3939631"/>
            <a:ext cx="1401233" cy="1621367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8760574" y="4195617"/>
            <a:ext cx="463961" cy="467116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9842499" y="3935704"/>
            <a:ext cx="357716" cy="514467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1863605" y="1577063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188" y="3747665"/>
            <a:ext cx="3501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怎样创建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类文件？</a:t>
            </a:r>
          </a:p>
        </p:txBody>
      </p:sp>
      <p:sp>
        <p:nvSpPr>
          <p:cNvPr id="71" name="矩形 70"/>
          <p:cNvSpPr/>
          <p:nvPr/>
        </p:nvSpPr>
        <p:spPr>
          <a:xfrm>
            <a:off x="1881157" y="4995388"/>
            <a:ext cx="3656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怎样编写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爬数据？</a:t>
            </a:r>
          </a:p>
        </p:txBody>
      </p:sp>
      <p:grpSp>
        <p:nvGrpSpPr>
          <p:cNvPr id="68" name="Group 134"/>
          <p:cNvGrpSpPr/>
          <p:nvPr/>
        </p:nvGrpSpPr>
        <p:grpSpPr>
          <a:xfrm>
            <a:off x="795002" y="4692051"/>
            <a:ext cx="864665" cy="865389"/>
            <a:chOff x="3287425" y="1417883"/>
            <a:chExt cx="648499" cy="649042"/>
          </a:xfrm>
        </p:grpSpPr>
        <p:sp>
          <p:nvSpPr>
            <p:cNvPr id="69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1881777" y="2599781"/>
            <a:ext cx="36569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重要方法有哪些？</a:t>
            </a:r>
          </a:p>
        </p:txBody>
      </p:sp>
    </p:spTree>
    <p:extLst>
      <p:ext uri="{BB962C8B-B14F-4D97-AF65-F5344CB8AC3E}">
        <p14:creationId xmlns:p14="http://schemas.microsoft.com/office/powerpoint/2010/main" val="37003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600"/>
                            </p:stCondLst>
                            <p:childTnLst>
                              <p:par>
                                <p:cTn id="5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100"/>
                            </p:stCondLst>
                            <p:childTnLst>
                              <p:par>
                                <p:cTn id="8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00"/>
                            </p:stCondLst>
                            <p:childTnLst>
                              <p:par>
                                <p:cTn id="9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300"/>
                            </p:stCondLst>
                            <p:childTnLst>
                              <p:par>
                                <p:cTn id="9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400"/>
                            </p:stCondLst>
                            <p:childTnLst>
                              <p:par>
                                <p:cTn id="10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00"/>
                            </p:stCondLst>
                            <p:childTnLst>
                              <p:par>
                                <p:cTn id="11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400"/>
                            </p:stCondLst>
                            <p:childTnLst>
                              <p:par>
                                <p:cTn id="1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9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400"/>
                            </p:stCondLst>
                            <p:childTnLst>
                              <p:par>
                                <p:cTn id="1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2" grpId="0" animBg="1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知识点一问题解答</a:t>
            </a:r>
            <a:endParaRPr lang="en-US" altLang="zh-CN" sz="2400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8769388" y="1611715"/>
            <a:ext cx="925643" cy="724835"/>
          </a:xfrm>
          <a:custGeom>
            <a:avLst/>
            <a:gdLst>
              <a:gd name="T0" fmla="*/ 61 w 518"/>
              <a:gd name="T1" fmla="*/ 371 h 406"/>
              <a:gd name="T2" fmla="*/ 344 w 518"/>
              <a:gd name="T3" fmla="*/ 262 h 406"/>
              <a:gd name="T4" fmla="*/ 518 w 518"/>
              <a:gd name="T5" fmla="*/ 7 h 406"/>
              <a:gd name="T6" fmla="*/ 52 w 518"/>
              <a:gd name="T7" fmla="*/ 170 h 406"/>
              <a:gd name="T8" fmla="*/ 40 w 518"/>
              <a:gd name="T9" fmla="*/ 354 h 406"/>
              <a:gd name="T10" fmla="*/ 410 w 518"/>
              <a:gd name="T11" fmla="*/ 52 h 406"/>
              <a:gd name="T12" fmla="*/ 61 w 518"/>
              <a:gd name="T13" fmla="*/ 371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406">
                <a:moveTo>
                  <a:pt x="61" y="371"/>
                </a:moveTo>
                <a:cubicBezTo>
                  <a:pt x="183" y="406"/>
                  <a:pt x="299" y="379"/>
                  <a:pt x="344" y="262"/>
                </a:cubicBezTo>
                <a:cubicBezTo>
                  <a:pt x="392" y="143"/>
                  <a:pt x="434" y="58"/>
                  <a:pt x="518" y="7"/>
                </a:cubicBezTo>
                <a:cubicBezTo>
                  <a:pt x="331" y="0"/>
                  <a:pt x="159" y="28"/>
                  <a:pt x="52" y="170"/>
                </a:cubicBezTo>
                <a:cubicBezTo>
                  <a:pt x="0" y="241"/>
                  <a:pt x="6" y="303"/>
                  <a:pt x="40" y="354"/>
                </a:cubicBezTo>
                <a:cubicBezTo>
                  <a:pt x="128" y="217"/>
                  <a:pt x="262" y="119"/>
                  <a:pt x="410" y="52"/>
                </a:cubicBezTo>
                <a:cubicBezTo>
                  <a:pt x="240" y="142"/>
                  <a:pt x="138" y="244"/>
                  <a:pt x="61" y="3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1" name="Freeform 23"/>
          <p:cNvSpPr>
            <a:spLocks/>
          </p:cNvSpPr>
          <p:nvPr/>
        </p:nvSpPr>
        <p:spPr bwMode="auto">
          <a:xfrm>
            <a:off x="7662147" y="1807474"/>
            <a:ext cx="786355" cy="580220"/>
          </a:xfrm>
          <a:custGeom>
            <a:avLst/>
            <a:gdLst>
              <a:gd name="T0" fmla="*/ 404 w 441"/>
              <a:gd name="T1" fmla="*/ 263 h 325"/>
              <a:gd name="T2" fmla="*/ 164 w 441"/>
              <a:gd name="T3" fmla="*/ 220 h 325"/>
              <a:gd name="T4" fmla="*/ 0 w 441"/>
              <a:gd name="T5" fmla="*/ 29 h 325"/>
              <a:gd name="T6" fmla="*/ 338 w 441"/>
              <a:gd name="T7" fmla="*/ 79 h 325"/>
              <a:gd name="T8" fmla="*/ 415 w 441"/>
              <a:gd name="T9" fmla="*/ 244 h 325"/>
              <a:gd name="T10" fmla="*/ 109 w 441"/>
              <a:gd name="T11" fmla="*/ 53 h 325"/>
              <a:gd name="T12" fmla="*/ 404 w 441"/>
              <a:gd name="T13" fmla="*/ 263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325">
                <a:moveTo>
                  <a:pt x="404" y="263"/>
                </a:moveTo>
                <a:cubicBezTo>
                  <a:pt x="322" y="325"/>
                  <a:pt x="221" y="320"/>
                  <a:pt x="164" y="220"/>
                </a:cubicBezTo>
                <a:cubicBezTo>
                  <a:pt x="123" y="144"/>
                  <a:pt x="82" y="76"/>
                  <a:pt x="0" y="29"/>
                </a:cubicBezTo>
                <a:cubicBezTo>
                  <a:pt x="126" y="0"/>
                  <a:pt x="241" y="8"/>
                  <a:pt x="338" y="79"/>
                </a:cubicBezTo>
                <a:cubicBezTo>
                  <a:pt x="338" y="79"/>
                  <a:pt x="441" y="140"/>
                  <a:pt x="415" y="244"/>
                </a:cubicBezTo>
                <a:cubicBezTo>
                  <a:pt x="334" y="154"/>
                  <a:pt x="226" y="93"/>
                  <a:pt x="109" y="53"/>
                </a:cubicBezTo>
                <a:cubicBezTo>
                  <a:pt x="244" y="109"/>
                  <a:pt x="334" y="176"/>
                  <a:pt x="404" y="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7385337" y="2146082"/>
            <a:ext cx="2796319" cy="3775837"/>
          </a:xfrm>
          <a:custGeom>
            <a:avLst/>
            <a:gdLst>
              <a:gd name="T0" fmla="*/ 1317 w 1567"/>
              <a:gd name="T1" fmla="*/ 1087 h 2116"/>
              <a:gd name="T2" fmla="*/ 1512 w 1567"/>
              <a:gd name="T3" fmla="*/ 862 h 2116"/>
              <a:gd name="T4" fmla="*/ 1211 w 1567"/>
              <a:gd name="T5" fmla="*/ 1050 h 2116"/>
              <a:gd name="T6" fmla="*/ 1029 w 1567"/>
              <a:gd name="T7" fmla="*/ 1123 h 2116"/>
              <a:gd name="T8" fmla="*/ 1064 w 1567"/>
              <a:gd name="T9" fmla="*/ 1044 h 2116"/>
              <a:gd name="T10" fmla="*/ 1111 w 1567"/>
              <a:gd name="T11" fmla="*/ 909 h 2116"/>
              <a:gd name="T12" fmla="*/ 1567 w 1567"/>
              <a:gd name="T13" fmla="*/ 524 h 2116"/>
              <a:gd name="T14" fmla="*/ 1131 w 1567"/>
              <a:gd name="T15" fmla="*/ 761 h 2116"/>
              <a:gd name="T16" fmla="*/ 1114 w 1567"/>
              <a:gd name="T17" fmla="*/ 579 h 2116"/>
              <a:gd name="T18" fmla="*/ 1284 w 1567"/>
              <a:gd name="T19" fmla="*/ 266 h 2116"/>
              <a:gd name="T20" fmla="*/ 1087 w 1567"/>
              <a:gd name="T21" fmla="*/ 490 h 2116"/>
              <a:gd name="T22" fmla="*/ 987 w 1567"/>
              <a:gd name="T23" fmla="*/ 310 h 2116"/>
              <a:gd name="T24" fmla="*/ 1017 w 1567"/>
              <a:gd name="T25" fmla="*/ 937 h 2116"/>
              <a:gd name="T26" fmla="*/ 795 w 1567"/>
              <a:gd name="T27" fmla="*/ 509 h 2116"/>
              <a:gd name="T28" fmla="*/ 899 w 1567"/>
              <a:gd name="T29" fmla="*/ 1168 h 2116"/>
              <a:gd name="T30" fmla="*/ 820 w 1567"/>
              <a:gd name="T31" fmla="*/ 1358 h 2116"/>
              <a:gd name="T32" fmla="*/ 644 w 1567"/>
              <a:gd name="T33" fmla="*/ 942 h 2116"/>
              <a:gd name="T34" fmla="*/ 873 w 1567"/>
              <a:gd name="T35" fmla="*/ 0 h 2116"/>
              <a:gd name="T36" fmla="*/ 680 w 1567"/>
              <a:gd name="T37" fmla="*/ 282 h 2116"/>
              <a:gd name="T38" fmla="*/ 520 w 1567"/>
              <a:gd name="T39" fmla="*/ 22 h 2116"/>
              <a:gd name="T40" fmla="*/ 629 w 1567"/>
              <a:gd name="T41" fmla="*/ 396 h 2116"/>
              <a:gd name="T42" fmla="*/ 549 w 1567"/>
              <a:gd name="T43" fmla="*/ 886 h 2116"/>
              <a:gd name="T44" fmla="*/ 589 w 1567"/>
              <a:gd name="T45" fmla="*/ 1130 h 2116"/>
              <a:gd name="T46" fmla="*/ 407 w 1567"/>
              <a:gd name="T47" fmla="*/ 295 h 2116"/>
              <a:gd name="T48" fmla="*/ 382 w 1567"/>
              <a:gd name="T49" fmla="*/ 671 h 2116"/>
              <a:gd name="T50" fmla="*/ 0 w 1567"/>
              <a:gd name="T51" fmla="*/ 548 h 2116"/>
              <a:gd name="T52" fmla="*/ 389 w 1567"/>
              <a:gd name="T53" fmla="*/ 754 h 2116"/>
              <a:gd name="T54" fmla="*/ 479 w 1567"/>
              <a:gd name="T55" fmla="*/ 1122 h 2116"/>
              <a:gd name="T56" fmla="*/ 290 w 1567"/>
              <a:gd name="T57" fmla="*/ 1097 h 2116"/>
              <a:gd name="T58" fmla="*/ 72 w 1567"/>
              <a:gd name="T59" fmla="*/ 825 h 2116"/>
              <a:gd name="T60" fmla="*/ 226 w 1567"/>
              <a:gd name="T61" fmla="*/ 1109 h 2116"/>
              <a:gd name="T62" fmla="*/ 18 w 1567"/>
              <a:gd name="T63" fmla="*/ 1208 h 2116"/>
              <a:gd name="T64" fmla="*/ 538 w 1567"/>
              <a:gd name="T65" fmla="*/ 1241 h 2116"/>
              <a:gd name="T66" fmla="*/ 608 w 1567"/>
              <a:gd name="T67" fmla="*/ 1347 h 2116"/>
              <a:gd name="T68" fmla="*/ 890 w 1567"/>
              <a:gd name="T69" fmla="*/ 2115 h 2116"/>
              <a:gd name="T70" fmla="*/ 1166 w 1567"/>
              <a:gd name="T71" fmla="*/ 2116 h 2116"/>
              <a:gd name="T72" fmla="*/ 983 w 1567"/>
              <a:gd name="T73" fmla="*/ 1539 h 2116"/>
              <a:gd name="T74" fmla="*/ 961 w 1567"/>
              <a:gd name="T75" fmla="*/ 1354 h 2116"/>
              <a:gd name="T76" fmla="*/ 1231 w 1567"/>
              <a:gd name="T77" fmla="*/ 1112 h 2116"/>
              <a:gd name="T78" fmla="*/ 1233 w 1567"/>
              <a:gd name="T79" fmla="*/ 1112 h 2116"/>
              <a:gd name="T80" fmla="*/ 1534 w 1567"/>
              <a:gd name="T81" fmla="*/ 1290 h 2116"/>
              <a:gd name="T82" fmla="*/ 1317 w 1567"/>
              <a:gd name="T83" fmla="*/ 1087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67" h="2116">
                <a:moveTo>
                  <a:pt x="1317" y="1087"/>
                </a:moveTo>
                <a:cubicBezTo>
                  <a:pt x="1416" y="1050"/>
                  <a:pt x="1504" y="971"/>
                  <a:pt x="1512" y="862"/>
                </a:cubicBezTo>
                <a:cubicBezTo>
                  <a:pt x="1478" y="1038"/>
                  <a:pt x="1315" y="1034"/>
                  <a:pt x="1211" y="1050"/>
                </a:cubicBezTo>
                <a:cubicBezTo>
                  <a:pt x="1127" y="1062"/>
                  <a:pt x="1077" y="1082"/>
                  <a:pt x="1029" y="1123"/>
                </a:cubicBezTo>
                <a:cubicBezTo>
                  <a:pt x="1039" y="1099"/>
                  <a:pt x="1051" y="1072"/>
                  <a:pt x="1064" y="1044"/>
                </a:cubicBezTo>
                <a:cubicBezTo>
                  <a:pt x="1084" y="1001"/>
                  <a:pt x="1100" y="955"/>
                  <a:pt x="1111" y="909"/>
                </a:cubicBezTo>
                <a:cubicBezTo>
                  <a:pt x="1186" y="731"/>
                  <a:pt x="1324" y="527"/>
                  <a:pt x="1567" y="524"/>
                </a:cubicBezTo>
                <a:cubicBezTo>
                  <a:pt x="1423" y="513"/>
                  <a:pt x="1253" y="617"/>
                  <a:pt x="1131" y="761"/>
                </a:cubicBezTo>
                <a:cubicBezTo>
                  <a:pt x="1133" y="701"/>
                  <a:pt x="1128" y="640"/>
                  <a:pt x="1114" y="579"/>
                </a:cubicBezTo>
                <a:cubicBezTo>
                  <a:pt x="1110" y="465"/>
                  <a:pt x="1145" y="339"/>
                  <a:pt x="1284" y="266"/>
                </a:cubicBezTo>
                <a:cubicBezTo>
                  <a:pt x="1198" y="305"/>
                  <a:pt x="1120" y="381"/>
                  <a:pt x="1087" y="490"/>
                </a:cubicBezTo>
                <a:cubicBezTo>
                  <a:pt x="1063" y="428"/>
                  <a:pt x="1030" y="368"/>
                  <a:pt x="987" y="310"/>
                </a:cubicBezTo>
                <a:cubicBezTo>
                  <a:pt x="1142" y="559"/>
                  <a:pt x="1095" y="764"/>
                  <a:pt x="1017" y="937"/>
                </a:cubicBezTo>
                <a:cubicBezTo>
                  <a:pt x="1010" y="754"/>
                  <a:pt x="917" y="601"/>
                  <a:pt x="795" y="509"/>
                </a:cubicBezTo>
                <a:cubicBezTo>
                  <a:pt x="986" y="704"/>
                  <a:pt x="971" y="980"/>
                  <a:pt x="899" y="1168"/>
                </a:cubicBezTo>
                <a:cubicBezTo>
                  <a:pt x="858" y="1245"/>
                  <a:pt x="831" y="1297"/>
                  <a:pt x="820" y="1358"/>
                </a:cubicBezTo>
                <a:cubicBezTo>
                  <a:pt x="739" y="1210"/>
                  <a:pt x="668" y="1046"/>
                  <a:pt x="644" y="942"/>
                </a:cubicBezTo>
                <a:cubicBezTo>
                  <a:pt x="590" y="708"/>
                  <a:pt x="609" y="334"/>
                  <a:pt x="873" y="0"/>
                </a:cubicBezTo>
                <a:cubicBezTo>
                  <a:pt x="805" y="76"/>
                  <a:pt x="736" y="174"/>
                  <a:pt x="680" y="282"/>
                </a:cubicBezTo>
                <a:cubicBezTo>
                  <a:pt x="666" y="167"/>
                  <a:pt x="601" y="75"/>
                  <a:pt x="520" y="22"/>
                </a:cubicBezTo>
                <a:cubicBezTo>
                  <a:pt x="659" y="127"/>
                  <a:pt x="661" y="276"/>
                  <a:pt x="629" y="396"/>
                </a:cubicBezTo>
                <a:cubicBezTo>
                  <a:pt x="567" y="550"/>
                  <a:pt x="531" y="720"/>
                  <a:pt x="549" y="886"/>
                </a:cubicBezTo>
                <a:cubicBezTo>
                  <a:pt x="553" y="926"/>
                  <a:pt x="566" y="1049"/>
                  <a:pt x="589" y="1130"/>
                </a:cubicBezTo>
                <a:cubicBezTo>
                  <a:pt x="449" y="940"/>
                  <a:pt x="359" y="660"/>
                  <a:pt x="407" y="295"/>
                </a:cubicBezTo>
                <a:cubicBezTo>
                  <a:pt x="383" y="407"/>
                  <a:pt x="375" y="535"/>
                  <a:pt x="382" y="671"/>
                </a:cubicBezTo>
                <a:cubicBezTo>
                  <a:pt x="273" y="554"/>
                  <a:pt x="124" y="521"/>
                  <a:pt x="0" y="548"/>
                </a:cubicBezTo>
                <a:cubicBezTo>
                  <a:pt x="204" y="520"/>
                  <a:pt x="330" y="635"/>
                  <a:pt x="389" y="754"/>
                </a:cubicBezTo>
                <a:cubicBezTo>
                  <a:pt x="405" y="880"/>
                  <a:pt x="431" y="1004"/>
                  <a:pt x="479" y="1122"/>
                </a:cubicBezTo>
                <a:cubicBezTo>
                  <a:pt x="416" y="1100"/>
                  <a:pt x="352" y="1093"/>
                  <a:pt x="290" y="1097"/>
                </a:cubicBezTo>
                <a:cubicBezTo>
                  <a:pt x="187" y="1057"/>
                  <a:pt x="87" y="977"/>
                  <a:pt x="72" y="825"/>
                </a:cubicBezTo>
                <a:cubicBezTo>
                  <a:pt x="75" y="926"/>
                  <a:pt x="126" y="1037"/>
                  <a:pt x="226" y="1109"/>
                </a:cubicBezTo>
                <a:cubicBezTo>
                  <a:pt x="150" y="1126"/>
                  <a:pt x="78" y="1159"/>
                  <a:pt x="18" y="1208"/>
                </a:cubicBezTo>
                <a:cubicBezTo>
                  <a:pt x="255" y="1128"/>
                  <a:pt x="417" y="1158"/>
                  <a:pt x="538" y="1241"/>
                </a:cubicBezTo>
                <a:cubicBezTo>
                  <a:pt x="559" y="1276"/>
                  <a:pt x="582" y="1314"/>
                  <a:pt x="608" y="1347"/>
                </a:cubicBezTo>
                <a:cubicBezTo>
                  <a:pt x="818" y="1627"/>
                  <a:pt x="936" y="1846"/>
                  <a:pt x="890" y="2115"/>
                </a:cubicBezTo>
                <a:cubicBezTo>
                  <a:pt x="1166" y="2116"/>
                  <a:pt x="1166" y="2116"/>
                  <a:pt x="1166" y="2116"/>
                </a:cubicBezTo>
                <a:cubicBezTo>
                  <a:pt x="1176" y="1919"/>
                  <a:pt x="1116" y="1721"/>
                  <a:pt x="983" y="1539"/>
                </a:cubicBezTo>
                <a:cubicBezTo>
                  <a:pt x="963" y="1471"/>
                  <a:pt x="955" y="1413"/>
                  <a:pt x="961" y="1354"/>
                </a:cubicBezTo>
                <a:cubicBezTo>
                  <a:pt x="1010" y="1233"/>
                  <a:pt x="1076" y="1141"/>
                  <a:pt x="1231" y="1112"/>
                </a:cubicBezTo>
                <a:cubicBezTo>
                  <a:pt x="1233" y="1112"/>
                  <a:pt x="1233" y="1112"/>
                  <a:pt x="1233" y="1112"/>
                </a:cubicBezTo>
                <a:cubicBezTo>
                  <a:pt x="1343" y="1115"/>
                  <a:pt x="1465" y="1152"/>
                  <a:pt x="1534" y="1290"/>
                </a:cubicBezTo>
                <a:cubicBezTo>
                  <a:pt x="1499" y="1204"/>
                  <a:pt x="1423" y="1125"/>
                  <a:pt x="1317" y="10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7986562" y="2359476"/>
            <a:ext cx="252127" cy="414443"/>
          </a:xfrm>
          <a:custGeom>
            <a:avLst/>
            <a:gdLst>
              <a:gd name="T0" fmla="*/ 55 w 141"/>
              <a:gd name="T1" fmla="*/ 228 h 232"/>
              <a:gd name="T2" fmla="*/ 17 w 141"/>
              <a:gd name="T3" fmla="*/ 142 h 232"/>
              <a:gd name="T4" fmla="*/ 26 w 141"/>
              <a:gd name="T5" fmla="*/ 0 h 232"/>
              <a:gd name="T6" fmla="*/ 137 w 141"/>
              <a:gd name="T7" fmla="*/ 158 h 232"/>
              <a:gd name="T8" fmla="*/ 69 w 141"/>
              <a:gd name="T9" fmla="*/ 228 h 232"/>
              <a:gd name="T10" fmla="*/ 51 w 141"/>
              <a:gd name="T11" fmla="*/ 43 h 232"/>
              <a:gd name="T12" fmla="*/ 55 w 141"/>
              <a:gd name="T13" fmla="*/ 228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232">
                <a:moveTo>
                  <a:pt x="55" y="228"/>
                </a:moveTo>
                <a:cubicBezTo>
                  <a:pt x="16" y="208"/>
                  <a:pt x="0" y="173"/>
                  <a:pt x="17" y="142"/>
                </a:cubicBezTo>
                <a:cubicBezTo>
                  <a:pt x="37" y="97"/>
                  <a:pt x="38" y="48"/>
                  <a:pt x="26" y="0"/>
                </a:cubicBezTo>
                <a:cubicBezTo>
                  <a:pt x="76" y="39"/>
                  <a:pt x="131" y="85"/>
                  <a:pt x="137" y="158"/>
                </a:cubicBezTo>
                <a:cubicBezTo>
                  <a:pt x="141" y="206"/>
                  <a:pt x="122" y="232"/>
                  <a:pt x="69" y="228"/>
                </a:cubicBezTo>
                <a:cubicBezTo>
                  <a:pt x="75" y="175"/>
                  <a:pt x="74" y="108"/>
                  <a:pt x="51" y="43"/>
                </a:cubicBezTo>
                <a:cubicBezTo>
                  <a:pt x="74" y="116"/>
                  <a:pt x="70" y="172"/>
                  <a:pt x="55" y="2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6678322" y="2927350"/>
            <a:ext cx="846301" cy="537895"/>
          </a:xfrm>
          <a:custGeom>
            <a:avLst/>
            <a:gdLst>
              <a:gd name="T0" fmla="*/ 474 w 474"/>
              <a:gd name="T1" fmla="*/ 114 h 302"/>
              <a:gd name="T2" fmla="*/ 270 w 474"/>
              <a:gd name="T3" fmla="*/ 278 h 302"/>
              <a:gd name="T4" fmla="*/ 0 w 474"/>
              <a:gd name="T5" fmla="*/ 277 h 302"/>
              <a:gd name="T6" fmla="*/ 278 w 474"/>
              <a:gd name="T7" fmla="*/ 38 h 302"/>
              <a:gd name="T8" fmla="*/ 466 w 474"/>
              <a:gd name="T9" fmla="*/ 93 h 302"/>
              <a:gd name="T10" fmla="*/ 97 w 474"/>
              <a:gd name="T11" fmla="*/ 205 h 302"/>
              <a:gd name="T12" fmla="*/ 474 w 474"/>
              <a:gd name="T13" fmla="*/ 114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4" h="302">
                <a:moveTo>
                  <a:pt x="474" y="114"/>
                </a:moveTo>
                <a:cubicBezTo>
                  <a:pt x="466" y="226"/>
                  <a:pt x="392" y="302"/>
                  <a:pt x="270" y="278"/>
                </a:cubicBezTo>
                <a:cubicBezTo>
                  <a:pt x="179" y="260"/>
                  <a:pt x="94" y="245"/>
                  <a:pt x="0" y="277"/>
                </a:cubicBezTo>
                <a:cubicBezTo>
                  <a:pt x="64" y="156"/>
                  <a:pt x="154" y="67"/>
                  <a:pt x="278" y="38"/>
                </a:cubicBezTo>
                <a:cubicBezTo>
                  <a:pt x="278" y="38"/>
                  <a:pt x="399" y="0"/>
                  <a:pt x="466" y="93"/>
                </a:cubicBezTo>
                <a:cubicBezTo>
                  <a:pt x="335" y="95"/>
                  <a:pt x="208" y="140"/>
                  <a:pt x="97" y="205"/>
                </a:cubicBezTo>
                <a:cubicBezTo>
                  <a:pt x="235" y="136"/>
                  <a:pt x="353" y="111"/>
                  <a:pt x="474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7388862" y="3329446"/>
            <a:ext cx="238023" cy="373880"/>
          </a:xfrm>
          <a:custGeom>
            <a:avLst/>
            <a:gdLst>
              <a:gd name="T0" fmla="*/ 82 w 134"/>
              <a:gd name="T1" fmla="*/ 210 h 210"/>
              <a:gd name="T2" fmla="*/ 124 w 134"/>
              <a:gd name="T3" fmla="*/ 133 h 210"/>
              <a:gd name="T4" fmla="*/ 132 w 134"/>
              <a:gd name="T5" fmla="*/ 0 h 210"/>
              <a:gd name="T6" fmla="*/ 9 w 134"/>
              <a:gd name="T7" fmla="*/ 134 h 210"/>
              <a:gd name="T8" fmla="*/ 74 w 134"/>
              <a:gd name="T9" fmla="*/ 210 h 210"/>
              <a:gd name="T10" fmla="*/ 102 w 134"/>
              <a:gd name="T11" fmla="*/ 37 h 210"/>
              <a:gd name="T12" fmla="*/ 82 w 134"/>
              <a:gd name="T1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210">
                <a:moveTo>
                  <a:pt x="82" y="210"/>
                </a:moveTo>
                <a:cubicBezTo>
                  <a:pt x="122" y="198"/>
                  <a:pt x="134" y="166"/>
                  <a:pt x="124" y="133"/>
                </a:cubicBezTo>
                <a:cubicBezTo>
                  <a:pt x="111" y="88"/>
                  <a:pt x="115" y="45"/>
                  <a:pt x="132" y="0"/>
                </a:cubicBezTo>
                <a:cubicBezTo>
                  <a:pt x="81" y="31"/>
                  <a:pt x="24" y="67"/>
                  <a:pt x="9" y="134"/>
                </a:cubicBezTo>
                <a:cubicBezTo>
                  <a:pt x="0" y="179"/>
                  <a:pt x="21" y="206"/>
                  <a:pt x="74" y="210"/>
                </a:cubicBezTo>
                <a:cubicBezTo>
                  <a:pt x="56" y="151"/>
                  <a:pt x="71" y="89"/>
                  <a:pt x="102" y="37"/>
                </a:cubicBezTo>
                <a:cubicBezTo>
                  <a:pt x="71" y="103"/>
                  <a:pt x="67" y="156"/>
                  <a:pt x="82" y="2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6877556" y="4101896"/>
            <a:ext cx="673515" cy="901192"/>
          </a:xfrm>
          <a:custGeom>
            <a:avLst/>
            <a:gdLst>
              <a:gd name="T0" fmla="*/ 345 w 377"/>
              <a:gd name="T1" fmla="*/ 105 h 505"/>
              <a:gd name="T2" fmla="*/ 268 w 377"/>
              <a:gd name="T3" fmla="*/ 291 h 505"/>
              <a:gd name="T4" fmla="*/ 44 w 377"/>
              <a:gd name="T5" fmla="*/ 505 h 505"/>
              <a:gd name="T6" fmla="*/ 99 w 377"/>
              <a:gd name="T7" fmla="*/ 84 h 505"/>
              <a:gd name="T8" fmla="*/ 329 w 377"/>
              <a:gd name="T9" fmla="*/ 84 h 505"/>
              <a:gd name="T10" fmla="*/ 68 w 377"/>
              <a:gd name="T11" fmla="*/ 393 h 505"/>
              <a:gd name="T12" fmla="*/ 345 w 377"/>
              <a:gd name="T13" fmla="*/ 1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505">
                <a:moveTo>
                  <a:pt x="345" y="105"/>
                </a:moveTo>
                <a:cubicBezTo>
                  <a:pt x="377" y="194"/>
                  <a:pt x="341" y="258"/>
                  <a:pt x="268" y="291"/>
                </a:cubicBezTo>
                <a:cubicBezTo>
                  <a:pt x="171" y="334"/>
                  <a:pt x="97" y="407"/>
                  <a:pt x="44" y="505"/>
                </a:cubicBezTo>
                <a:cubicBezTo>
                  <a:pt x="21" y="365"/>
                  <a:pt x="0" y="210"/>
                  <a:pt x="99" y="84"/>
                </a:cubicBezTo>
                <a:cubicBezTo>
                  <a:pt x="165" y="0"/>
                  <a:pt x="245" y="1"/>
                  <a:pt x="329" y="84"/>
                </a:cubicBezTo>
                <a:cubicBezTo>
                  <a:pt x="199" y="142"/>
                  <a:pt x="114" y="261"/>
                  <a:pt x="68" y="393"/>
                </a:cubicBezTo>
                <a:cubicBezTo>
                  <a:pt x="133" y="240"/>
                  <a:pt x="223" y="153"/>
                  <a:pt x="345" y="1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8610707" y="2941459"/>
            <a:ext cx="264469" cy="202813"/>
          </a:xfrm>
          <a:custGeom>
            <a:avLst/>
            <a:gdLst>
              <a:gd name="T0" fmla="*/ 131 w 148"/>
              <a:gd name="T1" fmla="*/ 93 h 114"/>
              <a:gd name="T2" fmla="*/ 52 w 148"/>
              <a:gd name="T3" fmla="*/ 75 h 114"/>
              <a:gd name="T4" fmla="*/ 0 w 148"/>
              <a:gd name="T5" fmla="*/ 10 h 114"/>
              <a:gd name="T6" fmla="*/ 111 w 148"/>
              <a:gd name="T7" fmla="*/ 31 h 114"/>
              <a:gd name="T8" fmla="*/ 137 w 148"/>
              <a:gd name="T9" fmla="*/ 85 h 114"/>
              <a:gd name="T10" fmla="*/ 37 w 148"/>
              <a:gd name="T11" fmla="*/ 19 h 114"/>
              <a:gd name="T12" fmla="*/ 131 w 148"/>
              <a:gd name="T13" fmla="*/ 9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14">
                <a:moveTo>
                  <a:pt x="131" y="93"/>
                </a:moveTo>
                <a:cubicBezTo>
                  <a:pt x="101" y="114"/>
                  <a:pt x="70" y="110"/>
                  <a:pt x="52" y="75"/>
                </a:cubicBezTo>
                <a:cubicBezTo>
                  <a:pt x="39" y="51"/>
                  <a:pt x="26" y="27"/>
                  <a:pt x="0" y="10"/>
                </a:cubicBezTo>
                <a:cubicBezTo>
                  <a:pt x="43" y="0"/>
                  <a:pt x="80" y="6"/>
                  <a:pt x="111" y="31"/>
                </a:cubicBezTo>
                <a:cubicBezTo>
                  <a:pt x="111" y="31"/>
                  <a:pt x="148" y="51"/>
                  <a:pt x="137" y="85"/>
                </a:cubicBezTo>
                <a:cubicBezTo>
                  <a:pt x="111" y="58"/>
                  <a:pt x="74" y="33"/>
                  <a:pt x="37" y="19"/>
                </a:cubicBezTo>
                <a:cubicBezTo>
                  <a:pt x="79" y="41"/>
                  <a:pt x="108" y="63"/>
                  <a:pt x="131" y="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8781732" y="2472345"/>
            <a:ext cx="479571" cy="335081"/>
          </a:xfrm>
          <a:custGeom>
            <a:avLst/>
            <a:gdLst>
              <a:gd name="T0" fmla="*/ 221 w 268"/>
              <a:gd name="T1" fmla="*/ 165 h 188"/>
              <a:gd name="T2" fmla="*/ 123 w 268"/>
              <a:gd name="T3" fmla="*/ 142 h 188"/>
              <a:gd name="T4" fmla="*/ 0 w 268"/>
              <a:gd name="T5" fmla="*/ 43 h 188"/>
              <a:gd name="T6" fmla="*/ 213 w 268"/>
              <a:gd name="T7" fmla="*/ 42 h 188"/>
              <a:gd name="T8" fmla="*/ 230 w 268"/>
              <a:gd name="T9" fmla="*/ 157 h 188"/>
              <a:gd name="T10" fmla="*/ 56 w 268"/>
              <a:gd name="T11" fmla="*/ 47 h 188"/>
              <a:gd name="T12" fmla="*/ 221 w 268"/>
              <a:gd name="T13" fmla="*/ 16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" h="188">
                <a:moveTo>
                  <a:pt x="221" y="165"/>
                </a:moveTo>
                <a:cubicBezTo>
                  <a:pt x="181" y="188"/>
                  <a:pt x="144" y="174"/>
                  <a:pt x="123" y="142"/>
                </a:cubicBezTo>
                <a:cubicBezTo>
                  <a:pt x="95" y="96"/>
                  <a:pt x="53" y="62"/>
                  <a:pt x="0" y="43"/>
                </a:cubicBezTo>
                <a:cubicBezTo>
                  <a:pt x="67" y="20"/>
                  <a:pt x="145" y="0"/>
                  <a:pt x="213" y="42"/>
                </a:cubicBezTo>
                <a:cubicBezTo>
                  <a:pt x="261" y="67"/>
                  <a:pt x="268" y="110"/>
                  <a:pt x="230" y="157"/>
                </a:cubicBezTo>
                <a:cubicBezTo>
                  <a:pt x="191" y="95"/>
                  <a:pt x="127" y="61"/>
                  <a:pt x="56" y="47"/>
                </a:cubicBezTo>
                <a:cubicBezTo>
                  <a:pt x="138" y="70"/>
                  <a:pt x="188" y="108"/>
                  <a:pt x="221" y="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9575138" y="2371821"/>
            <a:ext cx="666463" cy="456769"/>
          </a:xfrm>
          <a:custGeom>
            <a:avLst/>
            <a:gdLst>
              <a:gd name="T0" fmla="*/ 8 w 374"/>
              <a:gd name="T1" fmla="*/ 178 h 256"/>
              <a:gd name="T2" fmla="*/ 209 w 374"/>
              <a:gd name="T3" fmla="*/ 185 h 256"/>
              <a:gd name="T4" fmla="*/ 374 w 374"/>
              <a:gd name="T5" fmla="*/ 58 h 256"/>
              <a:gd name="T6" fmla="*/ 91 w 374"/>
              <a:gd name="T7" fmla="*/ 41 h 256"/>
              <a:gd name="T8" fmla="*/ 1 w 374"/>
              <a:gd name="T9" fmla="*/ 162 h 256"/>
              <a:gd name="T10" fmla="*/ 284 w 374"/>
              <a:gd name="T11" fmla="*/ 59 h 256"/>
              <a:gd name="T12" fmla="*/ 8 w 374"/>
              <a:gd name="T13" fmla="*/ 17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" h="256">
                <a:moveTo>
                  <a:pt x="8" y="178"/>
                </a:moveTo>
                <a:cubicBezTo>
                  <a:pt x="66" y="246"/>
                  <a:pt x="148" y="256"/>
                  <a:pt x="209" y="185"/>
                </a:cubicBezTo>
                <a:cubicBezTo>
                  <a:pt x="255" y="130"/>
                  <a:pt x="302" y="80"/>
                  <a:pt x="374" y="58"/>
                </a:cubicBezTo>
                <a:cubicBezTo>
                  <a:pt x="279" y="13"/>
                  <a:pt x="183" y="0"/>
                  <a:pt x="91" y="41"/>
                </a:cubicBezTo>
                <a:cubicBezTo>
                  <a:pt x="91" y="41"/>
                  <a:pt x="0" y="74"/>
                  <a:pt x="1" y="162"/>
                </a:cubicBezTo>
                <a:cubicBezTo>
                  <a:pt x="85" y="102"/>
                  <a:pt x="182" y="70"/>
                  <a:pt x="284" y="59"/>
                </a:cubicBezTo>
                <a:cubicBezTo>
                  <a:pt x="163" y="80"/>
                  <a:pt x="79" y="121"/>
                  <a:pt x="8" y="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9985948" y="2886787"/>
            <a:ext cx="930931" cy="555531"/>
          </a:xfrm>
          <a:custGeom>
            <a:avLst/>
            <a:gdLst>
              <a:gd name="T0" fmla="*/ 0 w 522"/>
              <a:gd name="T1" fmla="*/ 133 h 312"/>
              <a:gd name="T2" fmla="*/ 246 w 522"/>
              <a:gd name="T3" fmla="*/ 259 h 312"/>
              <a:gd name="T4" fmla="*/ 522 w 522"/>
              <a:gd name="T5" fmla="*/ 201 h 312"/>
              <a:gd name="T6" fmla="*/ 185 w 522"/>
              <a:gd name="T7" fmla="*/ 11 h 312"/>
              <a:gd name="T8" fmla="*/ 3 w 522"/>
              <a:gd name="T9" fmla="*/ 109 h 312"/>
              <a:gd name="T10" fmla="*/ 409 w 522"/>
              <a:gd name="T11" fmla="*/ 147 h 312"/>
              <a:gd name="T12" fmla="*/ 0 w 522"/>
              <a:gd name="T13" fmla="*/ 133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2" h="312">
                <a:moveTo>
                  <a:pt x="0" y="133"/>
                </a:moveTo>
                <a:cubicBezTo>
                  <a:pt x="30" y="249"/>
                  <a:pt x="124" y="312"/>
                  <a:pt x="246" y="259"/>
                </a:cubicBezTo>
                <a:cubicBezTo>
                  <a:pt x="332" y="221"/>
                  <a:pt x="419" y="188"/>
                  <a:pt x="522" y="201"/>
                </a:cubicBezTo>
                <a:cubicBezTo>
                  <a:pt x="431" y="89"/>
                  <a:pt x="321" y="17"/>
                  <a:pt x="185" y="11"/>
                </a:cubicBezTo>
                <a:cubicBezTo>
                  <a:pt x="185" y="11"/>
                  <a:pt x="51" y="0"/>
                  <a:pt x="3" y="109"/>
                </a:cubicBezTo>
                <a:cubicBezTo>
                  <a:pt x="137" y="85"/>
                  <a:pt x="279" y="104"/>
                  <a:pt x="409" y="147"/>
                </a:cubicBezTo>
                <a:cubicBezTo>
                  <a:pt x="249" y="106"/>
                  <a:pt x="124" y="106"/>
                  <a:pt x="0" y="1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10001814" y="3467006"/>
            <a:ext cx="162208" cy="239848"/>
          </a:xfrm>
          <a:custGeom>
            <a:avLst/>
            <a:gdLst>
              <a:gd name="T0" fmla="*/ 40 w 91"/>
              <a:gd name="T1" fmla="*/ 134 h 134"/>
              <a:gd name="T2" fmla="*/ 9 w 91"/>
              <a:gd name="T3" fmla="*/ 85 h 134"/>
              <a:gd name="T4" fmla="*/ 0 w 91"/>
              <a:gd name="T5" fmla="*/ 0 h 134"/>
              <a:gd name="T6" fmla="*/ 84 w 91"/>
              <a:gd name="T7" fmla="*/ 82 h 134"/>
              <a:gd name="T8" fmla="*/ 45 w 91"/>
              <a:gd name="T9" fmla="*/ 132 h 134"/>
              <a:gd name="T10" fmla="*/ 21 w 91"/>
              <a:gd name="T11" fmla="*/ 24 h 134"/>
              <a:gd name="T12" fmla="*/ 40 w 91"/>
              <a:gd name="T13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" h="134">
                <a:moveTo>
                  <a:pt x="40" y="134"/>
                </a:moveTo>
                <a:cubicBezTo>
                  <a:pt x="16" y="126"/>
                  <a:pt x="6" y="107"/>
                  <a:pt x="9" y="85"/>
                </a:cubicBezTo>
                <a:cubicBezTo>
                  <a:pt x="18" y="56"/>
                  <a:pt x="13" y="27"/>
                  <a:pt x="0" y="0"/>
                </a:cubicBezTo>
                <a:cubicBezTo>
                  <a:pt x="34" y="16"/>
                  <a:pt x="71" y="39"/>
                  <a:pt x="84" y="82"/>
                </a:cubicBezTo>
                <a:cubicBezTo>
                  <a:pt x="91" y="109"/>
                  <a:pt x="80" y="127"/>
                  <a:pt x="45" y="132"/>
                </a:cubicBezTo>
                <a:cubicBezTo>
                  <a:pt x="54" y="94"/>
                  <a:pt x="42" y="57"/>
                  <a:pt x="21" y="24"/>
                </a:cubicBezTo>
                <a:cubicBezTo>
                  <a:pt x="44" y="65"/>
                  <a:pt x="49" y="97"/>
                  <a:pt x="40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9888974" y="4295891"/>
            <a:ext cx="573016" cy="885320"/>
          </a:xfrm>
          <a:custGeom>
            <a:avLst/>
            <a:gdLst>
              <a:gd name="T0" fmla="*/ 79 w 321"/>
              <a:gd name="T1" fmla="*/ 23 h 496"/>
              <a:gd name="T2" fmla="*/ 81 w 321"/>
              <a:gd name="T3" fmla="*/ 282 h 496"/>
              <a:gd name="T4" fmla="*/ 232 w 321"/>
              <a:gd name="T5" fmla="*/ 496 h 496"/>
              <a:gd name="T6" fmla="*/ 241 w 321"/>
              <a:gd name="T7" fmla="*/ 77 h 496"/>
              <a:gd name="T8" fmla="*/ 98 w 321"/>
              <a:gd name="T9" fmla="*/ 12 h 496"/>
              <a:gd name="T10" fmla="*/ 226 w 321"/>
              <a:gd name="T11" fmla="*/ 397 h 496"/>
              <a:gd name="T12" fmla="*/ 79 w 321"/>
              <a:gd name="T13" fmla="*/ 23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1" h="496">
                <a:moveTo>
                  <a:pt x="79" y="23"/>
                </a:moveTo>
                <a:cubicBezTo>
                  <a:pt x="16" y="109"/>
                  <a:pt x="0" y="208"/>
                  <a:pt x="81" y="282"/>
                </a:cubicBezTo>
                <a:cubicBezTo>
                  <a:pt x="160" y="356"/>
                  <a:pt x="215" y="413"/>
                  <a:pt x="232" y="496"/>
                </a:cubicBezTo>
                <a:cubicBezTo>
                  <a:pt x="294" y="351"/>
                  <a:pt x="321" y="204"/>
                  <a:pt x="241" y="77"/>
                </a:cubicBezTo>
                <a:cubicBezTo>
                  <a:pt x="200" y="12"/>
                  <a:pt x="149" y="0"/>
                  <a:pt x="98" y="12"/>
                </a:cubicBezTo>
                <a:cubicBezTo>
                  <a:pt x="181" y="124"/>
                  <a:pt x="221" y="261"/>
                  <a:pt x="226" y="397"/>
                </a:cubicBezTo>
                <a:cubicBezTo>
                  <a:pt x="208" y="234"/>
                  <a:pt x="157" y="123"/>
                  <a:pt x="79" y="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1500"/>
              </a:lnSpc>
            </a:pPr>
            <a:endParaRPr lang="bg-BG" sz="1200" dirty="0">
              <a:solidFill>
                <a:prstClr val="black"/>
              </a:solidFill>
              <a:latin typeface="Calibri Light"/>
              <a:ea typeface="微软雅黑" panose="020B0503020204020204" pitchFamily="34" charset="-122"/>
            </a:endParaRPr>
          </a:p>
        </p:txBody>
      </p:sp>
      <p:grpSp>
        <p:nvGrpSpPr>
          <p:cNvPr id="29" name="Group 134"/>
          <p:cNvGrpSpPr/>
          <p:nvPr/>
        </p:nvGrpSpPr>
        <p:grpSpPr>
          <a:xfrm>
            <a:off x="496511" y="1297820"/>
            <a:ext cx="864665" cy="865389"/>
            <a:chOff x="3287425" y="1417883"/>
            <a:chExt cx="648499" cy="649042"/>
          </a:xfrm>
        </p:grpSpPr>
        <p:sp>
          <p:nvSpPr>
            <p:cNvPr id="30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460945" y="1561237"/>
            <a:ext cx="420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379" y="5921919"/>
            <a:ext cx="8950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官方文档：</a:t>
            </a:r>
            <a:r>
              <a:rPr lang="en-US" altLang="zh-CN" dirty="0"/>
              <a:t>http://scrapy-chs.readthedocs.io/zh_CN/0.24/topics/spiders.html#crawlspider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0257" y="23171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爬取一般网站常用的</a:t>
            </a:r>
            <a:r>
              <a:rPr lang="en-US" altLang="zh-CN" dirty="0"/>
              <a:t>spider</a:t>
            </a:r>
            <a:r>
              <a:rPr lang="zh-CN" altLang="en-US" dirty="0"/>
              <a:t>。其定义了一些规则</a:t>
            </a:r>
            <a:r>
              <a:rPr lang="en-US" altLang="zh-CN" dirty="0"/>
              <a:t>(rule)</a:t>
            </a:r>
            <a:r>
              <a:rPr lang="zh-CN" altLang="en-US" dirty="0"/>
              <a:t>来提供跟进</a:t>
            </a:r>
            <a:r>
              <a:rPr lang="en-US" altLang="zh-CN" dirty="0"/>
              <a:t>link</a:t>
            </a:r>
            <a:r>
              <a:rPr lang="zh-CN" altLang="en-US" dirty="0"/>
              <a:t>的方便的机制。 也许该</a:t>
            </a:r>
            <a:r>
              <a:rPr lang="en-US" altLang="zh-CN" dirty="0"/>
              <a:t>spider</a:t>
            </a:r>
            <a:r>
              <a:rPr lang="zh-CN" altLang="en-US" dirty="0"/>
              <a:t>并不是完全适合您的特定网站或项目，但其对很多情况都使用。 因此您可以以其为起点，根据需求修改部分方法。当然您也可以实现自己的</a:t>
            </a:r>
            <a:r>
              <a:rPr lang="en-US" altLang="zh-CN" dirty="0"/>
              <a:t>spider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9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597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重要方法有哪些？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----》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9" name="Group 130"/>
          <p:cNvGrpSpPr/>
          <p:nvPr/>
        </p:nvGrpSpPr>
        <p:grpSpPr>
          <a:xfrm>
            <a:off x="671064" y="1101009"/>
            <a:ext cx="864665" cy="865389"/>
            <a:chOff x="3287425" y="3613920"/>
            <a:chExt cx="648499" cy="649042"/>
          </a:xfrm>
        </p:grpSpPr>
        <p:sp>
          <p:nvSpPr>
            <p:cNvPr id="1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12372" y="2255805"/>
            <a:ext cx="68072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CrawlSpider</a:t>
            </a:r>
            <a:r>
              <a:rPr lang="zh-CN" altLang="en-US" dirty="0"/>
              <a:t>使用</a:t>
            </a:r>
            <a:r>
              <a:rPr lang="en-US" altLang="zh-CN" dirty="0"/>
              <a:t>rules</a:t>
            </a:r>
            <a:r>
              <a:rPr lang="zh-CN" altLang="en-US" dirty="0"/>
              <a:t>来决定爬虫的爬取规则，并将匹配后的</a:t>
            </a:r>
            <a:r>
              <a:rPr lang="en-US" altLang="zh-CN" dirty="0" err="1"/>
              <a:t>url</a:t>
            </a:r>
            <a:r>
              <a:rPr lang="zh-CN" altLang="en-US" dirty="0"/>
              <a:t>请求提交给引擎。所以在正常情况下，</a:t>
            </a:r>
            <a:r>
              <a:rPr lang="en-US" altLang="zh-CN" dirty="0"/>
              <a:t>CrawlSpider</a:t>
            </a:r>
            <a:r>
              <a:rPr lang="zh-CN" altLang="en-US" dirty="0"/>
              <a:t>不需要单独手动返回请求了。</a:t>
            </a:r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rules</a:t>
            </a:r>
            <a:r>
              <a:rPr lang="zh-CN" altLang="en-US" dirty="0"/>
              <a:t>中包含一个或多个</a:t>
            </a:r>
            <a:r>
              <a:rPr lang="en-US" altLang="zh-CN" dirty="0"/>
              <a:t>Rule</a:t>
            </a:r>
            <a:r>
              <a:rPr lang="zh-CN" altLang="en-US" dirty="0"/>
              <a:t>对象，每个</a:t>
            </a:r>
            <a:r>
              <a:rPr lang="en-US" altLang="zh-CN" dirty="0"/>
              <a:t>Rule</a:t>
            </a:r>
            <a:r>
              <a:rPr lang="zh-CN" altLang="en-US" dirty="0"/>
              <a:t>对爬取网站的动作定义了某种特定操作，比如提取当前相应内容里的特定链接，是否对提取的链接跟进爬取，对提交的请求设置回调函数等。</a:t>
            </a:r>
          </a:p>
          <a:p>
            <a:endParaRPr lang="zh-CN" altLang="en-US" dirty="0"/>
          </a:p>
          <a:p>
            <a:r>
              <a:rPr lang="zh-CN" altLang="en-US" dirty="0"/>
              <a:t>如果多个</a:t>
            </a:r>
            <a:r>
              <a:rPr lang="en-US" altLang="zh-CN" dirty="0"/>
              <a:t>rule</a:t>
            </a:r>
            <a:r>
              <a:rPr lang="zh-CN" altLang="en-US" dirty="0"/>
              <a:t>匹配了相同的链接，则根据规则在本集合中被定义的顺序，第一个会被使用。</a:t>
            </a:r>
          </a:p>
        </p:txBody>
      </p:sp>
      <p:grpSp>
        <p:nvGrpSpPr>
          <p:cNvPr id="16" name="Group 267"/>
          <p:cNvGrpSpPr/>
          <p:nvPr/>
        </p:nvGrpSpPr>
        <p:grpSpPr>
          <a:xfrm>
            <a:off x="8567125" y="1957612"/>
            <a:ext cx="2729437" cy="3088950"/>
            <a:chOff x="1522413" y="800100"/>
            <a:chExt cx="4660900" cy="5360988"/>
          </a:xfrm>
        </p:grpSpPr>
        <p:sp>
          <p:nvSpPr>
            <p:cNvPr id="17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ts val="1500"/>
                </a:lnSpc>
              </a:pP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1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597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重要方法有哪些？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----》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rules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9" name="Group 130"/>
          <p:cNvGrpSpPr/>
          <p:nvPr/>
        </p:nvGrpSpPr>
        <p:grpSpPr>
          <a:xfrm>
            <a:off x="671064" y="1101009"/>
            <a:ext cx="864665" cy="865389"/>
            <a:chOff x="3287425" y="3613920"/>
            <a:chExt cx="648499" cy="649042"/>
          </a:xfrm>
        </p:grpSpPr>
        <p:sp>
          <p:nvSpPr>
            <p:cNvPr id="1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71064" y="2066251"/>
            <a:ext cx="40633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scrapy.spiders.Rule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    Link_extractor, </a:t>
            </a:r>
          </a:p>
          <a:p>
            <a:r>
              <a:rPr lang="en-US" altLang="zh-CN" dirty="0"/>
              <a:t>        callback = None,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cb_kwargs</a:t>
            </a:r>
            <a:r>
              <a:rPr lang="en-US" altLang="zh-CN" dirty="0"/>
              <a:t> = None, </a:t>
            </a:r>
          </a:p>
          <a:p>
            <a:r>
              <a:rPr lang="en-US" altLang="zh-CN" dirty="0"/>
              <a:t>        follow = None,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process_links</a:t>
            </a:r>
            <a:r>
              <a:rPr lang="en-US" altLang="zh-CN" dirty="0"/>
              <a:t> = None,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process_request</a:t>
            </a:r>
            <a:r>
              <a:rPr lang="en-US" altLang="zh-CN" dirty="0"/>
              <a:t> = None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60163" y="2047280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C00000"/>
                </a:solidFill>
              </a:rPr>
              <a:t>link_extractor</a:t>
            </a:r>
            <a:r>
              <a:rPr lang="zh-CN" altLang="en-US" sz="1600" dirty="0"/>
              <a:t>：是一个</a:t>
            </a:r>
            <a:r>
              <a:rPr lang="en-US" altLang="zh-CN" sz="1600" dirty="0"/>
              <a:t>Link Extractor</a:t>
            </a:r>
            <a:r>
              <a:rPr lang="zh-CN" altLang="en-US" sz="1600" dirty="0"/>
              <a:t>对象，用于定义需要提取的链接。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C00000"/>
                </a:solidFill>
              </a:rPr>
              <a:t>callback</a:t>
            </a:r>
            <a:r>
              <a:rPr lang="zh-CN" altLang="en-US" sz="1600" dirty="0"/>
              <a:t>： 从</a:t>
            </a:r>
            <a:r>
              <a:rPr lang="en-US" altLang="zh-CN" sz="1600" dirty="0"/>
              <a:t>link_extractor</a:t>
            </a:r>
            <a:r>
              <a:rPr lang="zh-CN" altLang="en-US" sz="1600" dirty="0"/>
              <a:t>中每获取到链接时，参数所指定的值作为回调函数，该回调函数接受一个</a:t>
            </a:r>
            <a:r>
              <a:rPr lang="en-US" altLang="zh-CN" sz="1600" dirty="0"/>
              <a:t>response</a:t>
            </a:r>
            <a:r>
              <a:rPr lang="zh-CN" altLang="en-US" sz="1600" dirty="0"/>
              <a:t>作为其第一个参数。</a:t>
            </a:r>
          </a:p>
          <a:p>
            <a:r>
              <a:rPr lang="en-US" altLang="zh-CN" sz="1600" dirty="0"/>
              <a:t>	</a:t>
            </a:r>
            <a:r>
              <a:rPr lang="zh-CN" altLang="en-US" sz="1600" b="1" i="1" dirty="0"/>
              <a:t>注意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：当编写爬虫规则时，避免使用</a:t>
            </a:r>
            <a:r>
              <a:rPr lang="en-US" altLang="zh-CN" sz="1600" i="1" dirty="0">
                <a:solidFill>
                  <a:srgbClr val="FF0000"/>
                </a:solidFill>
              </a:rPr>
              <a:t>parse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作为回调函数。由于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CrawlSpider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使用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parse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方法来实现其逻辑，如果覆盖了 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parse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方法，</a:t>
            </a:r>
            <a:r>
              <a:rPr lang="en-US" altLang="zh-CN" sz="1600" i="1" dirty="0">
                <a:solidFill>
                  <a:schemeClr val="bg1">
                    <a:lumMod val="50000"/>
                  </a:schemeClr>
                </a:solidFill>
              </a:rPr>
              <a:t>crawl spider</a:t>
            </a:r>
            <a:r>
              <a:rPr lang="zh-CN" altLang="en-US" sz="1600" i="1" dirty="0">
                <a:solidFill>
                  <a:schemeClr val="bg1">
                    <a:lumMod val="50000"/>
                  </a:schemeClr>
                </a:solidFill>
              </a:rPr>
              <a:t>将会运行失败。</a:t>
            </a:r>
            <a:endParaRPr lang="en-US" altLang="zh-CN" sz="16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C00000"/>
                </a:solidFill>
              </a:rPr>
              <a:t>follow</a:t>
            </a:r>
            <a:r>
              <a:rPr lang="zh-CN" altLang="en-US" sz="1600" dirty="0"/>
              <a:t>：是一个布尔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)</a:t>
            </a:r>
            <a:r>
              <a:rPr lang="zh-CN" altLang="en-US" sz="1600" dirty="0"/>
              <a:t>值，指定了根据该规则从</a:t>
            </a:r>
            <a:r>
              <a:rPr lang="en-US" altLang="zh-CN" sz="1600" dirty="0"/>
              <a:t>response</a:t>
            </a:r>
            <a:r>
              <a:rPr lang="zh-CN" altLang="en-US" sz="1600" dirty="0"/>
              <a:t>提取的链接是否需要跟进。 如果</a:t>
            </a:r>
            <a:r>
              <a:rPr lang="en-US" altLang="zh-CN" sz="1600" dirty="0"/>
              <a:t>callback</a:t>
            </a:r>
            <a:r>
              <a:rPr lang="zh-CN" altLang="en-US" sz="1600" dirty="0"/>
              <a:t>为</a:t>
            </a:r>
            <a:r>
              <a:rPr lang="en-US" altLang="zh-CN" sz="1600" dirty="0"/>
              <a:t>None</a:t>
            </a:r>
            <a:r>
              <a:rPr lang="zh-CN" altLang="en-US" sz="1600" dirty="0"/>
              <a:t>，</a:t>
            </a:r>
            <a:r>
              <a:rPr lang="en-US" altLang="zh-CN" sz="1600" dirty="0"/>
              <a:t>follow </a:t>
            </a:r>
            <a:r>
              <a:rPr lang="zh-CN" altLang="en-US" sz="1600" dirty="0"/>
              <a:t>默认设置为</a:t>
            </a:r>
            <a:r>
              <a:rPr lang="en-US" altLang="zh-CN" sz="1600" dirty="0"/>
              <a:t>True </a:t>
            </a:r>
            <a:r>
              <a:rPr lang="zh-CN" altLang="en-US" sz="1600" dirty="0"/>
              <a:t>，否则默认为</a:t>
            </a:r>
            <a:r>
              <a:rPr lang="en-US" altLang="zh-CN" sz="1600" dirty="0"/>
              <a:t>False</a:t>
            </a:r>
            <a:r>
              <a:rPr lang="zh-CN" altLang="en-US" sz="1600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C00000"/>
                </a:solidFill>
              </a:rPr>
              <a:t>process_links</a:t>
            </a:r>
            <a:r>
              <a:rPr lang="zh-CN" altLang="en-US" sz="1600" dirty="0"/>
              <a:t>：指定该</a:t>
            </a:r>
            <a:r>
              <a:rPr lang="en-US" altLang="zh-CN" sz="1600" dirty="0"/>
              <a:t>spider</a:t>
            </a:r>
            <a:r>
              <a:rPr lang="zh-CN" altLang="en-US" sz="1600" dirty="0"/>
              <a:t>中哪个的函数将会被调用，从</a:t>
            </a:r>
            <a:r>
              <a:rPr lang="en-US" altLang="zh-CN" sz="1600" dirty="0" err="1"/>
              <a:t>link_extractor</a:t>
            </a:r>
            <a:r>
              <a:rPr lang="zh-CN" altLang="en-US" sz="1600" dirty="0"/>
              <a:t>中获取到链接列表时将会调用该函数。该方法主要用来过滤。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rgbClr val="C00000"/>
                </a:solidFill>
              </a:rPr>
              <a:t>process_request</a:t>
            </a:r>
            <a:r>
              <a:rPr lang="zh-CN" altLang="en-US" sz="1600" dirty="0"/>
              <a:t>：指定该</a:t>
            </a:r>
            <a:r>
              <a:rPr lang="en-US" altLang="zh-CN" sz="1600" dirty="0"/>
              <a:t>spider</a:t>
            </a:r>
            <a:r>
              <a:rPr lang="zh-CN" altLang="en-US" sz="1600" dirty="0"/>
              <a:t>中哪个的函数将会被调用， 该规则提取到每个</a:t>
            </a:r>
            <a:r>
              <a:rPr lang="en-US" altLang="zh-CN" sz="1600" dirty="0"/>
              <a:t>request</a:t>
            </a:r>
            <a:r>
              <a:rPr lang="zh-CN" altLang="en-US" sz="1600" dirty="0"/>
              <a:t>时都会调用该函数。 </a:t>
            </a:r>
            <a:r>
              <a:rPr lang="en-US" altLang="zh-CN" sz="1600" dirty="0"/>
              <a:t>(</a:t>
            </a:r>
            <a:r>
              <a:rPr lang="zh-CN" altLang="en-US" sz="1600" dirty="0"/>
              <a:t>用来过滤</a:t>
            </a:r>
            <a:r>
              <a:rPr lang="en-US" altLang="zh-CN" sz="1600" dirty="0"/>
              <a:t>request)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87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知识点二问题解答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597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重要方法有哪些？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----》</a:t>
            </a:r>
            <a:r>
              <a:rPr lang="en-US" altLang="zh-CN" b="1" dirty="0" err="1">
                <a:solidFill>
                  <a:srgbClr val="C00000"/>
                </a:solidFill>
              </a:rPr>
              <a:t>LinkExtractors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9" name="Group 130"/>
          <p:cNvGrpSpPr/>
          <p:nvPr/>
        </p:nvGrpSpPr>
        <p:grpSpPr>
          <a:xfrm>
            <a:off x="671064" y="1101009"/>
            <a:ext cx="864665" cy="865389"/>
            <a:chOff x="3287425" y="3613920"/>
            <a:chExt cx="648499" cy="649042"/>
          </a:xfrm>
        </p:grpSpPr>
        <p:sp>
          <p:nvSpPr>
            <p:cNvPr id="10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671064" y="220995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scrapy.linkextractors.LinkExtractor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allow = (),</a:t>
            </a:r>
          </a:p>
          <a:p>
            <a:r>
              <a:rPr lang="en-US" altLang="zh-CN" dirty="0"/>
              <a:t>    deny = (),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allow_domains</a:t>
            </a:r>
            <a:r>
              <a:rPr lang="en-US" altLang="zh-CN" dirty="0"/>
              <a:t> = (),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deny_domains</a:t>
            </a:r>
            <a:r>
              <a:rPr lang="en-US" altLang="zh-CN" dirty="0"/>
              <a:t> = (),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deny_extensions</a:t>
            </a:r>
            <a:r>
              <a:rPr lang="en-US" altLang="zh-CN" dirty="0"/>
              <a:t> = None,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restrict_xpaths</a:t>
            </a:r>
            <a:r>
              <a:rPr lang="en-US" altLang="zh-CN" dirty="0"/>
              <a:t> = (),</a:t>
            </a:r>
          </a:p>
          <a:p>
            <a:r>
              <a:rPr lang="en-US" altLang="zh-CN" dirty="0"/>
              <a:t>    tags = ('</a:t>
            </a:r>
            <a:r>
              <a:rPr lang="en-US" altLang="zh-CN" dirty="0" err="1"/>
              <a:t>a','area</a:t>
            </a:r>
            <a:r>
              <a:rPr lang="en-US" altLang="zh-CN" dirty="0"/>
              <a:t>'),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attrs</a:t>
            </a:r>
            <a:r>
              <a:rPr lang="en-US" altLang="zh-CN" dirty="0"/>
              <a:t> = ('</a:t>
            </a:r>
            <a:r>
              <a:rPr lang="en-US" altLang="zh-CN" dirty="0" err="1"/>
              <a:t>href</a:t>
            </a:r>
            <a:r>
              <a:rPr lang="en-US" altLang="zh-CN" dirty="0"/>
              <a:t>'),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canonicalize</a:t>
            </a:r>
            <a:r>
              <a:rPr lang="en-US" altLang="zh-CN" dirty="0"/>
              <a:t> = True,</a:t>
            </a:r>
          </a:p>
          <a:p>
            <a:r>
              <a:rPr lang="en-US" altLang="zh-CN" dirty="0"/>
              <a:t>    unique = True,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process_value</a:t>
            </a:r>
            <a:r>
              <a:rPr lang="en-US" altLang="zh-CN" dirty="0"/>
              <a:t> = None</a:t>
            </a:r>
          </a:p>
          <a:p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51915" y="220995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主要参数：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</a:rPr>
              <a:t>allow</a:t>
            </a:r>
            <a:r>
              <a:rPr lang="zh-CN" altLang="en-US" dirty="0"/>
              <a:t>：满足括号中“正则表达式”的</a:t>
            </a:r>
            <a:r>
              <a:rPr lang="en-US" altLang="zh-CN" dirty="0"/>
              <a:t>URL</a:t>
            </a:r>
            <a:r>
              <a:rPr lang="zh-CN" altLang="en-US" dirty="0"/>
              <a:t>会被提取，如果为空，则全部匹配。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</a:rPr>
              <a:t>deny</a:t>
            </a:r>
            <a:r>
              <a:rPr lang="zh-CN" altLang="en-US" dirty="0"/>
              <a:t>：满足括号中“正则表达式”的</a:t>
            </a:r>
            <a:r>
              <a:rPr lang="en-US" altLang="zh-CN" dirty="0"/>
              <a:t>URL</a:t>
            </a:r>
            <a:r>
              <a:rPr lang="zh-CN" altLang="en-US" dirty="0"/>
              <a:t>一定不提取（优先级高于</a:t>
            </a:r>
            <a:r>
              <a:rPr lang="en-US" altLang="zh-CN" dirty="0"/>
              <a:t>allow</a:t>
            </a:r>
            <a:r>
              <a:rPr lang="zh-CN" altLang="en-US" dirty="0"/>
              <a:t>）。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C00000"/>
                </a:solidFill>
              </a:rPr>
              <a:t>allow_domains</a:t>
            </a:r>
            <a:r>
              <a:rPr lang="zh-CN" altLang="en-US" dirty="0"/>
              <a:t>：会被提取的链接的</a:t>
            </a:r>
            <a:r>
              <a:rPr lang="en-US" altLang="zh-CN" dirty="0"/>
              <a:t>domains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C00000"/>
                </a:solidFill>
              </a:rPr>
              <a:t>deny_domains</a:t>
            </a:r>
            <a:r>
              <a:rPr lang="zh-CN" altLang="en-US" dirty="0"/>
              <a:t>：一定不会被提取链接的</a:t>
            </a:r>
            <a:r>
              <a:rPr lang="en-US" altLang="zh-CN" dirty="0"/>
              <a:t>domains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C00000"/>
                </a:solidFill>
              </a:rPr>
              <a:t>restrict_xpaths</a:t>
            </a:r>
            <a:r>
              <a:rPr lang="zh-CN" altLang="en-US" dirty="0"/>
              <a:t>：使用</a:t>
            </a:r>
            <a:r>
              <a:rPr lang="en-US" altLang="zh-CN" dirty="0" err="1"/>
              <a:t>xpath</a:t>
            </a:r>
            <a:r>
              <a:rPr lang="zh-CN" altLang="en-US" dirty="0"/>
              <a:t>表达式，和</a:t>
            </a:r>
            <a:r>
              <a:rPr lang="en-US" altLang="zh-CN" dirty="0"/>
              <a:t>allow</a:t>
            </a:r>
            <a:r>
              <a:rPr lang="zh-CN" altLang="en-US" dirty="0"/>
              <a:t>共同作用过滤链接。</a:t>
            </a:r>
          </a:p>
        </p:txBody>
      </p:sp>
    </p:spTree>
    <p:extLst>
      <p:ext uri="{BB962C8B-B14F-4D97-AF65-F5344CB8AC3E}">
        <p14:creationId xmlns:p14="http://schemas.microsoft.com/office/powerpoint/2010/main" val="64423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42610" y="514702"/>
            <a:ext cx="4026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知识点三问题解答</a:t>
            </a:r>
          </a:p>
        </p:txBody>
      </p:sp>
      <p:sp>
        <p:nvSpPr>
          <p:cNvPr id="36" name="矩形 35"/>
          <p:cNvSpPr/>
          <p:nvPr/>
        </p:nvSpPr>
        <p:spPr>
          <a:xfrm>
            <a:off x="1635499" y="1334542"/>
            <a:ext cx="5972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怎样使用？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——》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创建爬虫文件</a:t>
            </a:r>
          </a:p>
        </p:txBody>
      </p:sp>
      <p:grpSp>
        <p:nvGrpSpPr>
          <p:cNvPr id="26" name="Group 129"/>
          <p:cNvGrpSpPr/>
          <p:nvPr/>
        </p:nvGrpSpPr>
        <p:grpSpPr>
          <a:xfrm>
            <a:off x="671065" y="1101009"/>
            <a:ext cx="864665" cy="865389"/>
            <a:chOff x="2779491" y="2517212"/>
            <a:chExt cx="648499" cy="649042"/>
          </a:xfrm>
        </p:grpSpPr>
        <p:sp>
          <p:nvSpPr>
            <p:cNvPr id="27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3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  <a:endParaRPr lang="en-US" sz="1600" b="1" dirty="0">
                <a:latin typeface="+mj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2" y="3152254"/>
            <a:ext cx="10933333" cy="2028571"/>
          </a:xfrm>
          <a:prstGeom prst="rect">
            <a:avLst/>
          </a:prstGeom>
        </p:spPr>
      </p:pic>
      <p:sp>
        <p:nvSpPr>
          <p:cNvPr id="77" name="矩形 76"/>
          <p:cNvSpPr/>
          <p:nvPr/>
        </p:nvSpPr>
        <p:spPr>
          <a:xfrm>
            <a:off x="1435960" y="1966399"/>
            <a:ext cx="874461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crawlspider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u="sng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en-US" altLang="zh-CN" sz="1600" b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u="sng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genspider</a:t>
            </a:r>
            <a:r>
              <a:rPr lang="en-US" altLang="zh-CN" sz="1600" b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–t crawl “</a:t>
            </a:r>
            <a:r>
              <a:rPr lang="en-US" altLang="zh-CN" sz="1600" b="1" u="sng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spider_name</a:t>
            </a:r>
            <a:r>
              <a:rPr lang="en-US" altLang="zh-CN" sz="1600" b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“</a:t>
            </a:r>
            <a:r>
              <a:rPr lang="en-US" altLang="zh-CN" sz="1600" b="1" u="sng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b="1" u="sng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600" b="1" u="sng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5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7" grpId="0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824</Words>
  <Application>Microsoft Office PowerPoint</Application>
  <PresentationFormat>宽屏</PresentationFormat>
  <Paragraphs>110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DengXian</vt:lpstr>
      <vt:lpstr>DengXian Light</vt:lpstr>
      <vt:lpstr>宋体</vt:lpstr>
      <vt:lpstr>微软雅黑</vt:lpstr>
      <vt:lpstr>Arial</vt:lpstr>
      <vt:lpstr>Calibri</vt:lpstr>
      <vt:lpstr>Calibri Light</vt:lpstr>
      <vt:lpstr>Wingdings</vt:lpstr>
      <vt:lpstr>1_自定义设计方案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wwen wang</dc:creator>
  <cp:lastModifiedBy>pyvip</cp:lastModifiedBy>
  <cp:revision>285</cp:revision>
  <dcterms:created xsi:type="dcterms:W3CDTF">2017-08-12T10:14:32Z</dcterms:created>
  <dcterms:modified xsi:type="dcterms:W3CDTF">2018-05-12T13:06:03Z</dcterms:modified>
</cp:coreProperties>
</file>