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20"/>
  </p:notesMasterIdLst>
  <p:handoutMasterIdLst>
    <p:handoutMasterId r:id="rId21"/>
  </p:handoutMasterIdLst>
  <p:sldIdLst>
    <p:sldId id="285" r:id="rId4"/>
    <p:sldId id="317" r:id="rId5"/>
    <p:sldId id="322" r:id="rId6"/>
    <p:sldId id="260" r:id="rId7"/>
    <p:sldId id="308" r:id="rId8"/>
    <p:sldId id="306" r:id="rId9"/>
    <p:sldId id="323" r:id="rId10"/>
    <p:sldId id="309" r:id="rId11"/>
    <p:sldId id="320" r:id="rId12"/>
    <p:sldId id="325" r:id="rId13"/>
    <p:sldId id="324" r:id="rId14"/>
    <p:sldId id="327" r:id="rId15"/>
    <p:sldId id="328" r:id="rId16"/>
    <p:sldId id="330" r:id="rId17"/>
    <p:sldId id="316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0655" autoAdjust="0"/>
  </p:normalViewPr>
  <p:slideViewPr>
    <p:cSldViewPr snapToGrid="0">
      <p:cViewPr varScale="1">
        <p:scale>
          <a:sx n="105" d="100"/>
          <a:sy n="105" d="100"/>
        </p:scale>
        <p:origin x="11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知识点五问题解答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9" y="976367"/>
            <a:ext cx="5072312" cy="8596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8099" y="183597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/>
              <a:t>服务器端：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服务器端的命令为</a:t>
            </a:r>
            <a:r>
              <a:rPr lang="en-US" altLang="zh-CN" sz="1600" dirty="0"/>
              <a:t>redis-server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可以使⽤</a:t>
            </a:r>
            <a:r>
              <a:rPr lang="en-US" altLang="zh-CN" sz="1600" dirty="0"/>
              <a:t>help</a:t>
            </a:r>
            <a:r>
              <a:rPr lang="zh-CN" altLang="en-US" sz="1600" dirty="0"/>
              <a:t>查看帮助⽂档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redis-server –help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启动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service redis start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停⽌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service redis stop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重启 </a:t>
            </a:r>
            <a:r>
              <a:rPr lang="en-US" altLang="zh-CN" sz="1600" dirty="0"/>
              <a:t>sudo service redis restart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个人习惯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ps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-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ef|grep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redis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查看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服务器进程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kill -9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pid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杀死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服务器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redis-server 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/redis/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redis.conf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指定加载的配置文件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5757017" y="183597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/>
              <a:t>客户端：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客户端的命令为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-cli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可以使⽤</a:t>
            </a:r>
            <a:r>
              <a:rPr lang="en-US" altLang="zh-CN" sz="1600" dirty="0"/>
              <a:t>help</a:t>
            </a:r>
            <a:r>
              <a:rPr lang="zh-CN" altLang="en-US" sz="1600" dirty="0"/>
              <a:t>查看帮助⽂档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redis-cli --help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连接</a:t>
            </a:r>
            <a:r>
              <a:rPr lang="en-US" altLang="zh-CN" sz="1600" dirty="0"/>
              <a:t>redis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redis-cli</a:t>
            </a:r>
            <a:endParaRPr lang="zh-CN" altLang="en-US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切换数据库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数据库没有名称，默认有</a:t>
            </a:r>
            <a:r>
              <a:rPr lang="en-US" altLang="zh-CN" sz="1600" dirty="0"/>
              <a:t>16</a:t>
            </a:r>
            <a:r>
              <a:rPr lang="zh-CN" altLang="en-US" sz="1600" dirty="0"/>
              <a:t>个，通过</a:t>
            </a:r>
            <a:r>
              <a:rPr lang="en-US" altLang="zh-CN" sz="1600" dirty="0"/>
              <a:t>0-15</a:t>
            </a:r>
            <a:r>
              <a:rPr lang="zh-CN" altLang="en-US" sz="1600" dirty="0"/>
              <a:t>来标识，连接</a:t>
            </a:r>
            <a:r>
              <a:rPr lang="en-US" altLang="zh-CN" sz="1600" dirty="0"/>
              <a:t>redis</a:t>
            </a:r>
            <a:r>
              <a:rPr lang="zh-CN" altLang="en-US" sz="1600" dirty="0"/>
              <a:t>默认选择第一个数据库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select n</a:t>
            </a:r>
          </a:p>
        </p:txBody>
      </p:sp>
    </p:spTree>
    <p:extLst>
      <p:ext uri="{BB962C8B-B14F-4D97-AF65-F5344CB8AC3E}">
        <p14:creationId xmlns:p14="http://schemas.microsoft.com/office/powerpoint/2010/main" val="20940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知识点六问题解答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Group 130"/>
          <p:cNvGrpSpPr/>
          <p:nvPr/>
        </p:nvGrpSpPr>
        <p:grpSpPr>
          <a:xfrm>
            <a:off x="761178" y="813997"/>
            <a:ext cx="864665" cy="865389"/>
            <a:chOff x="3287425" y="3613919"/>
            <a:chExt cx="648499" cy="649042"/>
          </a:xfrm>
        </p:grpSpPr>
        <p:sp>
          <p:nvSpPr>
            <p:cNvPr id="39" name="Oval 78"/>
            <p:cNvSpPr>
              <a:spLocks noChangeAspect="1"/>
            </p:cNvSpPr>
            <p:nvPr/>
          </p:nvSpPr>
          <p:spPr>
            <a:xfrm>
              <a:off x="3287425" y="3613919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926513" y="1100538"/>
            <a:ext cx="230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的数据结构？</a:t>
            </a:r>
          </a:p>
        </p:txBody>
      </p:sp>
      <p:sp>
        <p:nvSpPr>
          <p:cNvPr id="2" name="矩形 1"/>
          <p:cNvSpPr/>
          <p:nvPr/>
        </p:nvSpPr>
        <p:spPr>
          <a:xfrm>
            <a:off x="761178" y="194001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数据结构：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是</a:t>
            </a:r>
            <a:r>
              <a:rPr lang="en-US" altLang="zh-CN" sz="1600" dirty="0"/>
              <a:t>key-value</a:t>
            </a:r>
            <a:r>
              <a:rPr lang="zh-CN" altLang="en-US" sz="1600" dirty="0"/>
              <a:t>的数据结构，每条数据都是⼀个键值对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键的类型是字符串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注意：键不能重复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值的类型分为五种：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字符串</a:t>
            </a:r>
            <a:r>
              <a:rPr lang="en-US" altLang="zh-CN" sz="1600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哈希</a:t>
            </a:r>
            <a:r>
              <a:rPr lang="en-US" altLang="zh-CN" sz="1600" dirty="0"/>
              <a:t>hash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列表</a:t>
            </a:r>
            <a:r>
              <a:rPr lang="en-US" altLang="zh-CN" sz="16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集合</a:t>
            </a:r>
            <a:r>
              <a:rPr lang="en-US" altLang="zh-CN" sz="1600" dirty="0"/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有序集合</a:t>
            </a:r>
            <a:r>
              <a:rPr lang="en-US" altLang="zh-CN" sz="1600" dirty="0" err="1"/>
              <a:t>zset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37" y="1940014"/>
            <a:ext cx="5172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知识点八问题解答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Group 129"/>
          <p:cNvGrpSpPr/>
          <p:nvPr/>
        </p:nvGrpSpPr>
        <p:grpSpPr>
          <a:xfrm>
            <a:off x="891399" y="976367"/>
            <a:ext cx="864665" cy="865389"/>
            <a:chOff x="2779492" y="2517212"/>
            <a:chExt cx="648499" cy="649042"/>
          </a:xfrm>
        </p:grpSpPr>
        <p:sp>
          <p:nvSpPr>
            <p:cNvPr id="14" name="Oval 75"/>
            <p:cNvSpPr>
              <a:spLocks noChangeAspect="1"/>
            </p:cNvSpPr>
            <p:nvPr/>
          </p:nvSpPr>
          <p:spPr>
            <a:xfrm>
              <a:off x="2779492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08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985144" y="1239784"/>
            <a:ext cx="5312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 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--》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 </a:t>
            </a:r>
          </a:p>
        </p:txBody>
      </p:sp>
      <p:sp>
        <p:nvSpPr>
          <p:cNvPr id="2" name="矩形 1"/>
          <p:cNvSpPr/>
          <p:nvPr/>
        </p:nvSpPr>
        <p:spPr>
          <a:xfrm>
            <a:off x="991167" y="1841755"/>
            <a:ext cx="9499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安装包：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安装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的有</a:t>
            </a:r>
            <a:r>
              <a:rPr lang="en-US" altLang="zh-CN" sz="1600" dirty="0"/>
              <a:t>3</a:t>
            </a:r>
            <a:r>
              <a:rPr lang="zh-CN" altLang="en-US" sz="1600" dirty="0"/>
              <a:t>种方式</a:t>
            </a:r>
            <a:r>
              <a:rPr lang="en-US" altLang="zh-CN" sz="1600" dirty="0"/>
              <a:t>https://github.com/andymccurdy/redis-py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第一种：联⽹安装包</a:t>
            </a:r>
            <a:r>
              <a:rPr lang="en-US" altLang="zh-CN" sz="1600" dirty="0" err="1"/>
              <a:t>redis</a:t>
            </a:r>
            <a:endParaRPr lang="en-US" altLang="zh-CN" sz="1600" dirty="0"/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pip install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第二种：联⽹安装包</a:t>
            </a:r>
            <a:r>
              <a:rPr lang="en-US" altLang="zh-CN" sz="1600" dirty="0" err="1"/>
              <a:t>redis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easy_install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第三种：到中⽂官⽹</a:t>
            </a:r>
            <a:r>
              <a:rPr lang="en-US" altLang="zh-CN" sz="1600" dirty="0"/>
              <a:t>-</a:t>
            </a:r>
            <a:r>
              <a:rPr lang="zh-CN" altLang="en-US" sz="1600" dirty="0"/>
              <a:t>客户端下载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包的源码，使⽤源码安装</a:t>
            </a:r>
          </a:p>
          <a:p>
            <a:r>
              <a:rPr lang="zh-CN" altLang="en-US" sz="1600" dirty="0"/>
              <a:t>一步步执行 </a:t>
            </a:r>
            <a:r>
              <a:rPr lang="en-US" altLang="zh-CN" sz="1600" dirty="0" err="1"/>
              <a:t>wget</a:t>
            </a:r>
            <a:r>
              <a:rPr lang="en-US" altLang="zh-CN" sz="1600" dirty="0"/>
              <a:t> https://github.com/andymccurdy/redis-py/archive/master.zip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unzip master.zip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cd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-master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python setup.py install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知识点九问题解答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7428" y="1239784"/>
            <a:ext cx="4517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--》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主从概念</a:t>
            </a:r>
          </a:p>
        </p:txBody>
      </p:sp>
      <p:grpSp>
        <p:nvGrpSpPr>
          <p:cNvPr id="10" name="Group 130"/>
          <p:cNvGrpSpPr/>
          <p:nvPr/>
        </p:nvGrpSpPr>
        <p:grpSpPr>
          <a:xfrm>
            <a:off x="925581" y="976367"/>
            <a:ext cx="864665" cy="865389"/>
            <a:chOff x="3287425" y="3613920"/>
            <a:chExt cx="648499" cy="649042"/>
          </a:xfrm>
        </p:grpSpPr>
        <p:sp>
          <p:nvSpPr>
            <p:cNvPr id="11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09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25581" y="21051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主从概念：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⼀个</a:t>
            </a:r>
            <a:r>
              <a:rPr lang="en-US" altLang="zh-CN" sz="1600" dirty="0"/>
              <a:t>master</a:t>
            </a:r>
            <a:r>
              <a:rPr lang="zh-CN" altLang="en-US" sz="1600" dirty="0"/>
              <a:t>可以拥有多个</a:t>
            </a:r>
            <a:r>
              <a:rPr lang="en-US" altLang="zh-CN" sz="1600" dirty="0"/>
              <a:t>slave</a:t>
            </a:r>
            <a:r>
              <a:rPr lang="zh-CN" altLang="en-US" sz="1600" dirty="0"/>
              <a:t>，⼀个</a:t>
            </a:r>
            <a:r>
              <a:rPr lang="en-US" altLang="zh-CN" sz="1600" dirty="0"/>
              <a:t>slave⼜</a:t>
            </a:r>
            <a:r>
              <a:rPr lang="zh-CN" altLang="en-US" sz="1600" dirty="0"/>
              <a:t>可以拥有多个</a:t>
            </a:r>
            <a:r>
              <a:rPr lang="en-US" altLang="zh-CN" sz="1600" dirty="0"/>
              <a:t>slave</a:t>
            </a:r>
            <a:r>
              <a:rPr lang="zh-CN" altLang="en-US" sz="1600" dirty="0"/>
              <a:t>，如此下去，形成了强⼤的多级服务器集群架构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master</a:t>
            </a:r>
            <a:r>
              <a:rPr lang="zh-CN" altLang="en-US" sz="1600" dirty="0"/>
              <a:t>用来写数据，</a:t>
            </a:r>
            <a:r>
              <a:rPr lang="en-US" altLang="zh-CN" sz="1600" dirty="0"/>
              <a:t>slave</a:t>
            </a:r>
            <a:r>
              <a:rPr lang="zh-CN" altLang="en-US" sz="1600" dirty="0"/>
              <a:t>用来读数据，经统计：网站的读写比率是</a:t>
            </a:r>
            <a:r>
              <a:rPr lang="en-US" altLang="zh-CN" sz="1600" dirty="0"/>
              <a:t>10:1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通过主从配置可以实现读写分离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master</a:t>
            </a:r>
            <a:r>
              <a:rPr lang="zh-CN" altLang="en-US" sz="1600" dirty="0"/>
              <a:t>和</a:t>
            </a:r>
            <a:r>
              <a:rPr lang="en-US" altLang="zh-CN" sz="1600" dirty="0"/>
              <a:t>slave</a:t>
            </a:r>
            <a:r>
              <a:rPr lang="zh-CN" altLang="en-US" sz="1600" dirty="0"/>
              <a:t>都是一个</a:t>
            </a:r>
            <a:r>
              <a:rPr lang="en-US" altLang="zh-CN" sz="1600" dirty="0"/>
              <a:t>redis</a:t>
            </a:r>
            <a:r>
              <a:rPr lang="zh-CN" altLang="en-US" sz="1600" dirty="0"/>
              <a:t>实例</a:t>
            </a:r>
            <a:r>
              <a:rPr lang="en-US" altLang="zh-CN" sz="1600" dirty="0"/>
              <a:t>(redis</a:t>
            </a:r>
            <a:r>
              <a:rPr lang="zh-CN" altLang="en-US" sz="1600" dirty="0"/>
              <a:t>服务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71" y="2048378"/>
            <a:ext cx="4600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知识点九问题解答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0337" y="1239784"/>
            <a:ext cx="4517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主从？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--》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主从配置</a:t>
            </a:r>
          </a:p>
        </p:txBody>
      </p:sp>
      <p:grpSp>
        <p:nvGrpSpPr>
          <p:cNvPr id="10" name="Group 130"/>
          <p:cNvGrpSpPr/>
          <p:nvPr/>
        </p:nvGrpSpPr>
        <p:grpSpPr>
          <a:xfrm>
            <a:off x="925581" y="976367"/>
            <a:ext cx="864665" cy="865389"/>
            <a:chOff x="3287425" y="3613920"/>
            <a:chExt cx="648499" cy="649042"/>
          </a:xfrm>
        </p:grpSpPr>
        <p:sp>
          <p:nvSpPr>
            <p:cNvPr id="11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09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25350" y="210517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/>
              <a:t>配置主</a:t>
            </a:r>
            <a:r>
              <a:rPr lang="en-US" altLang="zh-CN" sz="1600" b="1" dirty="0"/>
              <a:t>: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修改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redis.conf</a:t>
            </a:r>
            <a:r>
              <a:rPr lang="zh-CN" altLang="en-US" sz="1600" dirty="0"/>
              <a:t>文件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vi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redis.conf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bind 192.168.xxx.xxx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重启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服务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service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stop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-server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redis.conf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3929" y="210517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复制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redis.conf</a:t>
            </a:r>
            <a:r>
              <a:rPr lang="zh-CN" altLang="en-US" sz="1600" dirty="0"/>
              <a:t>文件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cp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redis.conf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./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slave.conf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修改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slave.conf</a:t>
            </a:r>
            <a:r>
              <a:rPr lang="zh-CN" altLang="en-US" sz="1600" dirty="0"/>
              <a:t>文件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vi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slave.conf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编辑内容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bind 192.168.xxx.xxx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slaveof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192.168.xxx.xxx 6379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port 6378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redis</a:t>
            </a:r>
            <a:r>
              <a:rPr lang="zh-CN" altLang="en-US" sz="1600" dirty="0"/>
              <a:t>服务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-server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slave.conf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查看主从关系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-cli -h 192.168.xxx.xxx info Replication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77593" y="239811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77593" y="32745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77593" y="4112949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19080" y="3293284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25670" y="408976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19081" y="243195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23"/>
          <p:cNvGrpSpPr/>
          <p:nvPr/>
        </p:nvGrpSpPr>
        <p:grpSpPr>
          <a:xfrm>
            <a:off x="1177593" y="4852803"/>
            <a:ext cx="374477" cy="281039"/>
            <a:chOff x="789999" y="2242985"/>
            <a:chExt cx="504229" cy="378415"/>
          </a:xfrm>
        </p:grpSpPr>
        <p:sp>
          <p:nvSpPr>
            <p:cNvPr id="4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19081" y="488664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4330872" y="2453201"/>
            <a:ext cx="374477" cy="281039"/>
            <a:chOff x="789999" y="2242985"/>
            <a:chExt cx="504229" cy="378415"/>
          </a:xfrm>
        </p:grpSpPr>
        <p:sp>
          <p:nvSpPr>
            <p:cNvPr id="4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330872" y="3291627"/>
            <a:ext cx="374477" cy="281039"/>
            <a:chOff x="789999" y="2242985"/>
            <a:chExt cx="504229" cy="378415"/>
          </a:xfrm>
        </p:grpSpPr>
        <p:sp>
          <p:nvSpPr>
            <p:cNvPr id="51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872359" y="2471962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服务器和客户端命令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4878949" y="326844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Group 23"/>
          <p:cNvGrpSpPr/>
          <p:nvPr/>
        </p:nvGrpSpPr>
        <p:grpSpPr>
          <a:xfrm>
            <a:off x="4325392" y="4080080"/>
            <a:ext cx="374477" cy="281039"/>
            <a:chOff x="789999" y="2242985"/>
            <a:chExt cx="504229" cy="378415"/>
          </a:xfrm>
        </p:grpSpPr>
        <p:sp>
          <p:nvSpPr>
            <p:cNvPr id="5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4879373" y="40798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的增删改查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27"/>
          <p:cNvGrpSpPr/>
          <p:nvPr/>
        </p:nvGrpSpPr>
        <p:grpSpPr>
          <a:xfrm>
            <a:off x="4325392" y="5511157"/>
            <a:ext cx="374477" cy="281039"/>
            <a:chOff x="789999" y="2242985"/>
            <a:chExt cx="504229" cy="378415"/>
          </a:xfrm>
        </p:grpSpPr>
        <p:sp>
          <p:nvSpPr>
            <p:cNvPr id="60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4866880" y="5529918"/>
            <a:ext cx="17561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Group 31"/>
          <p:cNvGrpSpPr/>
          <p:nvPr/>
        </p:nvGrpSpPr>
        <p:grpSpPr>
          <a:xfrm>
            <a:off x="4332592" y="4798008"/>
            <a:ext cx="374477" cy="281039"/>
            <a:chOff x="789999" y="2242985"/>
            <a:chExt cx="504229" cy="378415"/>
          </a:xfrm>
        </p:grpSpPr>
        <p:sp>
          <p:nvSpPr>
            <p:cNvPr id="64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4866880" y="4793584"/>
            <a:ext cx="222349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5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75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25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75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75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  <p:bldP spid="46" grpId="0"/>
      <p:bldP spid="53" grpId="0"/>
      <p:bldP spid="54" grpId="0"/>
      <p:bldP spid="58" grpId="0"/>
      <p:bldP spid="62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274" y="2928816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80334" y="2945877"/>
            <a:ext cx="636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99986" y="4280940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Scrapyd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9982" y="2443326"/>
            <a:ext cx="561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EIGHT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课时八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课时八问题引入</a:t>
            </a:r>
          </a:p>
        </p:txBody>
      </p:sp>
      <p:grpSp>
        <p:nvGrpSpPr>
          <p:cNvPr id="11" name="Group 134"/>
          <p:cNvGrpSpPr/>
          <p:nvPr/>
        </p:nvGrpSpPr>
        <p:grpSpPr>
          <a:xfrm>
            <a:off x="473604" y="1128619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469743" y="2261207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469743" y="3359379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1601643" y="3609217"/>
            <a:ext cx="230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怎样安装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" name="矩形 2"/>
          <p:cNvSpPr/>
          <p:nvPr/>
        </p:nvSpPr>
        <p:spPr>
          <a:xfrm>
            <a:off x="1601643" y="1392036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4" name="矩形 63"/>
          <p:cNvSpPr/>
          <p:nvPr/>
        </p:nvSpPr>
        <p:spPr>
          <a:xfrm>
            <a:off x="1601643" y="2524624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grpSp>
        <p:nvGrpSpPr>
          <p:cNvPr id="70" name="Group 134"/>
          <p:cNvGrpSpPr/>
          <p:nvPr/>
        </p:nvGrpSpPr>
        <p:grpSpPr>
          <a:xfrm>
            <a:off x="469743" y="4457028"/>
            <a:ext cx="864665" cy="865389"/>
            <a:chOff x="3287425" y="1417883"/>
            <a:chExt cx="648499" cy="649042"/>
          </a:xfrm>
        </p:grpSpPr>
        <p:sp>
          <p:nvSpPr>
            <p:cNvPr id="71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Oval 73"/>
            <p:cNvSpPr>
              <a:spLocks noChangeAspect="1"/>
            </p:cNvSpPr>
            <p:nvPr/>
          </p:nvSpPr>
          <p:spPr>
            <a:xfrm>
              <a:off x="3362252" y="1492458"/>
              <a:ext cx="498845" cy="49957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635079" y="4726195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核心配置有哪些？</a:t>
            </a:r>
          </a:p>
        </p:txBody>
      </p:sp>
      <p:grpSp>
        <p:nvGrpSpPr>
          <p:cNvPr id="74" name="Group 129"/>
          <p:cNvGrpSpPr/>
          <p:nvPr/>
        </p:nvGrpSpPr>
        <p:grpSpPr>
          <a:xfrm>
            <a:off x="469743" y="5553574"/>
            <a:ext cx="864665" cy="865389"/>
            <a:chOff x="2779491" y="2517212"/>
            <a:chExt cx="648499" cy="649042"/>
          </a:xfrm>
        </p:grpSpPr>
        <p:sp>
          <p:nvSpPr>
            <p:cNvPr id="7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05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601643" y="5816991"/>
            <a:ext cx="3908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服务器和客户端命令？</a:t>
            </a:r>
          </a:p>
        </p:txBody>
      </p:sp>
      <p:grpSp>
        <p:nvGrpSpPr>
          <p:cNvPr id="78" name="Group 130"/>
          <p:cNvGrpSpPr/>
          <p:nvPr/>
        </p:nvGrpSpPr>
        <p:grpSpPr>
          <a:xfrm>
            <a:off x="6540169" y="1135755"/>
            <a:ext cx="864665" cy="865389"/>
            <a:chOff x="3287425" y="3613919"/>
            <a:chExt cx="648499" cy="649042"/>
          </a:xfrm>
        </p:grpSpPr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287425" y="3613919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06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7705504" y="1422296"/>
            <a:ext cx="230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的数据结构？</a:t>
            </a:r>
          </a:p>
        </p:txBody>
      </p:sp>
      <p:grpSp>
        <p:nvGrpSpPr>
          <p:cNvPr id="82" name="Group 134"/>
          <p:cNvGrpSpPr/>
          <p:nvPr/>
        </p:nvGrpSpPr>
        <p:grpSpPr>
          <a:xfrm>
            <a:off x="6540169" y="2062714"/>
            <a:ext cx="864665" cy="865389"/>
            <a:chOff x="3287425" y="1417883"/>
            <a:chExt cx="648499" cy="649042"/>
          </a:xfrm>
        </p:grpSpPr>
        <p:sp>
          <p:nvSpPr>
            <p:cNvPr id="83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73"/>
            <p:cNvSpPr>
              <a:spLocks noChangeAspect="1"/>
            </p:cNvSpPr>
            <p:nvPr/>
          </p:nvSpPr>
          <p:spPr>
            <a:xfrm>
              <a:off x="3362252" y="1492458"/>
              <a:ext cx="498845" cy="49957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07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7705505" y="2331881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数据怎样增删改查？</a:t>
            </a:r>
          </a:p>
        </p:txBody>
      </p:sp>
      <p:grpSp>
        <p:nvGrpSpPr>
          <p:cNvPr id="86" name="Group 129"/>
          <p:cNvGrpSpPr/>
          <p:nvPr/>
        </p:nvGrpSpPr>
        <p:grpSpPr>
          <a:xfrm>
            <a:off x="6540168" y="3068802"/>
            <a:ext cx="864665" cy="865389"/>
            <a:chOff x="2779492" y="2517212"/>
            <a:chExt cx="648499" cy="649042"/>
          </a:xfrm>
        </p:grpSpPr>
        <p:sp>
          <p:nvSpPr>
            <p:cNvPr id="87" name="Oval 75"/>
            <p:cNvSpPr>
              <a:spLocks noChangeAspect="1"/>
            </p:cNvSpPr>
            <p:nvPr/>
          </p:nvSpPr>
          <p:spPr>
            <a:xfrm>
              <a:off x="2779492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08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7771836" y="4349998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主从？</a:t>
            </a:r>
          </a:p>
        </p:txBody>
      </p:sp>
      <p:grpSp>
        <p:nvGrpSpPr>
          <p:cNvPr id="94" name="Group 130"/>
          <p:cNvGrpSpPr/>
          <p:nvPr/>
        </p:nvGrpSpPr>
        <p:grpSpPr>
          <a:xfrm>
            <a:off x="6540168" y="4086581"/>
            <a:ext cx="864665" cy="865389"/>
            <a:chOff x="3287425" y="3613920"/>
            <a:chExt cx="648499" cy="649042"/>
          </a:xfrm>
        </p:grpSpPr>
        <p:sp>
          <p:nvSpPr>
            <p:cNvPr id="9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09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7702279" y="3332219"/>
            <a:ext cx="2862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1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Freeform 22"/>
          <p:cNvSpPr>
            <a:spLocks/>
          </p:cNvSpPr>
          <p:nvPr/>
        </p:nvSpPr>
        <p:spPr bwMode="auto">
          <a:xfrm>
            <a:off x="9722795" y="1168613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8615554" y="1364372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8338744" y="1702980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8939969" y="1916374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7631729" y="2484248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8342269" y="2886344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830963" y="3658794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564114" y="2498357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735139" y="2029243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10528545" y="1928719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10939355" y="2443685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955221" y="3023904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10842381" y="3852789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327" y="170298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NoSQL</a:t>
            </a:r>
            <a:r>
              <a:rPr lang="zh-CN" altLang="en-US" dirty="0"/>
              <a:t>：一类新出现的数据库</a:t>
            </a:r>
            <a:r>
              <a:rPr lang="en-US" altLang="zh-CN" dirty="0"/>
              <a:t>(not only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en-US" dirty="0"/>
              <a:t>，它的特点：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不支持</a:t>
            </a:r>
            <a:r>
              <a:rPr lang="en-US" altLang="zh-CN" dirty="0"/>
              <a:t>SQL</a:t>
            </a:r>
            <a:r>
              <a:rPr lang="zh-CN" altLang="en-US" dirty="0"/>
              <a:t>语法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存储结构跟传统关系型数据库中的那种关系表完全不同，</a:t>
            </a:r>
            <a:r>
              <a:rPr lang="en-US" altLang="zh-CN" dirty="0" err="1"/>
              <a:t>nosql</a:t>
            </a:r>
            <a:r>
              <a:rPr lang="zh-CN" altLang="en-US" dirty="0"/>
              <a:t>中存储的数据都是</a:t>
            </a:r>
            <a:r>
              <a:rPr lang="en-US" altLang="zh-CN" dirty="0"/>
              <a:t>KV</a:t>
            </a:r>
            <a:r>
              <a:rPr lang="zh-CN" altLang="en-US" dirty="0"/>
              <a:t>形式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NoSQL</a:t>
            </a:r>
            <a:r>
              <a:rPr lang="zh-CN" altLang="en-US" dirty="0"/>
              <a:t>的世界中没有一种通用的语言，每种</a:t>
            </a:r>
            <a:r>
              <a:rPr lang="en-US" altLang="zh-CN" dirty="0" err="1"/>
              <a:t>nosql</a:t>
            </a:r>
            <a:r>
              <a:rPr lang="zh-CN" altLang="en-US" dirty="0"/>
              <a:t>数据库都有自己的</a:t>
            </a:r>
            <a:r>
              <a:rPr lang="en-US" altLang="zh-CN" dirty="0" err="1"/>
              <a:t>api</a:t>
            </a:r>
            <a:r>
              <a:rPr lang="zh-CN" altLang="en-US" dirty="0"/>
              <a:t>和语法，以及擅长的业务场景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NoSQL</a:t>
            </a:r>
            <a:r>
              <a:rPr lang="zh-CN" altLang="en-US" dirty="0"/>
              <a:t>中的产品种类相当多：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Hbase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Cassandra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7802" y="1132803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？（一）</a:t>
            </a: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9" name="Group 129"/>
          <p:cNvGrpSpPr/>
          <p:nvPr/>
        </p:nvGrpSpPr>
        <p:grpSpPr>
          <a:xfrm>
            <a:off x="616071" y="869688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85783" y="30185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2" name="矩形 1"/>
          <p:cNvSpPr/>
          <p:nvPr/>
        </p:nvSpPr>
        <p:spPr>
          <a:xfrm>
            <a:off x="905420" y="175154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Redis</a:t>
            </a:r>
            <a:r>
              <a:rPr lang="zh-CN" altLang="en-US" b="1" dirty="0">
                <a:solidFill>
                  <a:srgbClr val="FF0000"/>
                </a:solidFill>
              </a:rPr>
              <a:t>简介：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是一使用</a:t>
            </a:r>
            <a:r>
              <a:rPr lang="en-US" altLang="zh-CN" sz="1600" dirty="0"/>
              <a:t>ANSI C</a:t>
            </a:r>
            <a:r>
              <a:rPr lang="zh-CN" altLang="en-US" sz="1600" dirty="0"/>
              <a:t>语言编写、支持网络、可基于内存亦可持久化的日个开源的志型、</a:t>
            </a:r>
            <a:r>
              <a:rPr lang="en-US" altLang="zh-CN" sz="1600" dirty="0"/>
              <a:t>Key-Value</a:t>
            </a:r>
            <a:r>
              <a:rPr lang="zh-CN" altLang="en-US" sz="1600" dirty="0"/>
              <a:t>数据库，并提供多种语言的</a:t>
            </a:r>
            <a:r>
              <a:rPr lang="en-US" altLang="zh-CN" sz="1600" dirty="0"/>
              <a:t>API</a:t>
            </a:r>
            <a:r>
              <a:rPr lang="zh-CN" altLang="en-US" sz="1600" dirty="0"/>
              <a:t>。从</a:t>
            </a:r>
            <a:r>
              <a:rPr lang="en-US" altLang="zh-CN" sz="1600" dirty="0"/>
              <a:t>2010</a:t>
            </a:r>
            <a:r>
              <a:rPr lang="zh-CN" altLang="en-US" sz="1600" dirty="0"/>
              <a:t>年</a:t>
            </a:r>
            <a:r>
              <a:rPr lang="en-US" altLang="zh-CN" sz="1600" dirty="0"/>
              <a:t>3</a:t>
            </a:r>
            <a:r>
              <a:rPr lang="zh-CN" altLang="en-US" sz="1600" dirty="0"/>
              <a:t>月</a:t>
            </a:r>
            <a:r>
              <a:rPr lang="en-US" altLang="zh-CN" sz="1600" dirty="0"/>
              <a:t>15</a:t>
            </a:r>
            <a:r>
              <a:rPr lang="zh-CN" altLang="en-US" sz="1600" dirty="0"/>
              <a:t>日起，</a:t>
            </a:r>
            <a:r>
              <a:rPr lang="en-US" altLang="zh-CN" sz="1600" dirty="0"/>
              <a:t>Redis</a:t>
            </a:r>
            <a:r>
              <a:rPr lang="zh-CN" altLang="en-US" sz="1600" dirty="0"/>
              <a:t>的开发工作由</a:t>
            </a:r>
            <a:r>
              <a:rPr lang="en-US" altLang="zh-CN" sz="1600" dirty="0"/>
              <a:t>VMware</a:t>
            </a:r>
            <a:r>
              <a:rPr lang="zh-CN" altLang="en-US" sz="1600" dirty="0"/>
              <a:t>主持。从</a:t>
            </a:r>
            <a:r>
              <a:rPr lang="en-US" altLang="zh-CN" sz="1600" dirty="0"/>
              <a:t>2013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月开始，</a:t>
            </a:r>
            <a:r>
              <a:rPr lang="en-US" altLang="zh-CN" sz="1600" dirty="0"/>
              <a:t>Redis</a:t>
            </a:r>
            <a:r>
              <a:rPr lang="zh-CN" altLang="en-US" sz="1600" dirty="0"/>
              <a:t>的开发由</a:t>
            </a:r>
            <a:r>
              <a:rPr lang="en-US" altLang="zh-CN" sz="1600" dirty="0"/>
              <a:t>Pivotal</a:t>
            </a:r>
            <a:r>
              <a:rPr lang="zh-CN" altLang="en-US" sz="1600" dirty="0"/>
              <a:t>赞助。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是 </a:t>
            </a:r>
            <a:r>
              <a:rPr lang="en-US" altLang="zh-CN" sz="1600" dirty="0" err="1"/>
              <a:t>NoSQL</a:t>
            </a:r>
            <a:r>
              <a:rPr lang="zh-CN" altLang="en-US" sz="1600" dirty="0"/>
              <a:t>技术阵营中的一员，它通过多种键值数据类型来适应不同场景下的存储需求，借助一些高层级的接口使用其可以胜任，如缓存、队列系统的不同角色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914945" y="418221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Redis</a:t>
            </a:r>
            <a:r>
              <a:rPr lang="zh-CN" altLang="en-US" b="1" dirty="0">
                <a:solidFill>
                  <a:srgbClr val="FF0000"/>
                </a:solidFill>
              </a:rPr>
              <a:t>特性：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 </a:t>
            </a:r>
            <a:r>
              <a:rPr lang="zh-CN" altLang="en-US" sz="1600" dirty="0"/>
              <a:t>与其他 </a:t>
            </a:r>
            <a:r>
              <a:rPr lang="en-US" altLang="zh-CN" sz="1600" dirty="0"/>
              <a:t>key - value </a:t>
            </a:r>
            <a:r>
              <a:rPr lang="zh-CN" altLang="en-US" sz="1600" dirty="0"/>
              <a:t>缓存产品有以下三个特点：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支持数据的持久化，可以将内存中的数据保存在磁盘中，重启的时候可以再次加载进行使用。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不仅仅支持简单的</a:t>
            </a:r>
            <a:r>
              <a:rPr lang="en-US" altLang="zh-CN" sz="1600" dirty="0"/>
              <a:t>key-value</a:t>
            </a:r>
            <a:r>
              <a:rPr lang="zh-CN" altLang="en-US" sz="1600" dirty="0"/>
              <a:t>类型的数据，同时还提供</a:t>
            </a:r>
            <a:r>
              <a:rPr lang="en-US" altLang="zh-CN" sz="1600" dirty="0"/>
              <a:t>list</a:t>
            </a:r>
            <a:r>
              <a:rPr lang="zh-CN" altLang="en-US" sz="1600" dirty="0"/>
              <a:t>，</a:t>
            </a:r>
            <a:r>
              <a:rPr lang="en-US" altLang="zh-CN" sz="1600" dirty="0"/>
              <a:t>set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zset</a:t>
            </a:r>
            <a:r>
              <a:rPr lang="zh-CN" altLang="en-US" sz="1600" dirty="0"/>
              <a:t>，</a:t>
            </a:r>
            <a:r>
              <a:rPr lang="en-US" altLang="zh-CN" sz="1600" dirty="0"/>
              <a:t>hash</a:t>
            </a:r>
            <a:r>
              <a:rPr lang="zh-CN" altLang="en-US" sz="1600" dirty="0"/>
              <a:t>等数据结构的存储。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支持数据的备份，即</a:t>
            </a:r>
            <a:r>
              <a:rPr lang="en-US" altLang="zh-CN" sz="1600" dirty="0"/>
              <a:t>master-slave</a:t>
            </a:r>
            <a:r>
              <a:rPr lang="zh-CN" altLang="en-US" sz="1600" dirty="0"/>
              <a:t>模式的数据备份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8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7802" y="1132803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？（二）</a:t>
            </a: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9" name="Group 129"/>
          <p:cNvGrpSpPr/>
          <p:nvPr/>
        </p:nvGrpSpPr>
        <p:grpSpPr>
          <a:xfrm>
            <a:off x="616071" y="869688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85783" y="30185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4" name="矩形 3"/>
          <p:cNvSpPr/>
          <p:nvPr/>
        </p:nvSpPr>
        <p:spPr>
          <a:xfrm>
            <a:off x="1167595" y="1672610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Redis </a:t>
            </a:r>
            <a:r>
              <a:rPr lang="zh-CN" altLang="en-US" b="1" dirty="0">
                <a:solidFill>
                  <a:srgbClr val="FF0000"/>
                </a:solidFill>
              </a:rPr>
              <a:t>优势：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性能极高 </a:t>
            </a:r>
            <a:r>
              <a:rPr lang="en-US" altLang="zh-CN" sz="1600" dirty="0"/>
              <a:t>– Redis</a:t>
            </a:r>
            <a:r>
              <a:rPr lang="zh-CN" altLang="en-US" sz="1600" dirty="0"/>
              <a:t>能读的速度是</a:t>
            </a:r>
            <a:r>
              <a:rPr lang="en-US" altLang="zh-CN" sz="1600" dirty="0"/>
              <a:t>110000</a:t>
            </a:r>
            <a:r>
              <a:rPr lang="zh-CN" altLang="en-US" sz="1600" dirty="0"/>
              <a:t>次</a:t>
            </a:r>
            <a:r>
              <a:rPr lang="en-US" altLang="zh-CN" sz="1600" dirty="0"/>
              <a:t>/s,</a:t>
            </a:r>
            <a:r>
              <a:rPr lang="zh-CN" altLang="en-US" sz="1600" dirty="0"/>
              <a:t>写的速度是</a:t>
            </a:r>
            <a:r>
              <a:rPr lang="en-US" altLang="zh-CN" sz="1600" dirty="0"/>
              <a:t>81000</a:t>
            </a:r>
            <a:r>
              <a:rPr lang="zh-CN" altLang="en-US" sz="1600" dirty="0"/>
              <a:t>次</a:t>
            </a:r>
            <a:r>
              <a:rPr lang="en-US" altLang="zh-CN" sz="1600" dirty="0"/>
              <a:t>/s 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丰富的数据类型 </a:t>
            </a:r>
            <a:r>
              <a:rPr lang="en-US" altLang="zh-CN" sz="1600" dirty="0"/>
              <a:t>– Redis</a:t>
            </a:r>
            <a:r>
              <a:rPr lang="zh-CN" altLang="en-US" sz="1600" dirty="0"/>
              <a:t>支持二进制案例的 </a:t>
            </a:r>
            <a:r>
              <a:rPr lang="en-US" altLang="zh-CN" sz="1600" dirty="0"/>
              <a:t>Strings, Lists, Hashes, Sets </a:t>
            </a:r>
            <a:r>
              <a:rPr lang="zh-CN" altLang="en-US" sz="1600" dirty="0"/>
              <a:t>及 </a:t>
            </a:r>
            <a:r>
              <a:rPr lang="en-US" altLang="zh-CN" sz="1600" dirty="0"/>
              <a:t>Ordered Sets </a:t>
            </a:r>
            <a:r>
              <a:rPr lang="zh-CN" altLang="en-US" sz="1600" dirty="0"/>
              <a:t>数据类型操作。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原子 </a:t>
            </a:r>
            <a:r>
              <a:rPr lang="en-US" altLang="zh-CN" sz="1600" dirty="0"/>
              <a:t>– Redis</a:t>
            </a:r>
            <a:r>
              <a:rPr lang="zh-CN" altLang="en-US" sz="1600" dirty="0"/>
              <a:t>的所有操作都是原子性的，同时</a:t>
            </a:r>
            <a:r>
              <a:rPr lang="en-US" altLang="zh-CN" sz="1600" dirty="0"/>
              <a:t>Redis</a:t>
            </a:r>
            <a:r>
              <a:rPr lang="zh-CN" altLang="en-US" sz="1600" dirty="0"/>
              <a:t>还支持对几个操作全并后的原子性执行。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丰富的特性 </a:t>
            </a:r>
            <a:r>
              <a:rPr lang="en-US" altLang="zh-CN" sz="1600" dirty="0"/>
              <a:t>– Redis</a:t>
            </a:r>
            <a:r>
              <a:rPr lang="zh-CN" altLang="en-US" sz="1600" dirty="0"/>
              <a:t>还支持 </a:t>
            </a:r>
            <a:r>
              <a:rPr lang="en-US" altLang="zh-CN" sz="1600" dirty="0"/>
              <a:t>publish/subscribe, </a:t>
            </a:r>
            <a:r>
              <a:rPr lang="zh-CN" altLang="en-US" sz="1600" dirty="0"/>
              <a:t>通知</a:t>
            </a:r>
            <a:r>
              <a:rPr lang="en-US" altLang="zh-CN" sz="1600" dirty="0"/>
              <a:t>, key </a:t>
            </a:r>
            <a:r>
              <a:rPr lang="zh-CN" altLang="en-US" sz="1600" dirty="0"/>
              <a:t>过期等等特性。</a:t>
            </a:r>
          </a:p>
        </p:txBody>
      </p:sp>
      <p:sp>
        <p:nvSpPr>
          <p:cNvPr id="5" name="矩形 4"/>
          <p:cNvSpPr/>
          <p:nvPr/>
        </p:nvSpPr>
        <p:spPr>
          <a:xfrm>
            <a:off x="1167595" y="4145677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Redis</a:t>
            </a:r>
            <a:r>
              <a:rPr lang="zh-CN" altLang="en-US" b="1" dirty="0">
                <a:solidFill>
                  <a:srgbClr val="FF0000"/>
                </a:solidFill>
              </a:rPr>
              <a:t>应用场景：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用来做缓存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ehcache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memcached</a:t>
            </a:r>
            <a:r>
              <a:rPr lang="en-US" altLang="zh-CN" sz="1600" dirty="0"/>
              <a:t>)——redis</a:t>
            </a:r>
            <a:r>
              <a:rPr lang="zh-CN" altLang="en-US" sz="1600" dirty="0"/>
              <a:t>的所有数据是放在内存中的（内存数据库）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可以在某些特定应用场景下替代传统数据库</a:t>
            </a:r>
            <a:r>
              <a:rPr lang="en-US" altLang="zh-CN" sz="1600" dirty="0"/>
              <a:t>——</a:t>
            </a:r>
            <a:r>
              <a:rPr lang="zh-CN" altLang="en-US" sz="1600" dirty="0"/>
              <a:t>比如社交类的应用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在一些大型系统中，巧妙地实现一些特定的功能：</a:t>
            </a:r>
            <a:r>
              <a:rPr lang="en-US" altLang="zh-CN" sz="1600" dirty="0"/>
              <a:t>session</a:t>
            </a:r>
            <a:r>
              <a:rPr lang="zh-CN" altLang="en-US" sz="1600" dirty="0"/>
              <a:t>共享、购物车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只要你有丰富的想象力，</a:t>
            </a:r>
            <a:r>
              <a:rPr lang="en-US" altLang="zh-CN" sz="1600" dirty="0"/>
              <a:t>redis</a:t>
            </a:r>
            <a:r>
              <a:rPr lang="zh-CN" altLang="en-US" sz="1600" dirty="0"/>
              <a:t>可以用在可以给你无限的惊喜</a:t>
            </a:r>
            <a:r>
              <a:rPr lang="en-US" altLang="zh-CN" sz="1600" dirty="0"/>
              <a:t>…….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47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8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508956" y="1005017"/>
            <a:ext cx="61566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怎样安装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33"/>
          <p:cNvGrpSpPr/>
          <p:nvPr/>
        </p:nvGrpSpPr>
        <p:grpSpPr>
          <a:xfrm>
            <a:off x="544522" y="745534"/>
            <a:ext cx="864665" cy="865389"/>
            <a:chOff x="5249342" y="1406453"/>
            <a:chExt cx="648499" cy="649042"/>
          </a:xfrm>
        </p:grpSpPr>
        <p:sp>
          <p:nvSpPr>
            <p:cNvPr id="40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6" name="Group 130"/>
          <p:cNvGrpSpPr/>
          <p:nvPr/>
        </p:nvGrpSpPr>
        <p:grpSpPr>
          <a:xfrm>
            <a:off x="544522" y="741599"/>
            <a:ext cx="864665" cy="865389"/>
            <a:chOff x="3287425" y="3613920"/>
            <a:chExt cx="648499" cy="649042"/>
          </a:xfrm>
        </p:grpSpPr>
        <p:sp>
          <p:nvSpPr>
            <p:cNvPr id="1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44291" y="6021717"/>
            <a:ext cx="325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中文官方文档：</a:t>
            </a:r>
            <a:r>
              <a:rPr lang="en-US" altLang="zh-CN" dirty="0"/>
              <a:t>http://redis.cn/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291" y="161092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step1:</a:t>
            </a:r>
            <a:r>
              <a:rPr lang="zh-CN" altLang="en-US" sz="1600" dirty="0"/>
              <a:t>下载</a:t>
            </a:r>
          </a:p>
          <a:p>
            <a:r>
              <a:rPr lang="en-US" altLang="zh-CN" sz="1600" dirty="0" err="1"/>
              <a:t>wget</a:t>
            </a:r>
            <a:r>
              <a:rPr lang="en-US" altLang="zh-CN" sz="1600" dirty="0"/>
              <a:t> http://download.redis.io/releases/redis-3.2.8.tar.gz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step2:</a:t>
            </a:r>
            <a:r>
              <a:rPr lang="zh-CN" altLang="en-US" sz="1600" dirty="0"/>
              <a:t>解压</a:t>
            </a:r>
          </a:p>
          <a:p>
            <a:r>
              <a:rPr lang="en-US" altLang="zh-CN" sz="1600" dirty="0"/>
              <a:t>tar -</a:t>
            </a:r>
            <a:r>
              <a:rPr lang="en-US" altLang="zh-CN" sz="1600" dirty="0" err="1"/>
              <a:t>zxvf</a:t>
            </a:r>
            <a:r>
              <a:rPr lang="en-US" altLang="zh-CN" sz="1600" dirty="0"/>
              <a:t> redis-3.2.8.tar.gz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step3:</a:t>
            </a:r>
            <a:r>
              <a:rPr lang="zh-CN" altLang="en-US" sz="1600" dirty="0"/>
              <a:t>复制，放到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</a:t>
            </a:r>
            <a:r>
              <a:rPr lang="zh-CN" altLang="en-US" sz="1600" dirty="0"/>
              <a:t>⽬录下</a:t>
            </a:r>
          </a:p>
          <a:p>
            <a:r>
              <a:rPr lang="en-US" altLang="zh-CN" sz="1600" dirty="0"/>
              <a:t>sudo mv ./redis-3.2.8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/local/redis/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step4:</a:t>
            </a:r>
            <a:r>
              <a:rPr lang="zh-CN" altLang="en-US" sz="1600" dirty="0"/>
              <a:t>进⼊</a:t>
            </a:r>
            <a:r>
              <a:rPr lang="en-US" altLang="zh-CN" sz="1600" dirty="0"/>
              <a:t>redis</a:t>
            </a:r>
            <a:r>
              <a:rPr lang="zh-CN" altLang="en-US" sz="1600" dirty="0"/>
              <a:t>⽬录</a:t>
            </a:r>
          </a:p>
          <a:p>
            <a:r>
              <a:rPr lang="en-US" altLang="zh-CN" sz="1600" dirty="0"/>
              <a:t>cd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/local/redis/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step5:</a:t>
            </a:r>
            <a:r>
              <a:rPr lang="zh-CN" altLang="en-US" sz="1600" dirty="0"/>
              <a:t>生成</a:t>
            </a:r>
          </a:p>
          <a:p>
            <a:r>
              <a:rPr lang="en-US" altLang="zh-CN" sz="1600" dirty="0"/>
              <a:t>sudo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step6:</a:t>
            </a:r>
            <a:r>
              <a:rPr lang="zh-CN" altLang="en-US" sz="1600" dirty="0"/>
              <a:t>测试</a:t>
            </a:r>
            <a:r>
              <a:rPr lang="en-US" altLang="zh-CN" sz="1600" dirty="0"/>
              <a:t>,</a:t>
            </a:r>
            <a:r>
              <a:rPr lang="zh-CN" altLang="en-US" sz="1600" dirty="0"/>
              <a:t>这段运⾏时间会较⻓</a:t>
            </a:r>
          </a:p>
          <a:p>
            <a:r>
              <a:rPr lang="en-US" altLang="zh-CN" sz="1600" dirty="0"/>
              <a:t>sudo make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step7:</a:t>
            </a:r>
            <a:r>
              <a:rPr lang="zh-CN" altLang="en-US" sz="1600" dirty="0"/>
              <a:t>安装</a:t>
            </a:r>
            <a:r>
              <a:rPr lang="en-US" altLang="zh-CN" sz="1600" dirty="0"/>
              <a:t>,</a:t>
            </a:r>
            <a:r>
              <a:rPr lang="zh-CN" altLang="en-US" sz="1600" dirty="0"/>
              <a:t>将</a:t>
            </a:r>
            <a:r>
              <a:rPr lang="en-US" altLang="zh-CN" sz="1600" dirty="0"/>
              <a:t>redis</a:t>
            </a:r>
            <a:r>
              <a:rPr lang="zh-CN" altLang="en-US" sz="1600" dirty="0"/>
              <a:t>的命令安装到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/bin/</a:t>
            </a:r>
            <a:r>
              <a:rPr lang="zh-CN" altLang="en-US" sz="1600" dirty="0"/>
              <a:t>⽬录</a:t>
            </a:r>
          </a:p>
          <a:p>
            <a:r>
              <a:rPr lang="en-US" altLang="zh-CN" sz="1600" dirty="0"/>
              <a:t>sudo make install</a:t>
            </a:r>
          </a:p>
        </p:txBody>
      </p:sp>
      <p:sp>
        <p:nvSpPr>
          <p:cNvPr id="9" name="矩形 8"/>
          <p:cNvSpPr/>
          <p:nvPr/>
        </p:nvSpPr>
        <p:spPr>
          <a:xfrm>
            <a:off x="5885204" y="1606988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step8:</a:t>
            </a:r>
            <a:r>
              <a:rPr lang="zh-CN" altLang="en-US" sz="1600" dirty="0"/>
              <a:t>安装完成后，我们进入目录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  <a:r>
              <a:rPr lang="zh-CN" altLang="en-US" sz="1600" dirty="0"/>
              <a:t>中查看</a:t>
            </a:r>
          </a:p>
          <a:p>
            <a:r>
              <a:rPr lang="en-US" altLang="zh-CN" sz="1600" dirty="0"/>
              <a:t>cd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</a:p>
          <a:p>
            <a:r>
              <a:rPr lang="en-US" altLang="zh-CN" sz="1600" dirty="0" err="1"/>
              <a:t>ls</a:t>
            </a:r>
            <a:r>
              <a:rPr lang="en-US" altLang="zh-CN" sz="1600" dirty="0"/>
              <a:t> -all</a:t>
            </a:r>
          </a:p>
          <a:p>
            <a:r>
              <a:rPr lang="zh-CN" altLang="en-US" sz="1600" dirty="0"/>
              <a:t>查看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redis-server redis</a:t>
            </a:r>
            <a:r>
              <a:rPr lang="zh-CN" altLang="en-US" sz="1600" dirty="0"/>
              <a:t>服务器</a:t>
            </a:r>
          </a:p>
          <a:p>
            <a:r>
              <a:rPr lang="en-US" altLang="zh-CN" sz="1600" dirty="0"/>
              <a:t>redis-cli redis</a:t>
            </a:r>
            <a:r>
              <a:rPr lang="zh-CN" altLang="en-US" sz="1600" dirty="0"/>
              <a:t>命令行客户端</a:t>
            </a:r>
          </a:p>
          <a:p>
            <a:r>
              <a:rPr lang="en-US" altLang="zh-CN" sz="1600" dirty="0"/>
              <a:t>redis-benchmark redis</a:t>
            </a:r>
            <a:r>
              <a:rPr lang="zh-CN" altLang="en-US" sz="1600" dirty="0"/>
              <a:t>性能测试工具</a:t>
            </a:r>
          </a:p>
          <a:p>
            <a:r>
              <a:rPr lang="en-US" altLang="zh-CN" sz="1600" dirty="0"/>
              <a:t>redis-check-</a:t>
            </a:r>
            <a:r>
              <a:rPr lang="en-US" altLang="zh-CN" sz="1600" dirty="0" err="1"/>
              <a:t>aof</a:t>
            </a:r>
            <a:r>
              <a:rPr lang="en-US" altLang="zh-CN" sz="1600" dirty="0"/>
              <a:t> AOF</a:t>
            </a:r>
            <a:r>
              <a:rPr lang="zh-CN" altLang="en-US" sz="1600" dirty="0"/>
              <a:t>文件修复工具</a:t>
            </a:r>
          </a:p>
          <a:p>
            <a:r>
              <a:rPr lang="en-US" altLang="zh-CN" sz="1600" dirty="0"/>
              <a:t>redis-check-</a:t>
            </a:r>
            <a:r>
              <a:rPr lang="en-US" altLang="zh-CN" sz="1600" dirty="0" err="1"/>
              <a:t>rdb</a:t>
            </a:r>
            <a:r>
              <a:rPr lang="en-US" altLang="zh-CN" sz="1600" dirty="0"/>
              <a:t> RDB</a:t>
            </a:r>
            <a:r>
              <a:rPr lang="zh-CN" altLang="en-US" sz="1600" dirty="0"/>
              <a:t>文件检索工具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step9:</a:t>
            </a:r>
            <a:r>
              <a:rPr lang="zh-CN" altLang="en-US" sz="1600" dirty="0"/>
              <a:t>配置⽂件，移动到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zh-CN" altLang="en-US" sz="1600" dirty="0"/>
              <a:t>⽬录下</a:t>
            </a:r>
          </a:p>
          <a:p>
            <a:r>
              <a:rPr lang="zh-CN" altLang="en-US" sz="1600" dirty="0"/>
              <a:t>配置⽂件⽬录为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/local/redis/</a:t>
            </a:r>
            <a:r>
              <a:rPr lang="en-US" altLang="zh-CN" sz="1600" dirty="0" err="1"/>
              <a:t>redis.conf</a:t>
            </a:r>
            <a:endParaRPr lang="en-US" altLang="zh-CN" sz="1600" dirty="0"/>
          </a:p>
          <a:p>
            <a:r>
              <a:rPr lang="en-US" altLang="zh-CN" sz="1600" dirty="0"/>
              <a:t>sudo </a:t>
            </a:r>
            <a:r>
              <a:rPr lang="en-US" altLang="zh-CN" sz="1600" dirty="0" err="1"/>
              <a:t>cp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/local/redis/</a:t>
            </a:r>
            <a:r>
              <a:rPr lang="en-US" altLang="zh-CN" sz="1600" dirty="0" err="1"/>
              <a:t>redis.conf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/redis/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79" y="2658261"/>
            <a:ext cx="6562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知识点四问题解答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Group 134"/>
          <p:cNvGrpSpPr/>
          <p:nvPr/>
        </p:nvGrpSpPr>
        <p:grpSpPr>
          <a:xfrm>
            <a:off x="722468" y="976367"/>
            <a:ext cx="864665" cy="865389"/>
            <a:chOff x="3287425" y="1417883"/>
            <a:chExt cx="648499" cy="649042"/>
          </a:xfrm>
        </p:grpSpPr>
        <p:sp>
          <p:nvSpPr>
            <p:cNvPr id="19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73"/>
            <p:cNvSpPr>
              <a:spLocks noChangeAspect="1"/>
            </p:cNvSpPr>
            <p:nvPr/>
          </p:nvSpPr>
          <p:spPr>
            <a:xfrm>
              <a:off x="3362252" y="1492458"/>
              <a:ext cx="498845" cy="49957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887804" y="1245534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核心配置有哪些？</a:t>
            </a:r>
          </a:p>
        </p:txBody>
      </p:sp>
      <p:sp>
        <p:nvSpPr>
          <p:cNvPr id="8" name="矩形 7"/>
          <p:cNvSpPr/>
          <p:nvPr/>
        </p:nvSpPr>
        <p:spPr>
          <a:xfrm>
            <a:off x="722468" y="196963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配置：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Redis</a:t>
            </a:r>
            <a:r>
              <a:rPr lang="zh-CN" altLang="en-US" sz="1600" dirty="0"/>
              <a:t>的配置信息在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/redis/</a:t>
            </a:r>
            <a:r>
              <a:rPr lang="en-US" altLang="zh-CN" sz="1600" dirty="0" err="1"/>
              <a:t>redis.conf</a:t>
            </a:r>
            <a:r>
              <a:rPr lang="zh-CN" altLang="en-US" sz="1600" dirty="0"/>
              <a:t>下。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查看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sudo vi 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/redis/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redis.conf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226278" y="1245534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核心配置选项：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绑定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：如果需要远程访问，可将此⾏注释，或绑定⼀个真实</a:t>
            </a:r>
            <a:r>
              <a:rPr lang="en-US" altLang="zh-CN" sz="1600" dirty="0" err="1"/>
              <a:t>ip</a:t>
            </a:r>
            <a:endParaRPr lang="en-US" altLang="zh-CN" sz="1600" dirty="0"/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bind 127.0.0.1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端⼝，默认为</a:t>
            </a:r>
            <a:r>
              <a:rPr lang="en-US" altLang="zh-CN" sz="1600" dirty="0"/>
              <a:t>6379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port 6379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是否以守护进程运⾏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如果以守护进程运⾏，则不会在命令⾏阻塞，类似于服务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如果以⾮守护进程运⾏，则当前终端被阻塞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设置为</a:t>
            </a:r>
            <a:r>
              <a:rPr lang="en-US" altLang="zh-CN" sz="1600" dirty="0"/>
              <a:t>yes</a:t>
            </a:r>
            <a:r>
              <a:rPr lang="zh-CN" altLang="en-US" sz="1600" dirty="0"/>
              <a:t>表示守护进程，设置为</a:t>
            </a:r>
            <a:r>
              <a:rPr lang="en-US" altLang="zh-CN" sz="1600" dirty="0"/>
              <a:t>no</a:t>
            </a:r>
            <a:r>
              <a:rPr lang="zh-CN" altLang="en-US" sz="1600" dirty="0"/>
              <a:t>表示⾮守护进程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推荐设置为</a:t>
            </a:r>
            <a:r>
              <a:rPr lang="en-US" altLang="zh-CN" sz="1600" dirty="0"/>
              <a:t>yes</a:t>
            </a:r>
          </a:p>
          <a:p>
            <a:pPr lvl="1"/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daemonize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yes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数据⽂件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dbfilename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dump.rdb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数据⽂件存储路径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dir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/lib/redis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⽇</a:t>
            </a:r>
            <a:r>
              <a:rPr lang="zh-CN" altLang="en-US" sz="1600" dirty="0"/>
              <a:t>志⽂件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logfile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/log/redis/redis-server.log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数据库，默认有</a:t>
            </a:r>
            <a:r>
              <a:rPr lang="en-US" altLang="zh-CN" sz="1600" dirty="0"/>
              <a:t>16</a:t>
            </a:r>
            <a:r>
              <a:rPr lang="zh-CN" altLang="en-US" sz="1600" dirty="0"/>
              <a:t>个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database 16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主从复制，类似于双机备份。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slaveof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67"/>
          <p:cNvGrpSpPr/>
          <p:nvPr/>
        </p:nvGrpSpPr>
        <p:grpSpPr>
          <a:xfrm>
            <a:off x="1154800" y="3136932"/>
            <a:ext cx="2729437" cy="3088950"/>
            <a:chOff x="1522413" y="800100"/>
            <a:chExt cx="4660900" cy="5360988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63221" y="130121"/>
            <a:ext cx="5026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参考资料：</a:t>
            </a:r>
            <a:r>
              <a:rPr lang="en-US" altLang="zh-CN" sz="1400" dirty="0"/>
              <a:t>https://blog.csdn.net/ljphilp/article/details/52934933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9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1615</Words>
  <Application>Microsoft Office PowerPoint</Application>
  <PresentationFormat>宽屏</PresentationFormat>
  <Paragraphs>257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pyvip</cp:lastModifiedBy>
  <cp:revision>382</cp:revision>
  <dcterms:created xsi:type="dcterms:W3CDTF">2017-08-12T10:14:32Z</dcterms:created>
  <dcterms:modified xsi:type="dcterms:W3CDTF">2018-05-18T14:22:22Z</dcterms:modified>
</cp:coreProperties>
</file>