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48" r:id="rId2"/>
    <p:sldMasterId id="2147483661" r:id="rId3"/>
  </p:sldMasterIdLst>
  <p:notesMasterIdLst>
    <p:notesMasterId r:id="rId14"/>
  </p:notesMasterIdLst>
  <p:handoutMasterIdLst>
    <p:handoutMasterId r:id="rId15"/>
  </p:handoutMasterIdLst>
  <p:sldIdLst>
    <p:sldId id="285" r:id="rId4"/>
    <p:sldId id="317" r:id="rId5"/>
    <p:sldId id="321" r:id="rId6"/>
    <p:sldId id="260" r:id="rId7"/>
    <p:sldId id="307" r:id="rId8"/>
    <p:sldId id="320" r:id="rId9"/>
    <p:sldId id="318" r:id="rId10"/>
    <p:sldId id="319" r:id="rId11"/>
    <p:sldId id="316" r:id="rId12"/>
    <p:sldId id="28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86391" autoAdjust="0"/>
  </p:normalViewPr>
  <p:slideViewPr>
    <p:cSldViewPr snapToGrid="0">
      <p:cViewPr varScale="1">
        <p:scale>
          <a:sx n="105" d="100"/>
          <a:sy n="105" d="100"/>
        </p:scale>
        <p:origin x="114" y="5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  <a:t>2018/5/14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502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56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2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3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36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4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25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7979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348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310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8321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636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772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89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2445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763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6036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2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65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5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245534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8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91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  <a:t>2018/5/14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63789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52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  <a:t>2018/5/14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897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1667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爬虫高级课教室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82715" y="4239491"/>
            <a:ext cx="40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讲师：空山 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Han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02036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/>
              <a:t>免责声明：如果本课程内有任何内容侵害了您的权益，请您及时联系我们    潭州教育全球教学服务中心热线：</a:t>
            </a:r>
            <a:r>
              <a:rPr lang="en-US" altLang="zh-CN" sz="800" dirty="0"/>
              <a:t>4001567315 </a:t>
            </a:r>
          </a:p>
        </p:txBody>
      </p:sp>
    </p:spTree>
    <p:extLst>
      <p:ext uri="{BB962C8B-B14F-4D97-AF65-F5344CB8AC3E}">
        <p14:creationId xmlns:p14="http://schemas.microsoft.com/office/powerpoint/2010/main" val="116430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8406" y="3321307"/>
            <a:ext cx="40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讲师：空山   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Han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62347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6"/>
          <a:stretch/>
        </p:blipFill>
        <p:spPr>
          <a:xfrm flipV="1">
            <a:off x="0" y="-62347"/>
            <a:ext cx="12192000" cy="20781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6"/>
          <a:stretch/>
        </p:blipFill>
        <p:spPr>
          <a:xfrm>
            <a:off x="0" y="5195456"/>
            <a:ext cx="12192000" cy="23067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68614" y="974156"/>
            <a:ext cx="4026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上节知识点回顾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0376" y="2874134"/>
            <a:ext cx="6135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 </a:t>
            </a:r>
            <a:r>
              <a:rPr lang="en-US" altLang="zh-CN" sz="4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CrawlSpider</a:t>
            </a: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的优点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972651" y="2887026"/>
            <a:ext cx="6876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 </a:t>
            </a:r>
            <a:r>
              <a:rPr lang="en-US" altLang="zh-CN" sz="4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CrawlSpider</a:t>
            </a: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232448" y="4355268"/>
            <a:ext cx="5480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 </a:t>
            </a: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腾讯招聘信息抓取案例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787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Four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课时四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7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课时四问题引入</a:t>
            </a: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>
              <a:spLocks/>
            </p:cNvSpPr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9" name="Freeform 97"/>
            <p:cNvSpPr>
              <a:spLocks/>
            </p:cNvSpPr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" name="Freeform 114"/>
            <p:cNvSpPr>
              <a:spLocks/>
            </p:cNvSpPr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801815" y="1311058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>
              <a:spLocks/>
            </p:cNvSpPr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99"/>
            <p:cNvSpPr>
              <a:spLocks/>
            </p:cNvSpPr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>
              <a:spLocks/>
            </p:cNvSpPr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Freeform 102"/>
            <p:cNvSpPr>
              <a:spLocks/>
            </p:cNvSpPr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104"/>
            <p:cNvSpPr>
              <a:spLocks/>
            </p:cNvSpPr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>
              <a:spLocks/>
            </p:cNvSpPr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3" name="Freeform 108"/>
            <p:cNvSpPr>
              <a:spLocks/>
            </p:cNvSpPr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4" name="Freeform 112"/>
            <p:cNvSpPr>
              <a:spLocks/>
            </p:cNvSpPr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>
              <a:spLocks/>
            </p:cNvSpPr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7" name="Freeform 106"/>
            <p:cNvSpPr>
              <a:spLocks/>
            </p:cNvSpPr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8" name="Freeform 113"/>
            <p:cNvSpPr>
              <a:spLocks/>
            </p:cNvSpPr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1" name="Freeform 107"/>
            <p:cNvSpPr>
              <a:spLocks/>
            </p:cNvSpPr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2" name="Freeform 115"/>
            <p:cNvSpPr>
              <a:spLocks/>
            </p:cNvSpPr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>
              <a:spLocks/>
            </p:cNvSpPr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5" name="Freeform 117"/>
            <p:cNvSpPr>
              <a:spLocks/>
            </p:cNvSpPr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6" name="Freeform 118"/>
            <p:cNvSpPr>
              <a:spLocks/>
            </p:cNvSpPr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>
              <a:spLocks/>
            </p:cNvSpPr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6" name="Freeform 110"/>
            <p:cNvSpPr>
              <a:spLocks/>
            </p:cNvSpPr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7" name="Freeform 111"/>
            <p:cNvSpPr>
              <a:spLocks/>
            </p:cNvSpPr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4" name="矩形 63"/>
          <p:cNvSpPr/>
          <p:nvPr/>
        </p:nvSpPr>
        <p:spPr>
          <a:xfrm>
            <a:off x="1868123" y="1582662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常用的反反爬虫策略有哪些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868123" y="4020420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Request/Response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重要参数有哪些？</a:t>
            </a:r>
          </a:p>
        </p:txBody>
      </p:sp>
      <p:grpSp>
        <p:nvGrpSpPr>
          <p:cNvPr id="74" name="Group 130"/>
          <p:cNvGrpSpPr/>
          <p:nvPr/>
        </p:nvGrpSpPr>
        <p:grpSpPr>
          <a:xfrm>
            <a:off x="810554" y="3738037"/>
            <a:ext cx="864665" cy="865389"/>
            <a:chOff x="3287425" y="3613920"/>
            <a:chExt cx="648499" cy="649042"/>
          </a:xfrm>
        </p:grpSpPr>
        <p:sp>
          <p:nvSpPr>
            <p:cNvPr id="75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78" name="Group 129"/>
          <p:cNvGrpSpPr/>
          <p:nvPr/>
        </p:nvGrpSpPr>
        <p:grpSpPr>
          <a:xfrm>
            <a:off x="801814" y="2551496"/>
            <a:ext cx="864665" cy="865389"/>
            <a:chOff x="2779491" y="2517212"/>
            <a:chExt cx="648499" cy="649042"/>
          </a:xfrm>
        </p:grpSpPr>
        <p:sp>
          <p:nvSpPr>
            <p:cNvPr id="79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81" name="矩形 80"/>
          <p:cNvSpPr/>
          <p:nvPr/>
        </p:nvSpPr>
        <p:spPr>
          <a:xfrm>
            <a:off x="1846396" y="5187996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怎样发送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请求？</a:t>
            </a:r>
          </a:p>
        </p:txBody>
      </p:sp>
      <p:grpSp>
        <p:nvGrpSpPr>
          <p:cNvPr id="65" name="Group 134"/>
          <p:cNvGrpSpPr/>
          <p:nvPr/>
        </p:nvGrpSpPr>
        <p:grpSpPr>
          <a:xfrm>
            <a:off x="805513" y="4924579"/>
            <a:ext cx="864665" cy="865389"/>
            <a:chOff x="3287425" y="1417883"/>
            <a:chExt cx="648499" cy="649042"/>
          </a:xfrm>
        </p:grpSpPr>
        <p:sp>
          <p:nvSpPr>
            <p:cNvPr id="67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8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1912012" y="2801541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怎样使用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设置？</a:t>
            </a:r>
          </a:p>
        </p:txBody>
      </p:sp>
    </p:spTree>
    <p:extLst>
      <p:ext uri="{BB962C8B-B14F-4D97-AF65-F5344CB8AC3E}">
        <p14:creationId xmlns:p14="http://schemas.microsoft.com/office/powerpoint/2010/main" val="37003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6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1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3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400"/>
                            </p:stCondLst>
                            <p:childTnLst>
                              <p:par>
                                <p:cTn id="10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9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400"/>
                            </p:stCondLst>
                            <p:childTnLst>
                              <p:par>
                                <p:cTn id="1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900"/>
                            </p:stCondLst>
                            <p:childTnLst>
                              <p:par>
                                <p:cTn id="1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400"/>
                            </p:stCondLst>
                            <p:childTnLst>
                              <p:par>
                                <p:cTn id="13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  <p:bldP spid="66" grpId="0"/>
      <p:bldP spid="81" grpId="0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知识点一问题解答</a:t>
            </a:r>
            <a:endParaRPr lang="en-US" altLang="zh-CN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>
            <a:spLocks/>
          </p:cNvSpPr>
          <p:nvPr/>
        </p:nvSpPr>
        <p:spPr bwMode="auto">
          <a:xfrm>
            <a:off x="9672564" y="1561237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>
            <a:spLocks/>
          </p:cNvSpPr>
          <p:nvPr/>
        </p:nvSpPr>
        <p:spPr bwMode="auto">
          <a:xfrm>
            <a:off x="8565323" y="1756996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>
            <a:spLocks/>
          </p:cNvSpPr>
          <p:nvPr/>
        </p:nvSpPr>
        <p:spPr bwMode="auto">
          <a:xfrm>
            <a:off x="8288513" y="2095604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>
            <a:spLocks/>
          </p:cNvSpPr>
          <p:nvPr/>
        </p:nvSpPr>
        <p:spPr bwMode="auto">
          <a:xfrm>
            <a:off x="8889738" y="2308998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>
            <a:spLocks/>
          </p:cNvSpPr>
          <p:nvPr/>
        </p:nvSpPr>
        <p:spPr bwMode="auto">
          <a:xfrm>
            <a:off x="7581498" y="2876872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>
            <a:spLocks/>
          </p:cNvSpPr>
          <p:nvPr/>
        </p:nvSpPr>
        <p:spPr bwMode="auto">
          <a:xfrm>
            <a:off x="8292038" y="3278968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>
            <a:spLocks/>
          </p:cNvSpPr>
          <p:nvPr/>
        </p:nvSpPr>
        <p:spPr bwMode="auto">
          <a:xfrm>
            <a:off x="7780732" y="4051418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>
            <a:spLocks/>
          </p:cNvSpPr>
          <p:nvPr/>
        </p:nvSpPr>
        <p:spPr bwMode="auto">
          <a:xfrm>
            <a:off x="9513883" y="2890981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>
            <a:spLocks/>
          </p:cNvSpPr>
          <p:nvPr/>
        </p:nvSpPr>
        <p:spPr bwMode="auto">
          <a:xfrm>
            <a:off x="9684908" y="2421867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>
            <a:spLocks/>
          </p:cNvSpPr>
          <p:nvPr/>
        </p:nvSpPr>
        <p:spPr bwMode="auto">
          <a:xfrm>
            <a:off x="10478314" y="2321343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>
            <a:spLocks/>
          </p:cNvSpPr>
          <p:nvPr/>
        </p:nvSpPr>
        <p:spPr bwMode="auto">
          <a:xfrm>
            <a:off x="10889124" y="2836309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>
            <a:spLocks/>
          </p:cNvSpPr>
          <p:nvPr/>
        </p:nvSpPr>
        <p:spPr bwMode="auto">
          <a:xfrm>
            <a:off x="10904990" y="3416528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>
            <a:spLocks/>
          </p:cNvSpPr>
          <p:nvPr/>
        </p:nvSpPr>
        <p:spPr bwMode="auto">
          <a:xfrm>
            <a:off x="10792150" y="4245413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grpSp>
        <p:nvGrpSpPr>
          <p:cNvPr id="29" name="Group 134"/>
          <p:cNvGrpSpPr/>
          <p:nvPr/>
        </p:nvGrpSpPr>
        <p:grpSpPr>
          <a:xfrm>
            <a:off x="496511" y="1297820"/>
            <a:ext cx="864665" cy="865389"/>
            <a:chOff x="3287425" y="1417883"/>
            <a:chExt cx="648499" cy="649042"/>
          </a:xfrm>
        </p:grpSpPr>
        <p:sp>
          <p:nvSpPr>
            <p:cNvPr id="30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415469" y="1561237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常用的反反爬虫策略有哪些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5241" y="2163209"/>
            <a:ext cx="6096000" cy="40626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通常防止爬虫被反主要有以下几个策略：</a:t>
            </a:r>
          </a:p>
          <a:p>
            <a:endParaRPr lang="zh-CN" altLang="en-US" sz="16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动态设置</a:t>
            </a:r>
            <a:r>
              <a:rPr lang="en-US" altLang="zh-CN" sz="1600" dirty="0"/>
              <a:t>User-Agent</a:t>
            </a:r>
            <a:r>
              <a:rPr lang="zh-CN" altLang="en-US" sz="1600" dirty="0"/>
              <a:t>（随机切换</a:t>
            </a:r>
            <a:r>
              <a:rPr lang="en-US" altLang="zh-CN" sz="1600" dirty="0"/>
              <a:t>User-Agent</a:t>
            </a:r>
            <a:r>
              <a:rPr lang="zh-CN" altLang="en-US" sz="1600" dirty="0"/>
              <a:t>，模拟不同用户的浏览器信息）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禁用</a:t>
            </a:r>
            <a:r>
              <a:rPr lang="en-US" altLang="zh-CN" sz="1600" dirty="0"/>
              <a:t>Cookies</a:t>
            </a:r>
            <a:r>
              <a:rPr lang="zh-CN" altLang="en-US" sz="1600" dirty="0"/>
              <a:t>（也就是不启用</a:t>
            </a:r>
            <a:r>
              <a:rPr lang="en-US" altLang="zh-CN" sz="1600" dirty="0"/>
              <a:t>cookies middleware</a:t>
            </a:r>
            <a:r>
              <a:rPr lang="zh-CN" altLang="en-US" sz="1600" dirty="0"/>
              <a:t>，不向</a:t>
            </a:r>
            <a:r>
              <a:rPr lang="en-US" altLang="zh-CN" sz="1600" dirty="0"/>
              <a:t>Server</a:t>
            </a:r>
            <a:r>
              <a:rPr lang="zh-CN" altLang="en-US" sz="1600" dirty="0"/>
              <a:t>发送</a:t>
            </a:r>
            <a:r>
              <a:rPr lang="en-US" altLang="zh-CN" sz="1600" dirty="0"/>
              <a:t>cookies</a:t>
            </a:r>
            <a:r>
              <a:rPr lang="zh-CN" altLang="en-US" sz="1600" dirty="0"/>
              <a:t>，有些网站通过</a:t>
            </a:r>
            <a:r>
              <a:rPr lang="en-US" altLang="zh-CN" sz="1600" dirty="0"/>
              <a:t>cookie</a:t>
            </a:r>
            <a:r>
              <a:rPr lang="zh-CN" altLang="en-US" sz="1600" dirty="0"/>
              <a:t>的使用发现爬虫行为）</a:t>
            </a:r>
          </a:p>
          <a:p>
            <a:r>
              <a:rPr lang="zh-CN" altLang="en-US" sz="1600" dirty="0"/>
              <a:t>      可以通过</a:t>
            </a:r>
            <a:r>
              <a:rPr lang="en-US" altLang="zh-CN" sz="1600" dirty="0"/>
              <a:t>COOKIES_ENABLED </a:t>
            </a:r>
            <a:r>
              <a:rPr lang="zh-CN" altLang="en-US" sz="1600" dirty="0"/>
              <a:t>控制 </a:t>
            </a:r>
            <a:r>
              <a:rPr lang="en-US" altLang="zh-CN" sz="1600" dirty="0" err="1"/>
              <a:t>CookiesMiddleware</a:t>
            </a:r>
            <a:r>
              <a:rPr lang="en-US" altLang="zh-CN" sz="1600" dirty="0"/>
              <a:t> </a:t>
            </a:r>
            <a:r>
              <a:rPr lang="zh-CN" altLang="en-US" sz="1600" dirty="0"/>
              <a:t>开启或关闭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设置延迟下载（防止访问过于频繁，设置为 </a:t>
            </a:r>
            <a:r>
              <a:rPr lang="en-US" altLang="zh-CN" sz="1600" dirty="0"/>
              <a:t>2</a:t>
            </a:r>
            <a:r>
              <a:rPr lang="zh-CN" altLang="en-US" sz="1600" dirty="0"/>
              <a:t>秒 或更高）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Google Cache </a:t>
            </a:r>
            <a:r>
              <a:rPr lang="zh-CN" altLang="en-US" sz="1600" dirty="0"/>
              <a:t>和 </a:t>
            </a:r>
            <a:r>
              <a:rPr lang="en-US" altLang="zh-CN" sz="1600" dirty="0" err="1"/>
              <a:t>Baidu</a:t>
            </a:r>
            <a:r>
              <a:rPr lang="en-US" altLang="zh-CN" sz="1600" dirty="0"/>
              <a:t> Cache</a:t>
            </a:r>
            <a:r>
              <a:rPr lang="zh-CN" altLang="en-US" sz="1600" dirty="0"/>
              <a:t>：如果可能的话，使用谷歌</a:t>
            </a:r>
            <a:r>
              <a:rPr lang="en-US" altLang="zh-CN" sz="1600" dirty="0"/>
              <a:t>/</a:t>
            </a:r>
            <a:r>
              <a:rPr lang="zh-CN" altLang="en-US" sz="1600" dirty="0"/>
              <a:t>百度等搜索引擎服务器页面缓存获取页面数据。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使用</a:t>
            </a:r>
            <a:r>
              <a:rPr lang="en-US" altLang="zh-CN" sz="1600" dirty="0"/>
              <a:t>IP</a:t>
            </a:r>
            <a:r>
              <a:rPr lang="zh-CN" altLang="en-US" sz="1600" dirty="0"/>
              <a:t>地址池：</a:t>
            </a:r>
            <a:r>
              <a:rPr lang="en-US" altLang="zh-CN" sz="1600" dirty="0"/>
              <a:t>VPN</a:t>
            </a:r>
            <a:r>
              <a:rPr lang="zh-CN" altLang="en-US" sz="1600" dirty="0"/>
              <a:t>和代理</a:t>
            </a:r>
            <a:r>
              <a:rPr lang="en-US" altLang="zh-CN" sz="1600" dirty="0"/>
              <a:t>IP</a:t>
            </a:r>
            <a:r>
              <a:rPr lang="zh-CN" altLang="en-US" sz="1600" dirty="0"/>
              <a:t>，现在大部分网站都是根据</a:t>
            </a:r>
            <a:r>
              <a:rPr lang="en-US" altLang="zh-CN" sz="1600" dirty="0"/>
              <a:t>IP</a:t>
            </a:r>
            <a:r>
              <a:rPr lang="zh-CN" altLang="en-US" sz="1600" dirty="0"/>
              <a:t>来</a:t>
            </a:r>
            <a:r>
              <a:rPr lang="en-US" altLang="zh-CN" sz="1600" dirty="0"/>
              <a:t>ban</a:t>
            </a:r>
            <a:r>
              <a:rPr lang="zh-CN" altLang="en-US" sz="1600" dirty="0"/>
              <a:t>的。</a:t>
            </a:r>
          </a:p>
        </p:txBody>
      </p:sp>
    </p:spTree>
    <p:extLst>
      <p:ext uri="{BB962C8B-B14F-4D97-AF65-F5344CB8AC3E}">
        <p14:creationId xmlns:p14="http://schemas.microsoft.com/office/powerpoint/2010/main" val="350996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知识点二问题解答</a:t>
            </a:r>
          </a:p>
        </p:txBody>
      </p:sp>
      <p:sp>
        <p:nvSpPr>
          <p:cNvPr id="36" name="矩形 35"/>
          <p:cNvSpPr/>
          <p:nvPr/>
        </p:nvSpPr>
        <p:spPr>
          <a:xfrm>
            <a:off x="1616635" y="1076218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怎样使用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设置？</a:t>
            </a:r>
          </a:p>
        </p:txBody>
      </p:sp>
      <p:sp>
        <p:nvSpPr>
          <p:cNvPr id="3" name="AutoShape 2" descr="E:\python\python%E9%AB%98%E7%BA%A7%E6%A1%86%E6%9E%B6\python%E7%88%AC%E8%99%AB\Python Spider%E8%AF%BE%E4%BB%B6\file\images\7.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4" name="Group 130"/>
          <p:cNvGrpSpPr/>
          <p:nvPr/>
        </p:nvGrpSpPr>
        <p:grpSpPr>
          <a:xfrm>
            <a:off x="663867" y="798117"/>
            <a:ext cx="864665" cy="865389"/>
            <a:chOff x="3287425" y="3613920"/>
            <a:chExt cx="648499" cy="649042"/>
          </a:xfrm>
        </p:grpSpPr>
        <p:sp>
          <p:nvSpPr>
            <p:cNvPr id="15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63636" y="1763357"/>
            <a:ext cx="6096000" cy="28315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Helvetica Neue"/>
              </a:rPr>
              <a:t>Log levels</a:t>
            </a:r>
            <a:r>
              <a:rPr lang="zh-CN" altLang="en-US" b="1" dirty="0">
                <a:solidFill>
                  <a:srgbClr val="FF0000"/>
                </a:solidFill>
                <a:latin typeface="Helvetica Neue"/>
              </a:rPr>
              <a:t>：</a:t>
            </a:r>
            <a:endParaRPr lang="en-US" altLang="zh-CN" b="1" dirty="0">
              <a:solidFill>
                <a:srgbClr val="FF0000"/>
              </a:solidFill>
              <a:latin typeface="Helvetica Neue"/>
            </a:endParaRPr>
          </a:p>
          <a:p>
            <a:r>
              <a:rPr lang="en-US" altLang="zh-CN" sz="1600" dirty="0" err="1">
                <a:solidFill>
                  <a:srgbClr val="333333"/>
                </a:solidFill>
                <a:latin typeface="Helvetica Neue"/>
              </a:rPr>
              <a:t>Scrapy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提供</a:t>
            </a: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5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层</a:t>
            </a: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logging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级别</a:t>
            </a: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CRITICAL - 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严重错误</a:t>
            </a: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(critical)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600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ERROR - 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一般错误</a:t>
            </a: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(regular errors)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600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WARNING - 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警告信息</a:t>
            </a: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(warning messages)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600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INFO - 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一般信息</a:t>
            </a: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(informational messages)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600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DEBUG - 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调试信息</a:t>
            </a: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(debugging messages)</a:t>
            </a:r>
            <a:endParaRPr lang="en-US" altLang="zh-CN" sz="16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54467" y="1763357"/>
            <a:ext cx="6096000" cy="35702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logging</a:t>
            </a:r>
            <a:r>
              <a:rPr lang="zh-CN" altLang="en-US" dirty="0">
                <a:solidFill>
                  <a:srgbClr val="FF0000"/>
                </a:solidFill>
              </a:rPr>
              <a:t>设置：</a:t>
            </a:r>
          </a:p>
          <a:p>
            <a:r>
              <a:rPr lang="zh-CN" altLang="en-US" sz="1600" dirty="0"/>
              <a:t>通过在</a:t>
            </a:r>
            <a:r>
              <a:rPr lang="en-US" altLang="zh-CN" sz="1600" dirty="0"/>
              <a:t>setting.py</a:t>
            </a:r>
            <a:r>
              <a:rPr lang="zh-CN" altLang="en-US" sz="1600" dirty="0"/>
              <a:t>中进行以下设置可以被用来配置</a:t>
            </a:r>
            <a:r>
              <a:rPr lang="en-US" altLang="zh-CN" sz="1600" dirty="0"/>
              <a:t>logging: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/>
              <a:t>LOG_ENABLED </a:t>
            </a:r>
            <a:r>
              <a:rPr lang="zh-CN" altLang="en-US" sz="1600" dirty="0"/>
              <a:t>默认</a:t>
            </a:r>
            <a:r>
              <a:rPr lang="en-US" altLang="zh-CN" sz="1600" dirty="0"/>
              <a:t>: True</a:t>
            </a:r>
            <a:r>
              <a:rPr lang="zh-CN" altLang="en-US" sz="1600" dirty="0"/>
              <a:t>，启用</a:t>
            </a:r>
            <a:r>
              <a:rPr lang="en-US" altLang="zh-CN" sz="1600" dirty="0"/>
              <a:t>logging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/>
              <a:t>LOG_ENCODING </a:t>
            </a:r>
            <a:r>
              <a:rPr lang="zh-CN" altLang="en-US" sz="1600" dirty="0"/>
              <a:t>默认</a:t>
            </a:r>
            <a:r>
              <a:rPr lang="en-US" altLang="zh-CN" sz="1600" dirty="0"/>
              <a:t>: 'utf-8'</a:t>
            </a:r>
            <a:r>
              <a:rPr lang="zh-CN" altLang="en-US" sz="1600" dirty="0"/>
              <a:t>，</a:t>
            </a:r>
            <a:r>
              <a:rPr lang="en-US" altLang="zh-CN" sz="1600" dirty="0"/>
              <a:t>logging</a:t>
            </a:r>
            <a:r>
              <a:rPr lang="zh-CN" altLang="en-US" sz="1600" dirty="0"/>
              <a:t>使用的编码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p"/>
            </a:pPr>
            <a:endParaRPr lang="zh-CN" altLang="en-US" sz="16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/>
              <a:t>LOG_FILE </a:t>
            </a:r>
            <a:r>
              <a:rPr lang="zh-CN" altLang="en-US" sz="1600" dirty="0"/>
              <a:t>默认</a:t>
            </a:r>
            <a:r>
              <a:rPr lang="en-US" altLang="zh-CN" sz="1600" dirty="0"/>
              <a:t>: None</a:t>
            </a:r>
            <a:r>
              <a:rPr lang="zh-CN" altLang="en-US" sz="1600" dirty="0"/>
              <a:t>，在当前目录里创建</a:t>
            </a:r>
            <a:r>
              <a:rPr lang="en-US" altLang="zh-CN" sz="1600" dirty="0"/>
              <a:t>logging</a:t>
            </a:r>
            <a:r>
              <a:rPr lang="zh-CN" altLang="en-US" sz="1600" dirty="0"/>
              <a:t>输出文件的文件名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p"/>
            </a:pPr>
            <a:endParaRPr lang="zh-CN" altLang="en-US" sz="16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/>
              <a:t>LOG_LEVEL </a:t>
            </a:r>
            <a:r>
              <a:rPr lang="zh-CN" altLang="en-US" sz="1600" dirty="0"/>
              <a:t>默认</a:t>
            </a:r>
            <a:r>
              <a:rPr lang="en-US" altLang="zh-CN" sz="1600" dirty="0"/>
              <a:t>: 'DEBUG'</a:t>
            </a:r>
            <a:r>
              <a:rPr lang="zh-CN" altLang="en-US" sz="1600" dirty="0"/>
              <a:t>，</a:t>
            </a:r>
            <a:r>
              <a:rPr lang="en-US" altLang="zh-CN" sz="1600" dirty="0"/>
              <a:t>log</a:t>
            </a:r>
            <a:r>
              <a:rPr lang="zh-CN" altLang="en-US" sz="1600" dirty="0"/>
              <a:t>的最低级别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p"/>
            </a:pPr>
            <a:endParaRPr lang="zh-CN" altLang="en-US" sz="16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/>
              <a:t>LOG_STDOUT </a:t>
            </a:r>
            <a:r>
              <a:rPr lang="zh-CN" altLang="en-US" sz="1600" dirty="0"/>
              <a:t>默认</a:t>
            </a:r>
            <a:r>
              <a:rPr lang="en-US" altLang="zh-CN" sz="1600" dirty="0"/>
              <a:t>: False </a:t>
            </a:r>
            <a:r>
              <a:rPr lang="zh-CN" altLang="en-US" sz="1600" dirty="0"/>
              <a:t>如果为 </a:t>
            </a:r>
            <a:r>
              <a:rPr lang="en-US" altLang="zh-CN" sz="1600" dirty="0"/>
              <a:t>True</a:t>
            </a:r>
            <a:r>
              <a:rPr lang="zh-CN" altLang="en-US" sz="1600" dirty="0"/>
              <a:t>，进程所有的标准输出</a:t>
            </a:r>
            <a:r>
              <a:rPr lang="en-US" altLang="zh-CN" sz="1600" dirty="0"/>
              <a:t>(</a:t>
            </a:r>
            <a:r>
              <a:rPr lang="zh-CN" altLang="en-US" sz="1600" dirty="0"/>
              <a:t>及错误</a:t>
            </a:r>
            <a:r>
              <a:rPr lang="en-US" altLang="zh-CN" sz="1600" dirty="0"/>
              <a:t>)</a:t>
            </a:r>
            <a:r>
              <a:rPr lang="zh-CN" altLang="en-US" sz="1600" dirty="0"/>
              <a:t>将会被重定向到</a:t>
            </a:r>
            <a:r>
              <a:rPr lang="en-US" altLang="zh-CN" sz="1600" dirty="0"/>
              <a:t>log</a:t>
            </a:r>
            <a:r>
              <a:rPr lang="zh-CN" altLang="en-US" sz="1600" dirty="0"/>
              <a:t>中。例如，执行 </a:t>
            </a:r>
            <a:r>
              <a:rPr lang="en-US" altLang="zh-CN" sz="1600" dirty="0"/>
              <a:t>print "hello" </a:t>
            </a:r>
            <a:r>
              <a:rPr lang="zh-CN" altLang="en-US" sz="1600" dirty="0"/>
              <a:t>，其将会在</a:t>
            </a:r>
            <a:r>
              <a:rPr lang="en-US" altLang="zh-CN" sz="1600" dirty="0" err="1"/>
              <a:t>Scrapy</a:t>
            </a:r>
            <a:r>
              <a:rPr lang="en-US" altLang="zh-CN" sz="1600" dirty="0"/>
              <a:t> log</a:t>
            </a:r>
            <a:r>
              <a:rPr lang="zh-CN" altLang="en-US" sz="1600" dirty="0"/>
              <a:t>中显示。</a:t>
            </a:r>
          </a:p>
        </p:txBody>
      </p:sp>
      <p:sp>
        <p:nvSpPr>
          <p:cNvPr id="26" name="矩形 25"/>
          <p:cNvSpPr/>
          <p:nvPr/>
        </p:nvSpPr>
        <p:spPr>
          <a:xfrm>
            <a:off x="663867" y="52035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开发工作中经常会加上以下两行：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LOG_FILE = “</a:t>
            </a:r>
            <a:r>
              <a:rPr lang="zh-CN" altLang="en-US" dirty="0"/>
              <a:t>文件名</a:t>
            </a:r>
            <a:r>
              <a:rPr lang="en-US" altLang="zh-CN" dirty="0"/>
              <a:t>.log"</a:t>
            </a:r>
          </a:p>
          <a:p>
            <a:r>
              <a:rPr lang="en-US" altLang="zh-CN" dirty="0"/>
              <a:t>LOG_LEVEL = "INFO"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271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知识点三问题解答</a:t>
            </a:r>
          </a:p>
        </p:txBody>
      </p:sp>
      <p:sp>
        <p:nvSpPr>
          <p:cNvPr id="36" name="矩形 35"/>
          <p:cNvSpPr/>
          <p:nvPr/>
        </p:nvSpPr>
        <p:spPr>
          <a:xfrm>
            <a:off x="1616635" y="1076218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Request/Response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重要参数有哪些？</a:t>
            </a:r>
          </a:p>
        </p:txBody>
      </p:sp>
      <p:sp>
        <p:nvSpPr>
          <p:cNvPr id="3" name="AutoShape 2" descr="E:\python\python%E9%AB%98%E7%BA%A7%E6%A1%86%E6%9E%B6\python%E7%88%AC%E8%99%AB\Python Spider%E8%AF%BE%E4%BB%B6\file\images\7.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599285" y="2691812"/>
            <a:ext cx="37641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status: </a:t>
            </a:r>
            <a:r>
              <a:rPr lang="zh-CN" altLang="en-US" sz="1600" dirty="0"/>
              <a:t>响应码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en-US" altLang="zh-CN" sz="1600" dirty="0"/>
              <a:t>_</a:t>
            </a:r>
            <a:r>
              <a:rPr lang="en-US" altLang="zh-CN" sz="1600" dirty="0" err="1"/>
              <a:t>set_body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FF0000"/>
                </a:solidFill>
              </a:rPr>
              <a:t>body</a:t>
            </a:r>
            <a:r>
              <a:rPr lang="en-US" altLang="zh-CN" sz="1600" dirty="0"/>
              <a:t>)</a:t>
            </a:r>
            <a:r>
              <a:rPr lang="zh-CN" altLang="en-US" sz="1600" dirty="0"/>
              <a:t>： 响应体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en-US" altLang="zh-CN" sz="1600" dirty="0"/>
              <a:t>_</a:t>
            </a:r>
            <a:r>
              <a:rPr lang="en-US" altLang="zh-CN" sz="1600" dirty="0" err="1"/>
              <a:t>set_url</a:t>
            </a:r>
            <a:r>
              <a:rPr lang="en-US" altLang="zh-CN" sz="1600" dirty="0"/>
              <a:t>(</a:t>
            </a:r>
            <a:r>
              <a:rPr lang="en-US" altLang="zh-CN" sz="1600" dirty="0" err="1">
                <a:solidFill>
                  <a:srgbClr val="FF0000"/>
                </a:solidFill>
              </a:rPr>
              <a:t>url</a:t>
            </a:r>
            <a:r>
              <a:rPr lang="en-US" altLang="zh-CN" sz="1600" dirty="0"/>
              <a:t>)</a:t>
            </a:r>
            <a:r>
              <a:rPr lang="zh-CN" altLang="en-US" sz="1600" dirty="0"/>
              <a:t>：响应</a:t>
            </a:r>
            <a:r>
              <a:rPr lang="en-US" altLang="zh-CN" sz="1600" dirty="0" err="1"/>
              <a:t>url</a:t>
            </a:r>
            <a:endParaRPr lang="en-US" altLang="zh-CN" sz="1600" dirty="0"/>
          </a:p>
          <a:p>
            <a:endParaRPr lang="en-US" altLang="zh-CN" sz="1600" dirty="0"/>
          </a:p>
        </p:txBody>
      </p:sp>
      <p:sp>
        <p:nvSpPr>
          <p:cNvPr id="6" name="矩形 5"/>
          <p:cNvSpPr/>
          <p:nvPr/>
        </p:nvSpPr>
        <p:spPr>
          <a:xfrm>
            <a:off x="1096200" y="2541862"/>
            <a:ext cx="601481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url: </a:t>
            </a:r>
            <a:r>
              <a:rPr lang="zh-CN" altLang="en-US" sz="1600" dirty="0"/>
              <a:t>就是需要请求，并进行下一步处理的</a:t>
            </a:r>
            <a:r>
              <a:rPr lang="en-US" altLang="zh-CN" sz="1600" dirty="0" err="1"/>
              <a:t>url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>
                <a:solidFill>
                  <a:srgbClr val="FF0000"/>
                </a:solidFill>
              </a:rPr>
              <a:t>callback: </a:t>
            </a:r>
            <a:r>
              <a:rPr lang="zh-CN" altLang="en-US" sz="1600" dirty="0"/>
              <a:t>指定该请求返回的</a:t>
            </a:r>
            <a:r>
              <a:rPr lang="en-US" altLang="zh-CN" sz="1600" dirty="0"/>
              <a:t>Response</a:t>
            </a:r>
            <a:r>
              <a:rPr lang="zh-CN" altLang="en-US" sz="1600" dirty="0"/>
              <a:t>，由那个函数来处理。</a:t>
            </a:r>
          </a:p>
          <a:p>
            <a:endParaRPr lang="zh-CN" altLang="en-US" sz="1600" dirty="0"/>
          </a:p>
          <a:p>
            <a:r>
              <a:rPr lang="en-US" altLang="zh-CN" sz="1600" dirty="0">
                <a:solidFill>
                  <a:srgbClr val="FF0000"/>
                </a:solidFill>
              </a:rPr>
              <a:t>method: </a:t>
            </a:r>
            <a:r>
              <a:rPr lang="zh-CN" altLang="en-US" sz="1600" dirty="0"/>
              <a:t>请求一般不需要指定，默认</a:t>
            </a:r>
            <a:r>
              <a:rPr lang="en-US" altLang="zh-CN" sz="1600" dirty="0"/>
              <a:t>GET</a:t>
            </a:r>
            <a:r>
              <a:rPr lang="zh-CN" altLang="en-US" sz="1600" dirty="0"/>
              <a:t>方法，可设置为</a:t>
            </a:r>
            <a:r>
              <a:rPr lang="en-US" altLang="zh-CN" sz="1600" dirty="0"/>
              <a:t>"GET", "POST", "PUT"</a:t>
            </a:r>
            <a:r>
              <a:rPr lang="zh-CN" altLang="en-US" sz="1600" dirty="0"/>
              <a:t>等，且保证字符串大写</a:t>
            </a:r>
          </a:p>
          <a:p>
            <a:endParaRPr lang="zh-CN" altLang="en-US" sz="1600" dirty="0"/>
          </a:p>
          <a:p>
            <a:r>
              <a:rPr lang="en-US" altLang="zh-CN" sz="1600" dirty="0">
                <a:solidFill>
                  <a:srgbClr val="FF0000"/>
                </a:solidFill>
              </a:rPr>
              <a:t>headers: </a:t>
            </a:r>
            <a:r>
              <a:rPr lang="zh-CN" altLang="en-US" sz="1600" dirty="0"/>
              <a:t>请求时，包含的头文件。一般不需要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>
                <a:solidFill>
                  <a:srgbClr val="FF0000"/>
                </a:solidFill>
              </a:rPr>
              <a:t>meta: </a:t>
            </a:r>
            <a:r>
              <a:rPr lang="zh-CN" altLang="en-US" sz="1600" dirty="0"/>
              <a:t>比较常用，在不同的请求之间传递数据使用的。字典</a:t>
            </a:r>
            <a:r>
              <a:rPr lang="en-US" altLang="zh-CN" sz="1600" dirty="0" err="1"/>
              <a:t>dict</a:t>
            </a:r>
            <a:r>
              <a:rPr lang="zh-CN" altLang="en-US" sz="1600" dirty="0"/>
              <a:t>型</a:t>
            </a:r>
          </a:p>
          <a:p>
            <a:endParaRPr lang="en-US" altLang="zh-CN" sz="1600" dirty="0"/>
          </a:p>
          <a:p>
            <a:r>
              <a:rPr lang="en-US" altLang="zh-CN" sz="1600" dirty="0">
                <a:solidFill>
                  <a:srgbClr val="FF0000"/>
                </a:solidFill>
              </a:rPr>
              <a:t>encoding: </a:t>
            </a:r>
            <a:r>
              <a:rPr lang="zh-CN" altLang="en-US" sz="1600" dirty="0"/>
              <a:t>使用默认的 </a:t>
            </a:r>
            <a:r>
              <a:rPr lang="en-US" altLang="zh-CN" sz="1600" dirty="0"/>
              <a:t>'utf-8' </a:t>
            </a:r>
            <a:r>
              <a:rPr lang="zh-CN" altLang="en-US" sz="1600" dirty="0"/>
              <a:t>就行。</a:t>
            </a:r>
            <a:endParaRPr lang="en-US" altLang="zh-CN" sz="1600" dirty="0"/>
          </a:p>
          <a:p>
            <a:endParaRPr lang="zh-CN" altLang="en-US" sz="1600" dirty="0">
              <a:solidFill>
                <a:srgbClr val="FF0000"/>
              </a:solidFill>
            </a:endParaRPr>
          </a:p>
          <a:p>
            <a:r>
              <a:rPr lang="en-US" altLang="zh-CN" sz="1600" dirty="0" err="1">
                <a:solidFill>
                  <a:srgbClr val="FF0000"/>
                </a:solidFill>
              </a:rPr>
              <a:t>dont_filter</a:t>
            </a:r>
            <a:r>
              <a:rPr lang="en-US" altLang="zh-CN" sz="1600" dirty="0">
                <a:solidFill>
                  <a:srgbClr val="FF0000"/>
                </a:solidFill>
              </a:rPr>
              <a:t>: </a:t>
            </a:r>
            <a:r>
              <a:rPr lang="zh-CN" altLang="en-US" sz="1600" dirty="0"/>
              <a:t>表明该请求不由调度器过滤。这是当你想使用多次执行相同的请求</a:t>
            </a:r>
            <a:r>
              <a:rPr lang="en-US" altLang="zh-CN" sz="1600" dirty="0"/>
              <a:t>,</a:t>
            </a:r>
            <a:r>
              <a:rPr lang="zh-CN" altLang="en-US" sz="1600" dirty="0"/>
              <a:t>忽略重复的过滤器。默认为</a:t>
            </a:r>
            <a:r>
              <a:rPr lang="en-US" altLang="zh-CN" sz="1600" dirty="0"/>
              <a:t>False</a:t>
            </a:r>
            <a:r>
              <a:rPr lang="zh-CN" altLang="en-US" sz="1600" dirty="0"/>
              <a:t>。</a:t>
            </a:r>
          </a:p>
        </p:txBody>
      </p:sp>
      <p:sp>
        <p:nvSpPr>
          <p:cNvPr id="17" name="Freeform 77"/>
          <p:cNvSpPr>
            <a:spLocks/>
          </p:cNvSpPr>
          <p:nvPr/>
        </p:nvSpPr>
        <p:spPr bwMode="auto">
          <a:xfrm>
            <a:off x="1101730" y="1552867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8" name="Freeform 77"/>
          <p:cNvSpPr>
            <a:spLocks/>
          </p:cNvSpPr>
          <p:nvPr/>
        </p:nvSpPr>
        <p:spPr bwMode="auto">
          <a:xfrm>
            <a:off x="6736092" y="1610923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09417" y="1934180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34377" y="2006276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Group 130"/>
          <p:cNvGrpSpPr/>
          <p:nvPr/>
        </p:nvGrpSpPr>
        <p:grpSpPr>
          <a:xfrm>
            <a:off x="663867" y="798117"/>
            <a:ext cx="864665" cy="865389"/>
            <a:chOff x="3287425" y="3613920"/>
            <a:chExt cx="648499" cy="649042"/>
          </a:xfrm>
        </p:grpSpPr>
        <p:sp>
          <p:nvSpPr>
            <p:cNvPr id="15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1" name="Group 129"/>
          <p:cNvGrpSpPr/>
          <p:nvPr/>
        </p:nvGrpSpPr>
        <p:grpSpPr>
          <a:xfrm>
            <a:off x="663866" y="792724"/>
            <a:ext cx="864665" cy="865389"/>
            <a:chOff x="2779491" y="2517212"/>
            <a:chExt cx="648499" cy="649042"/>
          </a:xfrm>
        </p:grpSpPr>
        <p:sp>
          <p:nvSpPr>
            <p:cNvPr id="22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4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7" grpId="0" animBg="1"/>
      <p:bldP spid="18" grpId="0" animBg="1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知识点四问题解答</a:t>
            </a:r>
          </a:p>
        </p:txBody>
      </p:sp>
      <p:sp>
        <p:nvSpPr>
          <p:cNvPr id="36" name="矩形 35"/>
          <p:cNvSpPr/>
          <p:nvPr/>
        </p:nvSpPr>
        <p:spPr>
          <a:xfrm>
            <a:off x="1616635" y="1076218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怎样发送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请求？</a:t>
            </a:r>
          </a:p>
        </p:txBody>
      </p:sp>
      <p:sp>
        <p:nvSpPr>
          <p:cNvPr id="3" name="AutoShape 2" descr="E:\python\python%E9%AB%98%E7%BA%A7%E6%A1%86%E6%9E%B6\python%E7%88%AC%E8%99%AB\Python Spider%E8%AF%BE%E4%BB%B6\file\images\7.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4" name="Group 130"/>
          <p:cNvGrpSpPr/>
          <p:nvPr/>
        </p:nvGrpSpPr>
        <p:grpSpPr>
          <a:xfrm>
            <a:off x="663867" y="798117"/>
            <a:ext cx="864665" cy="865389"/>
            <a:chOff x="3287425" y="3613920"/>
            <a:chExt cx="648499" cy="649042"/>
          </a:xfrm>
        </p:grpSpPr>
        <p:sp>
          <p:nvSpPr>
            <p:cNvPr id="15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36" y="4271378"/>
            <a:ext cx="7141323" cy="137956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36" y="2201762"/>
            <a:ext cx="7141323" cy="102314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344141" y="1763357"/>
            <a:ext cx="1814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发送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POST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请求：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78179" y="3827234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模拟登陆：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grpSp>
        <p:nvGrpSpPr>
          <p:cNvPr id="12" name="Group 172"/>
          <p:cNvGrpSpPr/>
          <p:nvPr/>
        </p:nvGrpSpPr>
        <p:grpSpPr>
          <a:xfrm>
            <a:off x="9865131" y="1873898"/>
            <a:ext cx="1178984" cy="1265768"/>
            <a:chOff x="6839455" y="1464060"/>
            <a:chExt cx="884238" cy="949326"/>
          </a:xfrm>
        </p:grpSpPr>
        <p:sp>
          <p:nvSpPr>
            <p:cNvPr id="17" name="Freeform 95"/>
            <p:cNvSpPr>
              <a:spLocks/>
            </p:cNvSpPr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Freeform 97"/>
            <p:cNvSpPr>
              <a:spLocks/>
            </p:cNvSpPr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9" name="Freeform 114"/>
            <p:cNvSpPr>
              <a:spLocks/>
            </p:cNvSpPr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20" name="Group 173"/>
          <p:cNvGrpSpPr/>
          <p:nvPr/>
        </p:nvGrpSpPr>
        <p:grpSpPr>
          <a:xfrm>
            <a:off x="10282116" y="2396716"/>
            <a:ext cx="1545167" cy="1595967"/>
            <a:chOff x="7152193" y="1856173"/>
            <a:chExt cx="1158875" cy="1196975"/>
          </a:xfrm>
        </p:grpSpPr>
        <p:sp>
          <p:nvSpPr>
            <p:cNvPr id="21" name="Freeform 98"/>
            <p:cNvSpPr>
              <a:spLocks/>
            </p:cNvSpPr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2" name="Freeform 99"/>
            <p:cNvSpPr>
              <a:spLocks/>
            </p:cNvSpPr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" name="Freeform 101"/>
            <p:cNvSpPr>
              <a:spLocks/>
            </p:cNvSpPr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25" name="Group 171"/>
          <p:cNvGrpSpPr/>
          <p:nvPr/>
        </p:nvGrpSpPr>
        <p:grpSpPr>
          <a:xfrm>
            <a:off x="8777165" y="1814632"/>
            <a:ext cx="1585384" cy="1545167"/>
            <a:chOff x="6023480" y="1419610"/>
            <a:chExt cx="1189038" cy="1158875"/>
          </a:xfrm>
        </p:grpSpPr>
        <p:sp>
          <p:nvSpPr>
            <p:cNvPr id="26" name="Freeform 96"/>
            <p:cNvSpPr>
              <a:spLocks/>
            </p:cNvSpPr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7" name="Freeform 102"/>
            <p:cNvSpPr>
              <a:spLocks/>
            </p:cNvSpPr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8" name="Freeform 104"/>
            <p:cNvSpPr>
              <a:spLocks/>
            </p:cNvSpPr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29" name="Group 178"/>
          <p:cNvGrpSpPr/>
          <p:nvPr/>
        </p:nvGrpSpPr>
        <p:grpSpPr>
          <a:xfrm>
            <a:off x="10838799" y="3359799"/>
            <a:ext cx="1265767" cy="1460500"/>
            <a:chOff x="7569705" y="2578485"/>
            <a:chExt cx="949325" cy="1095375"/>
          </a:xfrm>
        </p:grpSpPr>
        <p:sp>
          <p:nvSpPr>
            <p:cNvPr id="30" name="Freeform 100"/>
            <p:cNvSpPr>
              <a:spLocks/>
            </p:cNvSpPr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1" name="Freeform 108"/>
            <p:cNvSpPr>
              <a:spLocks/>
            </p:cNvSpPr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2" name="Freeform 112"/>
            <p:cNvSpPr>
              <a:spLocks/>
            </p:cNvSpPr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33" name="Group 170"/>
          <p:cNvGrpSpPr/>
          <p:nvPr/>
        </p:nvGrpSpPr>
        <p:grpSpPr>
          <a:xfrm>
            <a:off x="7993998" y="2170232"/>
            <a:ext cx="1339851" cy="1394884"/>
            <a:chOff x="5436105" y="1686310"/>
            <a:chExt cx="1004888" cy="1046163"/>
          </a:xfrm>
        </p:grpSpPr>
        <p:sp>
          <p:nvSpPr>
            <p:cNvPr id="34" name="Freeform 105"/>
            <p:cNvSpPr>
              <a:spLocks/>
            </p:cNvSpPr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5" name="Freeform 106"/>
            <p:cNvSpPr>
              <a:spLocks/>
            </p:cNvSpPr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7" name="Freeform 113"/>
            <p:cNvSpPr>
              <a:spLocks/>
            </p:cNvSpPr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38" name="Group 174"/>
          <p:cNvGrpSpPr/>
          <p:nvPr/>
        </p:nvGrpSpPr>
        <p:grpSpPr>
          <a:xfrm>
            <a:off x="9319031" y="2405182"/>
            <a:ext cx="1644651" cy="1693333"/>
            <a:chOff x="6429880" y="1862523"/>
            <a:chExt cx="1233488" cy="1270000"/>
          </a:xfrm>
        </p:grpSpPr>
        <p:sp>
          <p:nvSpPr>
            <p:cNvPr id="39" name="Freeform 103"/>
            <p:cNvSpPr>
              <a:spLocks/>
            </p:cNvSpPr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0" name="Freeform 107"/>
            <p:cNvSpPr>
              <a:spLocks/>
            </p:cNvSpPr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1" name="Freeform 115"/>
            <p:cNvSpPr>
              <a:spLocks/>
            </p:cNvSpPr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42" name="Group 175"/>
          <p:cNvGrpSpPr/>
          <p:nvPr/>
        </p:nvGrpSpPr>
        <p:grpSpPr>
          <a:xfrm>
            <a:off x="8104065" y="2868732"/>
            <a:ext cx="1761067" cy="1805517"/>
            <a:chOff x="5518655" y="2210185"/>
            <a:chExt cx="1320800" cy="1354138"/>
          </a:xfrm>
        </p:grpSpPr>
        <p:sp>
          <p:nvSpPr>
            <p:cNvPr id="43" name="Freeform 116"/>
            <p:cNvSpPr>
              <a:spLocks/>
            </p:cNvSpPr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4" name="Freeform 117"/>
            <p:cNvSpPr>
              <a:spLocks/>
            </p:cNvSpPr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5" name="Freeform 118"/>
            <p:cNvSpPr>
              <a:spLocks/>
            </p:cNvSpPr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46" name="Freeform 65"/>
          <p:cNvSpPr>
            <a:spLocks noEditPoints="1"/>
          </p:cNvSpPr>
          <p:nvPr/>
        </p:nvSpPr>
        <p:spPr bwMode="auto">
          <a:xfrm rot="20303856">
            <a:off x="10015416" y="2635357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7" name="Freeform 101"/>
          <p:cNvSpPr>
            <a:spLocks noEditPoints="1"/>
          </p:cNvSpPr>
          <p:nvPr/>
        </p:nvSpPr>
        <p:spPr bwMode="auto">
          <a:xfrm>
            <a:off x="8757557" y="3173563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8" name="Freeform 66"/>
          <p:cNvSpPr>
            <a:spLocks noEditPoints="1"/>
          </p:cNvSpPr>
          <p:nvPr/>
        </p:nvSpPr>
        <p:spPr bwMode="auto">
          <a:xfrm>
            <a:off x="8612065" y="2443157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9" name="Freeform 64"/>
          <p:cNvSpPr>
            <a:spLocks noEditPoints="1"/>
          </p:cNvSpPr>
          <p:nvPr/>
        </p:nvSpPr>
        <p:spPr bwMode="auto">
          <a:xfrm rot="19719836">
            <a:off x="11063191" y="2628760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0" name="Freeform 118"/>
          <p:cNvSpPr>
            <a:spLocks noEditPoints="1"/>
          </p:cNvSpPr>
          <p:nvPr/>
        </p:nvSpPr>
        <p:spPr bwMode="auto">
          <a:xfrm>
            <a:off x="9564565" y="2098265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1" name="Freeform 13"/>
          <p:cNvSpPr>
            <a:spLocks noEditPoints="1"/>
          </p:cNvSpPr>
          <p:nvPr/>
        </p:nvSpPr>
        <p:spPr bwMode="auto">
          <a:xfrm rot="905060">
            <a:off x="11488615" y="3651898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2" name="Freeform 57"/>
          <p:cNvSpPr>
            <a:spLocks noEditPoints="1"/>
          </p:cNvSpPr>
          <p:nvPr/>
        </p:nvSpPr>
        <p:spPr bwMode="auto">
          <a:xfrm rot="19923664">
            <a:off x="10443237" y="2021333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53" name="Group 177"/>
          <p:cNvGrpSpPr/>
          <p:nvPr/>
        </p:nvGrpSpPr>
        <p:grpSpPr>
          <a:xfrm>
            <a:off x="9791049" y="3505849"/>
            <a:ext cx="1710267" cy="1866900"/>
            <a:chOff x="6783893" y="2688023"/>
            <a:chExt cx="1282700" cy="1400175"/>
          </a:xfrm>
        </p:grpSpPr>
        <p:sp>
          <p:nvSpPr>
            <p:cNvPr id="54" name="Freeform 109"/>
            <p:cNvSpPr>
              <a:spLocks/>
            </p:cNvSpPr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5" name="Freeform 110"/>
            <p:cNvSpPr>
              <a:spLocks/>
            </p:cNvSpPr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6" name="Freeform 111"/>
            <p:cNvSpPr>
              <a:spLocks/>
            </p:cNvSpPr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57" name="Group 176"/>
          <p:cNvGrpSpPr/>
          <p:nvPr/>
        </p:nvGrpSpPr>
        <p:grpSpPr>
          <a:xfrm>
            <a:off x="8891466" y="3861449"/>
            <a:ext cx="1401233" cy="1621367"/>
            <a:chOff x="6109205" y="2954723"/>
            <a:chExt cx="1050925" cy="1216025"/>
          </a:xfrm>
        </p:grpSpPr>
        <p:sp>
          <p:nvSpPr>
            <p:cNvPr id="58" name="Freeform 119"/>
            <p:cNvSpPr>
              <a:spLocks/>
            </p:cNvSpPr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9" name="Freeform 120"/>
            <p:cNvSpPr>
              <a:spLocks/>
            </p:cNvSpPr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0" name="Freeform 121"/>
            <p:cNvSpPr>
              <a:spLocks/>
            </p:cNvSpPr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61" name="Freeform 229"/>
          <p:cNvSpPr>
            <a:spLocks noEditPoints="1"/>
          </p:cNvSpPr>
          <p:nvPr/>
        </p:nvSpPr>
        <p:spPr bwMode="auto">
          <a:xfrm rot="20043309">
            <a:off x="9506432" y="4117435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2" name="Freeform 122"/>
          <p:cNvSpPr>
            <a:spLocks noEditPoints="1"/>
          </p:cNvSpPr>
          <p:nvPr/>
        </p:nvSpPr>
        <p:spPr bwMode="auto">
          <a:xfrm rot="20052358">
            <a:off x="10588357" y="3857522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80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600"/>
                            </p:stCondLst>
                            <p:childTnLst>
                              <p:par>
                                <p:cTn id="6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700"/>
                            </p:stCondLst>
                            <p:childTnLst>
                              <p:par>
                                <p:cTn id="7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800"/>
                            </p:stCondLst>
                            <p:childTnLst>
                              <p:par>
                                <p:cTn id="7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900"/>
                            </p:stCondLst>
                            <p:childTnLst>
                              <p:par>
                                <p:cTn id="8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000"/>
                            </p:stCondLst>
                            <p:childTnLst>
                              <p:par>
                                <p:cTn id="9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100"/>
                            </p:stCondLst>
                            <p:childTnLst>
                              <p:par>
                                <p:cTn id="9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200"/>
                            </p:stCondLst>
                            <p:childTnLst>
                              <p:par>
                                <p:cTn id="10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300"/>
                            </p:stCondLst>
                            <p:childTnLst>
                              <p:par>
                                <p:cTn id="10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1" grpId="0" animBg="1"/>
      <p:bldP spid="6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本节知识点回顾</a:t>
            </a: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194675" y="2036209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23"/>
          <p:cNvGrpSpPr/>
          <p:nvPr/>
        </p:nvGrpSpPr>
        <p:grpSpPr>
          <a:xfrm>
            <a:off x="1194672" y="2891781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194672" y="3705405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1768569" y="3705405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Requet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/Response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1768569" y="2088314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常用的反反爬虫策略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1768569" y="4443697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Group 19"/>
          <p:cNvGrpSpPr/>
          <p:nvPr/>
        </p:nvGrpSpPr>
        <p:grpSpPr>
          <a:xfrm>
            <a:off x="1194672" y="4448121"/>
            <a:ext cx="374477" cy="281039"/>
            <a:chOff x="789999" y="2242985"/>
            <a:chExt cx="504229" cy="378415"/>
          </a:xfrm>
        </p:grpSpPr>
        <p:sp>
          <p:nvSpPr>
            <p:cNvPr id="40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1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1776460" y="2906970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99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7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25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7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3" grpId="0"/>
      <p:bldP spid="44" grpId="0"/>
      <p:bldP spid="45" grpId="0"/>
      <p:bldP spid="42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5206</TotalTime>
  <Words>709</Words>
  <Application>Microsoft Office PowerPoint</Application>
  <PresentationFormat>宽屏</PresentationFormat>
  <Paragraphs>104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Helvetica Neue</vt:lpstr>
      <vt:lpstr>DengXian</vt:lpstr>
      <vt:lpstr>DengXian Light</vt:lpstr>
      <vt:lpstr>宋体</vt:lpstr>
      <vt:lpstr>微软雅黑</vt:lpstr>
      <vt:lpstr>Arial</vt:lpstr>
      <vt:lpstr>Calibri</vt:lpstr>
      <vt:lpstr>Calibri Light</vt:lpstr>
      <vt:lpstr>Wingdings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pyvip</cp:lastModifiedBy>
  <cp:revision>321</cp:revision>
  <dcterms:created xsi:type="dcterms:W3CDTF">2017-08-12T10:14:32Z</dcterms:created>
  <dcterms:modified xsi:type="dcterms:W3CDTF">2018-05-14T14:24:15Z</dcterms:modified>
</cp:coreProperties>
</file>