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5"/>
  </p:notesMasterIdLst>
  <p:handoutMasterIdLst>
    <p:handoutMasterId r:id="rId16"/>
  </p:handoutMasterIdLst>
  <p:sldIdLst>
    <p:sldId id="285" r:id="rId4"/>
    <p:sldId id="318" r:id="rId5"/>
    <p:sldId id="259" r:id="rId6"/>
    <p:sldId id="260" r:id="rId7"/>
    <p:sldId id="307" r:id="rId8"/>
    <p:sldId id="308" r:id="rId9"/>
    <p:sldId id="317" r:id="rId10"/>
    <p:sldId id="315" r:id="rId11"/>
    <p:sldId id="306" r:id="rId12"/>
    <p:sldId id="316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59" y="3786953"/>
            <a:ext cx="573119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案例（</a:t>
            </a: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36160" y="292562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874134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887026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2448" y="4461343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9376" y="2443326"/>
            <a:ext cx="514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85547" y="199001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5547" y="3015706"/>
            <a:ext cx="2361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06402" y="4023660"/>
            <a:ext cx="3656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点一问题解答</a:t>
            </a:r>
            <a:endParaRPr lang="en-US" altLang="zh-CN" sz="2400" dirty="0" smtClean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769388" y="1611715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662147" y="1807474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7385337" y="2146082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986562" y="2359476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678322" y="2927350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7388862" y="3329446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877556" y="4101896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610707" y="2941459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781732" y="2472345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575138" y="2371821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985948" y="2886787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001814" y="3467006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888974" y="4295891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60945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79" y="5921919"/>
            <a:ext cx="895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官方文档：</a:t>
            </a:r>
            <a:r>
              <a:rPr lang="en-US" altLang="zh-CN" dirty="0" smtClean="0"/>
              <a:t>http</a:t>
            </a:r>
            <a:r>
              <a:rPr lang="en-US" altLang="zh-CN" dirty="0"/>
              <a:t>://scrapy-chs.readthedocs.io/zh_CN/0.24/topics/spiders.html#crawlspider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257" y="2317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爬取一般网站常用的</a:t>
            </a:r>
            <a:r>
              <a:rPr lang="en-US" altLang="zh-CN" dirty="0"/>
              <a:t>spider</a:t>
            </a:r>
            <a:r>
              <a:rPr lang="zh-CN" altLang="en-US" dirty="0"/>
              <a:t>。其定义了一些规则</a:t>
            </a:r>
            <a:r>
              <a:rPr lang="en-US" altLang="zh-CN" dirty="0"/>
              <a:t>(rule)</a:t>
            </a:r>
            <a:r>
              <a:rPr lang="zh-CN" altLang="en-US" dirty="0"/>
              <a:t>来提供跟进</a:t>
            </a:r>
            <a:r>
              <a:rPr lang="en-US" altLang="zh-CN" dirty="0"/>
              <a:t>link</a:t>
            </a:r>
            <a:r>
              <a:rPr lang="zh-CN" altLang="en-US" dirty="0"/>
              <a:t>的方便的机制。 也许该</a:t>
            </a:r>
            <a:r>
              <a:rPr lang="en-US" altLang="zh-CN" dirty="0"/>
              <a:t>spider</a:t>
            </a:r>
            <a:r>
              <a:rPr lang="zh-CN" altLang="en-US" dirty="0"/>
              <a:t>并不是完全适合您的特定网站或项目，但其对很多情况都使用。 因此您可以以其为起点，根据需求修改部分方法。当然您也可以实现自己的</a:t>
            </a:r>
            <a:r>
              <a:rPr lang="en-US" altLang="zh-CN" dirty="0"/>
              <a:t>spider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创建爬虫文件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2" y="3152254"/>
            <a:ext cx="10933333" cy="2028571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1435960" y="1966399"/>
            <a:ext cx="874461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u="sng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1600" b="1" u="sng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u="sng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genspider</a:t>
            </a:r>
            <a:r>
              <a:rPr lang="en-US" altLang="zh-CN" sz="1600" b="1" u="sng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–t crawl “</a:t>
            </a:r>
            <a:r>
              <a:rPr lang="en-US" altLang="zh-CN" sz="1600" b="1" u="sng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spider_name</a:t>
            </a:r>
            <a:r>
              <a:rPr lang="en-US" altLang="zh-CN" sz="1600" b="1" u="sng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“</a:t>
            </a:r>
            <a:r>
              <a:rPr lang="en-US" altLang="zh-CN" sz="1600" b="1" u="sng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u="sng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b="1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5" y="1958719"/>
            <a:ext cx="7314286" cy="35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9179" y="1866546"/>
            <a:ext cx="3986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CrawlSpider</a:t>
            </a:r>
            <a:r>
              <a:rPr lang="zh-CN" altLang="en-US" sz="1600" dirty="0" smtClean="0"/>
              <a:t>是</a:t>
            </a:r>
            <a:r>
              <a:rPr lang="en-US" altLang="zh-CN" sz="1600" dirty="0"/>
              <a:t>Spider</a:t>
            </a:r>
            <a:r>
              <a:rPr lang="zh-CN" altLang="en-US" sz="1600" dirty="0"/>
              <a:t>的派生类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Spider</a:t>
            </a:r>
            <a:r>
              <a:rPr lang="zh-CN" altLang="en-US" sz="1600" dirty="0"/>
              <a:t>类的设计原则是只爬取</a:t>
            </a:r>
            <a:r>
              <a:rPr lang="en-US" altLang="zh-CN" sz="1600" dirty="0" err="1"/>
              <a:t>start_url</a:t>
            </a:r>
            <a:r>
              <a:rPr lang="zh-CN" altLang="en-US" sz="1600" dirty="0"/>
              <a:t>列表中的网页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en-US" altLang="zh-CN" sz="1600" dirty="0" err="1"/>
              <a:t>CrawlSpider</a:t>
            </a:r>
            <a:r>
              <a:rPr lang="zh-CN" altLang="en-US" sz="1600" dirty="0"/>
              <a:t>类定义了一些规则</a:t>
            </a:r>
            <a:r>
              <a:rPr lang="en-US" altLang="zh-CN" sz="1600" dirty="0"/>
              <a:t>(rule)</a:t>
            </a:r>
            <a:r>
              <a:rPr lang="zh-CN" altLang="en-US" sz="1600" dirty="0"/>
              <a:t>来提供跟进</a:t>
            </a:r>
            <a:r>
              <a:rPr lang="en-US" altLang="zh-CN" sz="1600" dirty="0"/>
              <a:t>link</a:t>
            </a:r>
            <a:r>
              <a:rPr lang="zh-CN" altLang="en-US" sz="1600" dirty="0"/>
              <a:t>的方便的机制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从</a:t>
            </a:r>
            <a:r>
              <a:rPr lang="zh-CN" altLang="en-US" sz="1600" dirty="0"/>
              <a:t>爬取的网页中获取</a:t>
            </a:r>
            <a:r>
              <a:rPr lang="en-US" altLang="zh-CN" sz="1600" dirty="0"/>
              <a:t>link</a:t>
            </a:r>
            <a:r>
              <a:rPr lang="zh-CN" altLang="en-US" sz="1600" dirty="0"/>
              <a:t>并继续爬取的工作更适合。</a:t>
            </a:r>
          </a:p>
        </p:txBody>
      </p:sp>
    </p:spTree>
    <p:extLst>
      <p:ext uri="{BB962C8B-B14F-4D97-AF65-F5344CB8AC3E}">
        <p14:creationId xmlns:p14="http://schemas.microsoft.com/office/powerpoint/2010/main" val="28723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4480" y="109307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9"/>
          <p:cNvGrpSpPr/>
          <p:nvPr/>
        </p:nvGrpSpPr>
        <p:grpSpPr>
          <a:xfrm>
            <a:off x="2334901" y="829655"/>
            <a:ext cx="864665" cy="865389"/>
            <a:chOff x="2779491" y="2517212"/>
            <a:chExt cx="648499" cy="649042"/>
          </a:xfrm>
        </p:grpSpPr>
        <p:sp>
          <p:nvSpPr>
            <p:cNvPr id="14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6"/>
            <p:cNvSpPr>
              <a:spLocks noChangeAspect="1"/>
            </p:cNvSpPr>
            <p:nvPr/>
          </p:nvSpPr>
          <p:spPr>
            <a:xfrm>
              <a:off x="2854319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61116" y="1790830"/>
            <a:ext cx="623020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主要属性和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Name: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定义</a:t>
            </a:r>
            <a:r>
              <a:rPr lang="en-US" altLang="zh-CN" sz="1400" dirty="0"/>
              <a:t>spider</a:t>
            </a:r>
            <a:r>
              <a:rPr lang="zh-CN" altLang="en-US" sz="1400" dirty="0"/>
              <a:t>名字的字符串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例如，如果</a:t>
            </a:r>
            <a:r>
              <a:rPr lang="en-US" altLang="zh-CN" sz="1400" dirty="0"/>
              <a:t>spider</a:t>
            </a:r>
            <a:r>
              <a:rPr lang="zh-CN" altLang="en-US" sz="1400" dirty="0"/>
              <a:t>爬取 </a:t>
            </a:r>
            <a:r>
              <a:rPr lang="en-US" altLang="zh-CN" sz="1400" dirty="0"/>
              <a:t>mywebsite.com </a:t>
            </a:r>
            <a:r>
              <a:rPr lang="zh-CN" altLang="en-US" sz="1400" dirty="0"/>
              <a:t>，该</a:t>
            </a:r>
            <a:r>
              <a:rPr lang="en-US" altLang="zh-CN" sz="1400" dirty="0"/>
              <a:t>spider</a:t>
            </a:r>
            <a:r>
              <a:rPr lang="zh-CN" altLang="en-US" sz="1400" dirty="0"/>
              <a:t>通常会被命名为 </a:t>
            </a:r>
            <a:r>
              <a:rPr lang="en-US" altLang="zh-CN" sz="1400" dirty="0" err="1"/>
              <a:t>mywebsite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allowed_domains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允许爬取的域名</a:t>
            </a:r>
            <a:r>
              <a:rPr lang="en-US" altLang="zh-CN" sz="1400" dirty="0"/>
              <a:t>(domain)</a:t>
            </a:r>
            <a:r>
              <a:rPr lang="zh-CN" altLang="en-US" sz="1400" dirty="0"/>
              <a:t>的列表，可选。</a:t>
            </a:r>
          </a:p>
          <a:p>
            <a:endParaRPr lang="zh-CN" altLang="en-US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start_urls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初始</a:t>
            </a:r>
            <a:r>
              <a:rPr lang="en-US" altLang="zh-CN" sz="1400" dirty="0"/>
              <a:t>URL</a:t>
            </a:r>
            <a:r>
              <a:rPr lang="zh-CN" altLang="en-US" sz="1400" dirty="0"/>
              <a:t>元祖</a:t>
            </a:r>
            <a:r>
              <a:rPr lang="en-US" altLang="zh-CN" sz="1400" dirty="0"/>
              <a:t>/</a:t>
            </a:r>
            <a:r>
              <a:rPr lang="zh-CN" altLang="en-US" sz="1400" dirty="0"/>
              <a:t>列表。当没有制定特定的</a:t>
            </a:r>
            <a:r>
              <a:rPr lang="en-US" altLang="zh-CN" sz="1400" dirty="0"/>
              <a:t>URL</a:t>
            </a:r>
            <a:r>
              <a:rPr lang="zh-CN" altLang="en-US" sz="1400" dirty="0"/>
              <a:t>时，</a:t>
            </a:r>
            <a:r>
              <a:rPr lang="en-US" altLang="zh-CN" sz="1400" dirty="0"/>
              <a:t>spider</a:t>
            </a:r>
            <a:r>
              <a:rPr lang="zh-CN" altLang="en-US" sz="1400" dirty="0"/>
              <a:t>将从该列表中开始进行爬取。</a:t>
            </a:r>
          </a:p>
          <a:p>
            <a:endParaRPr lang="zh-CN" altLang="en-US" sz="1400" dirty="0"/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start_requests</a:t>
            </a:r>
            <a:r>
              <a:rPr lang="en-US" altLang="zh-CN" sz="1400" dirty="0">
                <a:solidFill>
                  <a:srgbClr val="FF0000"/>
                </a:solidFill>
              </a:rPr>
              <a:t>(self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该方法必须返回一个可迭代对象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)</a:t>
            </a:r>
            <a:r>
              <a:rPr lang="zh-CN" altLang="en-US" sz="1400" dirty="0"/>
              <a:t>。该对象包含了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用于爬取（默认实现是使用 </a:t>
            </a:r>
            <a:r>
              <a:rPr lang="en-US" altLang="zh-CN" sz="1400" dirty="0" err="1"/>
              <a:t>start_urls</a:t>
            </a:r>
            <a:r>
              <a:rPr lang="en-US" altLang="zh-CN" sz="1400" dirty="0"/>
              <a:t> 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）的第一个</a:t>
            </a:r>
            <a:r>
              <a:rPr lang="en-US" altLang="zh-CN" sz="1400" dirty="0"/>
              <a:t>Request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spider</a:t>
            </a:r>
            <a:r>
              <a:rPr lang="zh-CN" altLang="en-US" sz="1400" dirty="0"/>
              <a:t>启动爬取并且未指定</a:t>
            </a:r>
            <a:r>
              <a:rPr lang="en-US" altLang="zh-CN" sz="1400" dirty="0" err="1"/>
              <a:t>start_urls</a:t>
            </a:r>
            <a:r>
              <a:rPr lang="zh-CN" altLang="en-US" sz="1400" dirty="0"/>
              <a:t>时，该方法被调用。</a:t>
            </a:r>
          </a:p>
          <a:p>
            <a:endParaRPr lang="zh-CN" altLang="en-US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parse(self, response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当请求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返回网页没有指定回调函数时，默认的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对象回调函数。用来处理网页返回的</a:t>
            </a:r>
            <a:r>
              <a:rPr lang="en-US" altLang="zh-CN" sz="1400" dirty="0"/>
              <a:t>response</a:t>
            </a:r>
            <a:r>
              <a:rPr lang="zh-CN" altLang="en-US" sz="1400" dirty="0"/>
              <a:t>，以及生成</a:t>
            </a:r>
            <a:r>
              <a:rPr lang="en-US" altLang="zh-CN" sz="1400" dirty="0"/>
              <a:t>Item</a:t>
            </a:r>
            <a:r>
              <a:rPr lang="zh-CN" altLang="en-US" sz="1400" dirty="0"/>
              <a:t>或者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618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52302" y="588977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讯招聘信息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1" y="1276558"/>
            <a:ext cx="6753225" cy="4086225"/>
          </a:xfrm>
          <a:prstGeom prst="rect">
            <a:avLst/>
          </a:prstGeom>
        </p:spPr>
      </p:pic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545</Words>
  <Application>Microsoft Office PowerPoint</Application>
  <PresentationFormat>宽屏</PresentationFormat>
  <Paragraphs>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275</cp:revision>
  <dcterms:created xsi:type="dcterms:W3CDTF">2017-08-12T10:14:32Z</dcterms:created>
  <dcterms:modified xsi:type="dcterms:W3CDTF">2018-04-21T08:16:03Z</dcterms:modified>
</cp:coreProperties>
</file>