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5"/>
  </p:notesMasterIdLst>
  <p:handoutMasterIdLst>
    <p:handoutMasterId r:id="rId16"/>
  </p:handoutMasterIdLst>
  <p:sldIdLst>
    <p:sldId id="285" r:id="rId4"/>
    <p:sldId id="258" r:id="rId5"/>
    <p:sldId id="259" r:id="rId6"/>
    <p:sldId id="260" r:id="rId7"/>
    <p:sldId id="307" r:id="rId8"/>
    <p:sldId id="308" r:id="rId9"/>
    <p:sldId id="315" r:id="rId10"/>
    <p:sldId id="306" r:id="rId11"/>
    <p:sldId id="316" r:id="rId12"/>
    <p:sldId id="290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6" d="100"/>
          <a:sy n="86" d="100"/>
        </p:scale>
        <p:origin x="69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2879253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01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59" name="TextBox 5"/>
          <p:cNvSpPr txBox="1"/>
          <p:nvPr/>
        </p:nvSpPr>
        <p:spPr>
          <a:xfrm>
            <a:off x="5320817" y="2151296"/>
            <a:ext cx="3568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请思考 </a:t>
            </a:r>
            <a:r>
              <a:rPr lang="en-US" altLang="zh-CN" sz="2000" b="1" dirty="0"/>
              <a:t>parse()</a:t>
            </a:r>
            <a:r>
              <a:rPr lang="zh-CN" altLang="en-US" sz="2000" b="1" dirty="0"/>
              <a:t>方法的工作</a:t>
            </a:r>
            <a:r>
              <a:rPr lang="zh-CN" altLang="en-US" sz="2000" b="1" dirty="0" smtClean="0"/>
              <a:t>机制</a:t>
            </a:r>
            <a:endParaRPr lang="zh-CN" altLang="en-US" sz="2000" b="1" dirty="0"/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74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25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 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9676" y="2664546"/>
            <a:ext cx="402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41681" y="2662910"/>
            <a:ext cx="402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9675" y="4446135"/>
            <a:ext cx="402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运行机制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5919" y="4366311"/>
            <a:ext cx="4026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潭州商城课程抓取案例</a:t>
            </a:r>
            <a:endParaRPr lang="zh-CN" altLang="en-US" sz="32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6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9376" y="2443326"/>
            <a:ext cx="514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课时二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课时二问题引入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777462" y="2763986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91970" y="377382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1885547" y="199001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5547" y="3015706"/>
            <a:ext cx="2361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是用来干嘛的？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06402" y="4023660"/>
            <a:ext cx="2445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点一问题解答</a:t>
            </a:r>
            <a:endParaRPr lang="en-US" altLang="zh-CN" sz="2400" dirty="0" smtClean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29" name="Group 134"/>
          <p:cNvGrpSpPr/>
          <p:nvPr/>
        </p:nvGrpSpPr>
        <p:grpSpPr>
          <a:xfrm>
            <a:off x="496511" y="1297820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415469" y="156123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439" y="2167324"/>
            <a:ext cx="575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Scrapy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终端是一个交互终端，我们可以在未启动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spider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的情况下尝试及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调试代码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，也可以用来测试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XPath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或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CSS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表达式，查看他们的工作方式，方便我们爬取的网页中提取的数据。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6280" y="3916399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Selectors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选择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器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altLang="zh-CN" b="1" dirty="0" err="1" smtClean="0">
                <a:solidFill>
                  <a:srgbClr val="333333"/>
                </a:solidFill>
                <a:latin typeface="Helvetica Neue"/>
              </a:rPr>
              <a:t>scrapy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内置</a:t>
            </a:r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)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: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Selector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有四个基本的方法，最常用的还是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xpath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xpath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():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传入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xpath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表达式，返回该表达式所对应的所有节点的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selector list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列表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extract():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序列化该节点为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Unicode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字符串并返回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css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():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传入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CSS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表达式，返回该表达式所对应的所有节点的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selector list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列表，语法同 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BeautifulSoup4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re():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根据传入的正则表达式对数据进行提取，返回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Unicode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字符串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list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列表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9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65243" y="207126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Spider</a:t>
            </a:r>
            <a:r>
              <a:rPr lang="zh-CN" altLang="en-US" sz="1600" dirty="0"/>
              <a:t>类定义了如何爬取某个</a:t>
            </a:r>
            <a:r>
              <a:rPr lang="en-US" altLang="zh-CN" sz="1600" dirty="0"/>
              <a:t>(</a:t>
            </a:r>
            <a:r>
              <a:rPr lang="zh-CN" altLang="en-US" sz="1600" dirty="0"/>
              <a:t>或某些</a:t>
            </a:r>
            <a:r>
              <a:rPr lang="en-US" altLang="zh-CN" sz="1600" dirty="0"/>
              <a:t>)</a:t>
            </a:r>
            <a:r>
              <a:rPr lang="zh-CN" altLang="en-US" sz="1600" dirty="0"/>
              <a:t>网站。包括了爬取的动作</a:t>
            </a:r>
            <a:r>
              <a:rPr lang="en-US" altLang="zh-CN" sz="1600" dirty="0"/>
              <a:t>(</a:t>
            </a:r>
            <a:r>
              <a:rPr lang="zh-CN" altLang="en-US" sz="1600" dirty="0"/>
              <a:t>例如</a:t>
            </a:r>
            <a:r>
              <a:rPr lang="en-US" altLang="zh-CN" sz="1600" dirty="0"/>
              <a:t>:</a:t>
            </a:r>
            <a:r>
              <a:rPr lang="zh-CN" altLang="en-US" sz="1600" dirty="0"/>
              <a:t>是否跟进链接</a:t>
            </a:r>
            <a:r>
              <a:rPr lang="en-US" altLang="zh-CN" sz="1600" dirty="0"/>
              <a:t>)</a:t>
            </a:r>
            <a:r>
              <a:rPr lang="zh-CN" altLang="en-US" sz="1600" dirty="0"/>
              <a:t>以及如何从网页的内容中提取结构化数据</a:t>
            </a:r>
            <a:r>
              <a:rPr lang="en-US" altLang="zh-CN" sz="1600" dirty="0"/>
              <a:t>(</a:t>
            </a:r>
            <a:r>
              <a:rPr lang="zh-CN" altLang="en-US" sz="1600" dirty="0"/>
              <a:t>爬取</a:t>
            </a:r>
            <a:r>
              <a:rPr lang="en-US" altLang="zh-CN" sz="1600" dirty="0"/>
              <a:t>item)</a:t>
            </a:r>
            <a:r>
              <a:rPr lang="zh-CN" altLang="en-US" sz="1600" dirty="0"/>
              <a:t>。 换句话说，</a:t>
            </a:r>
            <a:r>
              <a:rPr lang="en-US" altLang="zh-CN" sz="1600" dirty="0">
                <a:solidFill>
                  <a:srgbClr val="FF0000"/>
                </a:solidFill>
              </a:rPr>
              <a:t>Spider</a:t>
            </a:r>
            <a:r>
              <a:rPr lang="zh-CN" altLang="en-US" sz="1600" dirty="0">
                <a:solidFill>
                  <a:srgbClr val="FF0000"/>
                </a:solidFill>
              </a:rPr>
              <a:t>就是您定义爬取的动作及分析某个网页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或者是有些网页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的地方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9" name="Group 76"/>
          <p:cNvGrpSpPr/>
          <p:nvPr/>
        </p:nvGrpSpPr>
        <p:grpSpPr>
          <a:xfrm>
            <a:off x="907541" y="3395071"/>
            <a:ext cx="1970843" cy="2604093"/>
            <a:chOff x="9829438" y="5671231"/>
            <a:chExt cx="4196867" cy="5545360"/>
          </a:xfrm>
        </p:grpSpPr>
        <p:sp>
          <p:nvSpPr>
            <p:cNvPr id="30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73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Group 126"/>
          <p:cNvGrpSpPr/>
          <p:nvPr/>
        </p:nvGrpSpPr>
        <p:grpSpPr>
          <a:xfrm>
            <a:off x="533596" y="3190108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81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89" name="图片 88">
            <a:extLst>
              <a:ext uri="{FF2B5EF4-FFF2-40B4-BE49-F238E27FC236}">
                <a16:creationId xmlns="" xmlns:a16="http://schemas.microsoft.com/office/drawing/2014/main" id="{E062C3F1-D0FB-984A-91BA-A5A0396D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50" y="3187745"/>
            <a:ext cx="1774837" cy="2049812"/>
          </a:xfrm>
          <a:prstGeom prst="rect">
            <a:avLst/>
          </a:prstGeom>
        </p:spPr>
      </p:pic>
      <p:sp>
        <p:nvSpPr>
          <p:cNvPr id="90" name="Freeform 78"/>
          <p:cNvSpPr>
            <a:spLocks/>
          </p:cNvSpPr>
          <p:nvPr/>
        </p:nvSpPr>
        <p:spPr bwMode="auto">
          <a:xfrm>
            <a:off x="3504098" y="3359760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点介绍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04480" y="109307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——》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属性和方法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29"/>
          <p:cNvGrpSpPr/>
          <p:nvPr/>
        </p:nvGrpSpPr>
        <p:grpSpPr>
          <a:xfrm>
            <a:off x="2334901" y="829655"/>
            <a:ext cx="864665" cy="865389"/>
            <a:chOff x="2779491" y="2517212"/>
            <a:chExt cx="648499" cy="649042"/>
          </a:xfrm>
        </p:grpSpPr>
        <p:sp>
          <p:nvSpPr>
            <p:cNvPr id="14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76"/>
            <p:cNvSpPr>
              <a:spLocks noChangeAspect="1"/>
            </p:cNvSpPr>
            <p:nvPr/>
          </p:nvSpPr>
          <p:spPr>
            <a:xfrm>
              <a:off x="2854319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761116" y="1790830"/>
            <a:ext cx="623020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主要属性和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Name: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定义</a:t>
            </a:r>
            <a:r>
              <a:rPr lang="en-US" altLang="zh-CN" sz="1400" dirty="0"/>
              <a:t>spider</a:t>
            </a:r>
            <a:r>
              <a:rPr lang="zh-CN" altLang="en-US" sz="1400" dirty="0"/>
              <a:t>名字的字符串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dirty="0"/>
              <a:t>例如，如果</a:t>
            </a:r>
            <a:r>
              <a:rPr lang="en-US" altLang="zh-CN" sz="1400" dirty="0"/>
              <a:t>spider</a:t>
            </a:r>
            <a:r>
              <a:rPr lang="zh-CN" altLang="en-US" sz="1400" dirty="0"/>
              <a:t>爬取 </a:t>
            </a:r>
            <a:r>
              <a:rPr lang="en-US" altLang="zh-CN" sz="1400" dirty="0"/>
              <a:t>mywebsite.com </a:t>
            </a:r>
            <a:r>
              <a:rPr lang="zh-CN" altLang="en-US" sz="1400" dirty="0"/>
              <a:t>，该</a:t>
            </a:r>
            <a:r>
              <a:rPr lang="en-US" altLang="zh-CN" sz="1400" dirty="0"/>
              <a:t>spider</a:t>
            </a:r>
            <a:r>
              <a:rPr lang="zh-CN" altLang="en-US" sz="1400" dirty="0"/>
              <a:t>通常会被命名为 </a:t>
            </a:r>
            <a:r>
              <a:rPr lang="en-US" altLang="zh-CN" sz="1400" dirty="0" err="1"/>
              <a:t>mywebsite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allowed_domains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包含了</a:t>
            </a:r>
            <a:r>
              <a:rPr lang="en-US" altLang="zh-CN" sz="1400" dirty="0"/>
              <a:t>spider</a:t>
            </a:r>
            <a:r>
              <a:rPr lang="zh-CN" altLang="en-US" sz="1400" dirty="0"/>
              <a:t>允许爬取的域名</a:t>
            </a:r>
            <a:r>
              <a:rPr lang="en-US" altLang="zh-CN" sz="1400" dirty="0"/>
              <a:t>(domain)</a:t>
            </a:r>
            <a:r>
              <a:rPr lang="zh-CN" altLang="en-US" sz="1400" dirty="0"/>
              <a:t>的列表，可选。</a:t>
            </a:r>
          </a:p>
          <a:p>
            <a:endParaRPr lang="zh-CN" altLang="en-US" sz="1400" dirty="0"/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start_urls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初始</a:t>
            </a:r>
            <a:r>
              <a:rPr lang="en-US" altLang="zh-CN" sz="1400" dirty="0"/>
              <a:t>URL</a:t>
            </a:r>
            <a:r>
              <a:rPr lang="zh-CN" altLang="en-US" sz="1400" dirty="0"/>
              <a:t>元祖</a:t>
            </a:r>
            <a:r>
              <a:rPr lang="en-US" altLang="zh-CN" sz="1400" dirty="0"/>
              <a:t>/</a:t>
            </a:r>
            <a:r>
              <a:rPr lang="zh-CN" altLang="en-US" sz="1400" dirty="0"/>
              <a:t>列表。当没有制定特定的</a:t>
            </a:r>
            <a:r>
              <a:rPr lang="en-US" altLang="zh-CN" sz="1400" dirty="0"/>
              <a:t>URL</a:t>
            </a:r>
            <a:r>
              <a:rPr lang="zh-CN" altLang="en-US" sz="1400" dirty="0"/>
              <a:t>时，</a:t>
            </a:r>
            <a:r>
              <a:rPr lang="en-US" altLang="zh-CN" sz="1400" dirty="0"/>
              <a:t>spider</a:t>
            </a:r>
            <a:r>
              <a:rPr lang="zh-CN" altLang="en-US" sz="1400" dirty="0"/>
              <a:t>将从该列表中开始进行爬取。</a:t>
            </a:r>
          </a:p>
          <a:p>
            <a:endParaRPr lang="zh-CN" altLang="en-US" sz="1400" dirty="0"/>
          </a:p>
          <a:p>
            <a:r>
              <a:rPr lang="en-US" altLang="zh-CN" sz="1400" dirty="0" err="1">
                <a:solidFill>
                  <a:srgbClr val="FF0000"/>
                </a:solidFill>
              </a:rPr>
              <a:t>start_requests</a:t>
            </a:r>
            <a:r>
              <a:rPr lang="en-US" altLang="zh-CN" sz="1400" dirty="0">
                <a:solidFill>
                  <a:srgbClr val="FF0000"/>
                </a:solidFill>
              </a:rPr>
              <a:t>(self</a:t>
            </a:r>
            <a:r>
              <a:rPr lang="en-US" altLang="zh-CN" sz="1400" dirty="0" smtClean="0">
                <a:solidFill>
                  <a:srgbClr val="FF0000"/>
                </a:solidFill>
              </a:rPr>
              <a:t>):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该方法必须返回一个可迭代对象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)</a:t>
            </a:r>
            <a:r>
              <a:rPr lang="zh-CN" altLang="en-US" sz="1400" dirty="0"/>
              <a:t>。该对象包含了</a:t>
            </a:r>
            <a:r>
              <a:rPr lang="en-US" altLang="zh-CN" sz="1400" dirty="0"/>
              <a:t>spider</a:t>
            </a:r>
            <a:r>
              <a:rPr lang="zh-CN" altLang="en-US" sz="1400" dirty="0"/>
              <a:t>用于爬取（默认实现是使用 </a:t>
            </a:r>
            <a:r>
              <a:rPr lang="en-US" altLang="zh-CN" sz="1400" dirty="0" err="1"/>
              <a:t>start_urls</a:t>
            </a:r>
            <a:r>
              <a:rPr lang="en-US" altLang="zh-CN" sz="1400" dirty="0"/>
              <a:t> 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）的第一个</a:t>
            </a:r>
            <a:r>
              <a:rPr lang="en-US" altLang="zh-CN" sz="1400" dirty="0"/>
              <a:t>Request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dirty="0"/>
              <a:t>当</a:t>
            </a:r>
            <a:r>
              <a:rPr lang="en-US" altLang="zh-CN" sz="1400" dirty="0"/>
              <a:t>spider</a:t>
            </a:r>
            <a:r>
              <a:rPr lang="zh-CN" altLang="en-US" sz="1400" dirty="0"/>
              <a:t>启动爬取并且未指定</a:t>
            </a:r>
            <a:r>
              <a:rPr lang="en-US" altLang="zh-CN" sz="1400" dirty="0" err="1"/>
              <a:t>start_urls</a:t>
            </a:r>
            <a:r>
              <a:rPr lang="zh-CN" altLang="en-US" sz="1400" dirty="0"/>
              <a:t>时，该方法被调用。</a:t>
            </a:r>
          </a:p>
          <a:p>
            <a:endParaRPr lang="zh-CN" altLang="en-US" sz="14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parse(self, response</a:t>
            </a:r>
            <a:r>
              <a:rPr lang="en-US" altLang="zh-CN" sz="1400" dirty="0" smtClean="0">
                <a:solidFill>
                  <a:srgbClr val="FF0000"/>
                </a:solidFill>
              </a:rPr>
              <a:t>):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当请求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返回网页没有指定回调函数时，默认的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对象回调函数。用来处理网页返回的</a:t>
            </a:r>
            <a:r>
              <a:rPr lang="en-US" altLang="zh-CN" sz="1400" dirty="0"/>
              <a:t>response</a:t>
            </a:r>
            <a:r>
              <a:rPr lang="zh-CN" altLang="en-US" sz="1400" dirty="0"/>
              <a:t>，以及生成</a:t>
            </a:r>
            <a:r>
              <a:rPr lang="en-US" altLang="zh-CN" sz="1400" dirty="0"/>
              <a:t>Item</a:t>
            </a:r>
            <a:r>
              <a:rPr lang="zh-CN" altLang="en-US" sz="1400" dirty="0"/>
              <a:t>或者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618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52302" y="588977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==》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讯招聘信息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7" name="Group 130"/>
          <p:cNvGrpSpPr/>
          <p:nvPr/>
        </p:nvGrpSpPr>
        <p:grpSpPr>
          <a:xfrm>
            <a:off x="452440" y="357961"/>
            <a:ext cx="864665" cy="865389"/>
            <a:chOff x="3287425" y="3613920"/>
            <a:chExt cx="648499" cy="649042"/>
          </a:xfrm>
        </p:grpSpPr>
        <p:sp>
          <p:nvSpPr>
            <p:cNvPr id="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1" y="1276558"/>
            <a:ext cx="6753225" cy="4086225"/>
          </a:xfrm>
          <a:prstGeom prst="rect">
            <a:avLst/>
          </a:prstGeom>
        </p:spPr>
      </p:pic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8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9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2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腾讯招聘信息抓取案例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36160" y="292562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源码解析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768569" y="208831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en-US" altLang="zh-CN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603</Words>
  <Application>Microsoft Office PowerPoint</Application>
  <PresentationFormat>宽屏</PresentationFormat>
  <Paragraphs>71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DengXian</vt:lpstr>
      <vt:lpstr>DengXian Light</vt:lpstr>
      <vt:lpstr>Helvetica Neue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liushaolong</cp:lastModifiedBy>
  <cp:revision>261</cp:revision>
  <dcterms:created xsi:type="dcterms:W3CDTF">2017-08-12T10:14:32Z</dcterms:created>
  <dcterms:modified xsi:type="dcterms:W3CDTF">2018-04-21T08:15:37Z</dcterms:modified>
</cp:coreProperties>
</file>