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48" r:id="rId2"/>
    <p:sldMasterId id="2147483661" r:id="rId3"/>
  </p:sldMasterIdLst>
  <p:notesMasterIdLst>
    <p:notesMasterId r:id="rId14"/>
  </p:notesMasterIdLst>
  <p:handoutMasterIdLst>
    <p:handoutMasterId r:id="rId15"/>
  </p:handoutMasterIdLst>
  <p:sldIdLst>
    <p:sldId id="285" r:id="rId4"/>
    <p:sldId id="317" r:id="rId5"/>
    <p:sldId id="259" r:id="rId6"/>
    <p:sldId id="260" r:id="rId7"/>
    <p:sldId id="308" r:id="rId8"/>
    <p:sldId id="306" r:id="rId9"/>
    <p:sldId id="309" r:id="rId10"/>
    <p:sldId id="318" r:id="rId11"/>
    <p:sldId id="316" r:id="rId12"/>
    <p:sldId id="28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0" autoAdjust="0"/>
    <p:restoredTop sz="86391" autoAdjust="0"/>
  </p:normalViewPr>
  <p:slideViewPr>
    <p:cSldViewPr snapToGrid="0">
      <p:cViewPr varScale="1">
        <p:scale>
          <a:sx n="108" d="100"/>
          <a:sy n="108" d="100"/>
        </p:scale>
        <p:origin x="138" y="5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2018/5/16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02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6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2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3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36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25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979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48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310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321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636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72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89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445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763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6036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2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65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5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245534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8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91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6378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52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897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1667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爬虫高级课教室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82715" y="4239491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讲师：空山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02036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/>
              <a:t>免责声明：如果本课程内有任何内容侵害了您的权益，请您及时联系我们    潭州教育全球教学服务中心热线：</a:t>
            </a:r>
            <a:r>
              <a:rPr lang="en-US" altLang="zh-CN" sz="800" dirty="0"/>
              <a:t>4001567315 </a:t>
            </a:r>
          </a:p>
        </p:txBody>
      </p:sp>
    </p:spTree>
    <p:extLst>
      <p:ext uri="{BB962C8B-B14F-4D97-AF65-F5344CB8AC3E}">
        <p14:creationId xmlns:p14="http://schemas.microsoft.com/office/powerpoint/2010/main" val="116430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8406" y="3321307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讲师：空山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62347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/>
        </p:blipFill>
        <p:spPr>
          <a:xfrm flipV="1">
            <a:off x="0" y="-6234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/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68614" y="974156"/>
            <a:ext cx="4026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上节知识点回顾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-310463" y="2740581"/>
            <a:ext cx="6520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</a:t>
            </a: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常用的反反爬虫策略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621726" y="2723721"/>
            <a:ext cx="5910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</a:t>
            </a: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-543039" y="4487570"/>
            <a:ext cx="6986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 </a:t>
            </a: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下载中间件源码解析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96122" y="4470710"/>
            <a:ext cx="639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 </a:t>
            </a:r>
            <a:r>
              <a:rPr lang="en-US" altLang="zh-CN" sz="4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787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FIVE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5" y="3630757"/>
            <a:ext cx="3644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课时五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8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课时五问题引入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9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777462" y="2763986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791970" y="3773822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4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7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1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2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5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6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6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7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5" name="矩形 64"/>
          <p:cNvSpPr/>
          <p:nvPr/>
        </p:nvSpPr>
        <p:spPr>
          <a:xfrm>
            <a:off x="1906402" y="4020313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Settings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内置设置有哪些？</a:t>
            </a:r>
          </a:p>
        </p:txBody>
      </p:sp>
      <p:sp>
        <p:nvSpPr>
          <p:cNvPr id="3" name="矩形 2"/>
          <p:cNvSpPr/>
          <p:nvPr/>
        </p:nvSpPr>
        <p:spPr>
          <a:xfrm>
            <a:off x="1908744" y="2007170"/>
            <a:ext cx="27232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下载中间件常用函数有哪些？</a:t>
            </a:r>
          </a:p>
        </p:txBody>
      </p:sp>
      <p:sp>
        <p:nvSpPr>
          <p:cNvPr id="71" name="矩形 70"/>
          <p:cNvSpPr/>
          <p:nvPr/>
        </p:nvSpPr>
        <p:spPr>
          <a:xfrm>
            <a:off x="1904206" y="2972307"/>
            <a:ext cx="34645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怎样对接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7003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6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1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3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400"/>
                            </p:stCondLst>
                            <p:childTnLst>
                              <p:par>
                                <p:cTn id="10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900"/>
                            </p:stCondLst>
                            <p:childTnLst>
                              <p:par>
                                <p:cTn id="1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400"/>
                            </p:stCondLst>
                            <p:childTnLst>
                              <p:par>
                                <p:cTn id="1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知识点一问题解答</a:t>
            </a:r>
          </a:p>
        </p:txBody>
      </p:sp>
      <p:sp>
        <p:nvSpPr>
          <p:cNvPr id="36" name="矩形 35"/>
          <p:cNvSpPr/>
          <p:nvPr/>
        </p:nvSpPr>
        <p:spPr>
          <a:xfrm>
            <a:off x="1635499" y="1101009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下载中间件常用函数有哪些？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5" y="1702980"/>
            <a:ext cx="5374314" cy="45598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894" y="1702979"/>
            <a:ext cx="5381726" cy="4559887"/>
          </a:xfrm>
          <a:prstGeom prst="rect">
            <a:avLst/>
          </a:prstGeom>
        </p:spPr>
      </p:pic>
      <p:grpSp>
        <p:nvGrpSpPr>
          <p:cNvPr id="9" name="Group 134"/>
          <p:cNvGrpSpPr/>
          <p:nvPr/>
        </p:nvGrpSpPr>
        <p:grpSpPr>
          <a:xfrm>
            <a:off x="675558" y="837591"/>
            <a:ext cx="864665" cy="865389"/>
            <a:chOff x="3287425" y="1417883"/>
            <a:chExt cx="648499" cy="649042"/>
          </a:xfrm>
        </p:grpSpPr>
        <p:sp>
          <p:nvSpPr>
            <p:cNvPr id="10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952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21243" y="1102488"/>
            <a:ext cx="5535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怎样对接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104" name="Freeform 36"/>
          <p:cNvSpPr>
            <a:spLocks noChangeArrowheads="1"/>
          </p:cNvSpPr>
          <p:nvPr/>
        </p:nvSpPr>
        <p:spPr bwMode="auto">
          <a:xfrm>
            <a:off x="2034914" y="2190162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grpSp>
        <p:nvGrpSpPr>
          <p:cNvPr id="14" name="Group 172"/>
          <p:cNvGrpSpPr/>
          <p:nvPr/>
        </p:nvGrpSpPr>
        <p:grpSpPr>
          <a:xfrm>
            <a:off x="9841693" y="1471820"/>
            <a:ext cx="1178984" cy="1265768"/>
            <a:chOff x="6839455" y="1464060"/>
            <a:chExt cx="884238" cy="949326"/>
          </a:xfrm>
        </p:grpSpPr>
        <p:sp>
          <p:nvSpPr>
            <p:cNvPr id="15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8" name="Group 173"/>
          <p:cNvGrpSpPr/>
          <p:nvPr/>
        </p:nvGrpSpPr>
        <p:grpSpPr>
          <a:xfrm>
            <a:off x="10258678" y="1994638"/>
            <a:ext cx="1545167" cy="1595967"/>
            <a:chOff x="7152193" y="1856173"/>
            <a:chExt cx="1158875" cy="1196975"/>
          </a:xfrm>
        </p:grpSpPr>
        <p:sp>
          <p:nvSpPr>
            <p:cNvPr id="19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2" name="Group 171"/>
          <p:cNvGrpSpPr/>
          <p:nvPr/>
        </p:nvGrpSpPr>
        <p:grpSpPr>
          <a:xfrm>
            <a:off x="8753727" y="1412554"/>
            <a:ext cx="1585384" cy="1545167"/>
            <a:chOff x="6023480" y="1419610"/>
            <a:chExt cx="1189038" cy="1158875"/>
          </a:xfrm>
        </p:grpSpPr>
        <p:sp>
          <p:nvSpPr>
            <p:cNvPr id="23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6" name="Group 178"/>
          <p:cNvGrpSpPr/>
          <p:nvPr/>
        </p:nvGrpSpPr>
        <p:grpSpPr>
          <a:xfrm>
            <a:off x="10815361" y="2957721"/>
            <a:ext cx="1265767" cy="1460500"/>
            <a:chOff x="7569705" y="2578485"/>
            <a:chExt cx="949325" cy="1095375"/>
          </a:xfrm>
        </p:grpSpPr>
        <p:sp>
          <p:nvSpPr>
            <p:cNvPr id="27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0" name="Group 170"/>
          <p:cNvGrpSpPr/>
          <p:nvPr/>
        </p:nvGrpSpPr>
        <p:grpSpPr>
          <a:xfrm>
            <a:off x="7970560" y="1768154"/>
            <a:ext cx="1339851" cy="1394884"/>
            <a:chOff x="5436105" y="1686310"/>
            <a:chExt cx="1004888" cy="1046163"/>
          </a:xfrm>
        </p:grpSpPr>
        <p:sp>
          <p:nvSpPr>
            <p:cNvPr id="31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4" name="Group 174"/>
          <p:cNvGrpSpPr/>
          <p:nvPr/>
        </p:nvGrpSpPr>
        <p:grpSpPr>
          <a:xfrm>
            <a:off x="9295593" y="2003104"/>
            <a:ext cx="1644651" cy="1693333"/>
            <a:chOff x="6429880" y="1862523"/>
            <a:chExt cx="1233488" cy="1270000"/>
          </a:xfrm>
        </p:grpSpPr>
        <p:sp>
          <p:nvSpPr>
            <p:cNvPr id="35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175"/>
          <p:cNvGrpSpPr/>
          <p:nvPr/>
        </p:nvGrpSpPr>
        <p:grpSpPr>
          <a:xfrm>
            <a:off x="8080627" y="2466654"/>
            <a:ext cx="1761067" cy="1805517"/>
            <a:chOff x="5518655" y="2210185"/>
            <a:chExt cx="1320800" cy="1354138"/>
          </a:xfrm>
        </p:grpSpPr>
        <p:sp>
          <p:nvSpPr>
            <p:cNvPr id="39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2" name="Freeform 65"/>
          <p:cNvSpPr>
            <a:spLocks noEditPoints="1"/>
          </p:cNvSpPr>
          <p:nvPr/>
        </p:nvSpPr>
        <p:spPr bwMode="auto">
          <a:xfrm rot="20303856">
            <a:off x="9991978" y="223327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3" name="Freeform 101"/>
          <p:cNvSpPr>
            <a:spLocks noEditPoints="1"/>
          </p:cNvSpPr>
          <p:nvPr/>
        </p:nvSpPr>
        <p:spPr bwMode="auto">
          <a:xfrm>
            <a:off x="8734119" y="277148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4" name="Freeform 66"/>
          <p:cNvSpPr>
            <a:spLocks noEditPoints="1"/>
          </p:cNvSpPr>
          <p:nvPr/>
        </p:nvSpPr>
        <p:spPr bwMode="auto">
          <a:xfrm>
            <a:off x="8588627" y="204107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5" name="Freeform 64"/>
          <p:cNvSpPr>
            <a:spLocks noEditPoints="1"/>
          </p:cNvSpPr>
          <p:nvPr/>
        </p:nvSpPr>
        <p:spPr bwMode="auto">
          <a:xfrm rot="19719836">
            <a:off x="11039753" y="222668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6" name="Freeform 118"/>
          <p:cNvSpPr>
            <a:spLocks noEditPoints="1"/>
          </p:cNvSpPr>
          <p:nvPr/>
        </p:nvSpPr>
        <p:spPr bwMode="auto">
          <a:xfrm>
            <a:off x="9541127" y="169618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7" name="Freeform 13"/>
          <p:cNvSpPr>
            <a:spLocks noEditPoints="1"/>
          </p:cNvSpPr>
          <p:nvPr/>
        </p:nvSpPr>
        <p:spPr bwMode="auto">
          <a:xfrm rot="905060">
            <a:off x="11465177" y="324982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8" name="Freeform 57"/>
          <p:cNvSpPr>
            <a:spLocks noEditPoints="1"/>
          </p:cNvSpPr>
          <p:nvPr/>
        </p:nvSpPr>
        <p:spPr bwMode="auto">
          <a:xfrm rot="19923664">
            <a:off x="10419799" y="161925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49" name="Group 177"/>
          <p:cNvGrpSpPr/>
          <p:nvPr/>
        </p:nvGrpSpPr>
        <p:grpSpPr>
          <a:xfrm>
            <a:off x="9767611" y="3103771"/>
            <a:ext cx="1710267" cy="1866900"/>
            <a:chOff x="6783893" y="2688023"/>
            <a:chExt cx="1282700" cy="1400175"/>
          </a:xfrm>
        </p:grpSpPr>
        <p:sp>
          <p:nvSpPr>
            <p:cNvPr id="50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2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53" name="Group 176"/>
          <p:cNvGrpSpPr/>
          <p:nvPr/>
        </p:nvGrpSpPr>
        <p:grpSpPr>
          <a:xfrm>
            <a:off x="8868028" y="3459371"/>
            <a:ext cx="1401233" cy="1621367"/>
            <a:chOff x="6109205" y="2954723"/>
            <a:chExt cx="1050925" cy="1216025"/>
          </a:xfrm>
        </p:grpSpPr>
        <p:sp>
          <p:nvSpPr>
            <p:cNvPr id="54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57" name="Freeform 229"/>
          <p:cNvSpPr>
            <a:spLocks noEditPoints="1"/>
          </p:cNvSpPr>
          <p:nvPr/>
        </p:nvSpPr>
        <p:spPr bwMode="auto">
          <a:xfrm rot="20043309">
            <a:off x="9482994" y="371535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8" name="Freeform 122"/>
          <p:cNvSpPr>
            <a:spLocks noEditPoints="1"/>
          </p:cNvSpPr>
          <p:nvPr/>
        </p:nvSpPr>
        <p:spPr bwMode="auto">
          <a:xfrm rot="20052358">
            <a:off x="10564919" y="345544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22" y="2090774"/>
            <a:ext cx="7204730" cy="24577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22" y="5444018"/>
            <a:ext cx="3781425" cy="5524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78668" y="4911461"/>
            <a:ext cx="7360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设置</a:t>
            </a:r>
            <a:r>
              <a:rPr lang="en-US" altLang="zh-CN" sz="1600" dirty="0"/>
              <a:t>setting.py</a:t>
            </a:r>
            <a:r>
              <a:rPr lang="zh-CN" altLang="en-US" sz="1600" dirty="0"/>
              <a:t>里的</a:t>
            </a:r>
            <a:r>
              <a:rPr lang="en-US" altLang="zh-CN" sz="1600" dirty="0"/>
              <a:t>DOWNLOADER_MIDDLEWARES</a:t>
            </a:r>
            <a:r>
              <a:rPr lang="zh-CN" altLang="en-US" sz="1600" dirty="0"/>
              <a:t>，添加自己编写的下载中间件类。</a:t>
            </a:r>
          </a:p>
        </p:txBody>
      </p:sp>
      <p:grpSp>
        <p:nvGrpSpPr>
          <p:cNvPr id="59" name="Group 129"/>
          <p:cNvGrpSpPr/>
          <p:nvPr/>
        </p:nvGrpSpPr>
        <p:grpSpPr>
          <a:xfrm>
            <a:off x="692010" y="830798"/>
            <a:ext cx="864665" cy="865389"/>
            <a:chOff x="2779491" y="2517212"/>
            <a:chExt cx="648499" cy="649042"/>
          </a:xfrm>
        </p:grpSpPr>
        <p:sp>
          <p:nvSpPr>
            <p:cNvPr id="60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1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知识点二问题解答</a:t>
            </a:r>
          </a:p>
        </p:txBody>
      </p:sp>
    </p:spTree>
    <p:extLst>
      <p:ext uri="{BB962C8B-B14F-4D97-AF65-F5344CB8AC3E}">
        <p14:creationId xmlns:p14="http://schemas.microsoft.com/office/powerpoint/2010/main" val="190878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1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3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4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6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7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800"/>
                            </p:stCondLst>
                            <p:childTnLst>
                              <p:par>
                                <p:cTn id="10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900"/>
                            </p:stCondLst>
                            <p:childTnLst>
                              <p:par>
                                <p:cTn id="1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7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知识点三问题解答</a:t>
            </a:r>
          </a:p>
        </p:txBody>
      </p:sp>
      <p:sp>
        <p:nvSpPr>
          <p:cNvPr id="36" name="矩形 35"/>
          <p:cNvSpPr/>
          <p:nvPr/>
        </p:nvSpPr>
        <p:spPr>
          <a:xfrm>
            <a:off x="1508956" y="1005017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Settings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内置设置有哪些？</a:t>
            </a:r>
          </a:p>
        </p:txBody>
      </p:sp>
      <p:sp>
        <p:nvSpPr>
          <p:cNvPr id="3" name="AutoShape 2" descr="E:\python\python%E9%AB%98%E7%BA%A7%E6%A1%86%E6%9E%B6\python%E7%88%AC%E8%99%AB\Python Spider%E8%AF%BE%E4%BB%B6\file\images\7.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9" name="Group 133"/>
          <p:cNvGrpSpPr/>
          <p:nvPr/>
        </p:nvGrpSpPr>
        <p:grpSpPr>
          <a:xfrm>
            <a:off x="544522" y="745534"/>
            <a:ext cx="864665" cy="865389"/>
            <a:chOff x="5249342" y="1406453"/>
            <a:chExt cx="648499" cy="649042"/>
          </a:xfrm>
        </p:grpSpPr>
        <p:sp>
          <p:nvSpPr>
            <p:cNvPr id="40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024637" y="973920"/>
            <a:ext cx="8216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/>
              <a:t>参考文档</a:t>
            </a:r>
            <a:r>
              <a:rPr lang="zh-CN" altLang="en-US" sz="1000" dirty="0"/>
              <a:t>：</a:t>
            </a:r>
            <a:r>
              <a:rPr lang="en-US" altLang="zh-CN" sz="1000" dirty="0"/>
              <a:t>http://scrapy-chs.readthedocs.io/zh_CN/1.0/topics/settings.html#topics-settings-ref</a:t>
            </a:r>
            <a:endParaRPr lang="zh-CN" altLang="en-US" sz="1000" dirty="0"/>
          </a:p>
        </p:txBody>
      </p:sp>
      <p:grpSp>
        <p:nvGrpSpPr>
          <p:cNvPr id="16" name="Group 130"/>
          <p:cNvGrpSpPr/>
          <p:nvPr/>
        </p:nvGrpSpPr>
        <p:grpSpPr>
          <a:xfrm>
            <a:off x="544522" y="741599"/>
            <a:ext cx="864665" cy="865389"/>
            <a:chOff x="3287425" y="3613920"/>
            <a:chExt cx="648499" cy="649042"/>
          </a:xfrm>
        </p:grpSpPr>
        <p:sp>
          <p:nvSpPr>
            <p:cNvPr id="17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644291" y="1771692"/>
            <a:ext cx="6096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BOT_NAME</a:t>
            </a:r>
          </a:p>
          <a:p>
            <a:r>
              <a:rPr lang="zh-CN" altLang="en-US" sz="1600" dirty="0"/>
              <a:t>默认</a:t>
            </a:r>
            <a:r>
              <a:rPr lang="en-US" altLang="zh-CN" sz="1600" dirty="0"/>
              <a:t>: '</a:t>
            </a:r>
            <a:r>
              <a:rPr lang="en-US" altLang="zh-CN" sz="1600" dirty="0" err="1"/>
              <a:t>scrapybot</a:t>
            </a:r>
            <a:r>
              <a:rPr lang="en-US" altLang="zh-CN" sz="1600" dirty="0"/>
              <a:t>'</a:t>
            </a:r>
          </a:p>
          <a:p>
            <a:r>
              <a:rPr lang="zh-CN" altLang="en-US" sz="1600" dirty="0"/>
              <a:t>当您使用 </a:t>
            </a:r>
            <a:r>
              <a:rPr lang="en-US" altLang="zh-CN" sz="1600" dirty="0" err="1"/>
              <a:t>startproject</a:t>
            </a:r>
            <a:r>
              <a:rPr lang="en-US" altLang="zh-CN" sz="1600" dirty="0"/>
              <a:t> </a:t>
            </a:r>
            <a:r>
              <a:rPr lang="zh-CN" altLang="en-US" sz="1600" dirty="0"/>
              <a:t>命令创建项目时其也被自动赋值。</a:t>
            </a:r>
            <a:endParaRPr lang="en-US" altLang="zh-CN" sz="1600" dirty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CONCURRENT_ITEMS</a:t>
            </a:r>
          </a:p>
          <a:p>
            <a:r>
              <a:rPr lang="zh-CN" altLang="en-US" sz="1600" dirty="0"/>
              <a:t>默认</a:t>
            </a:r>
            <a:r>
              <a:rPr lang="en-US" altLang="zh-CN" sz="1600" dirty="0"/>
              <a:t>: 100</a:t>
            </a:r>
          </a:p>
          <a:p>
            <a:r>
              <a:rPr lang="en-US" altLang="zh-CN" sz="1600" dirty="0"/>
              <a:t>Item Processor(</a:t>
            </a:r>
            <a:r>
              <a:rPr lang="zh-CN" altLang="en-US" sz="1600" dirty="0"/>
              <a:t>即 </a:t>
            </a:r>
            <a:r>
              <a:rPr lang="en-US" altLang="zh-CN" sz="1600" dirty="0"/>
              <a:t>Item Pipeline) </a:t>
            </a:r>
            <a:r>
              <a:rPr lang="zh-CN" altLang="en-US" sz="1600" dirty="0"/>
              <a:t>同时处理</a:t>
            </a:r>
            <a:r>
              <a:rPr lang="en-US" altLang="zh-CN" sz="1600" dirty="0"/>
              <a:t>(</a:t>
            </a:r>
            <a:r>
              <a:rPr lang="zh-CN" altLang="en-US" sz="1600" dirty="0"/>
              <a:t>每个</a:t>
            </a:r>
            <a:r>
              <a:rPr lang="en-US" altLang="zh-CN" sz="1600" dirty="0"/>
              <a:t>response</a:t>
            </a:r>
            <a:r>
              <a:rPr lang="zh-CN" altLang="en-US" sz="1600" dirty="0"/>
              <a:t>的</a:t>
            </a:r>
            <a:r>
              <a:rPr lang="en-US" altLang="zh-CN" sz="1600" dirty="0"/>
              <a:t>)item</a:t>
            </a:r>
            <a:r>
              <a:rPr lang="zh-CN" altLang="en-US" sz="1600" dirty="0"/>
              <a:t>的最大值。</a:t>
            </a:r>
            <a:endParaRPr lang="en-US" altLang="zh-CN" sz="1600" dirty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CONCURRENT_REQUESTS</a:t>
            </a:r>
          </a:p>
          <a:p>
            <a:r>
              <a:rPr lang="zh-CN" altLang="en-US" sz="1600" dirty="0"/>
              <a:t>默认</a:t>
            </a:r>
            <a:r>
              <a:rPr lang="en-US" altLang="zh-CN" sz="1600" dirty="0"/>
              <a:t>: 16</a:t>
            </a:r>
          </a:p>
          <a:p>
            <a:r>
              <a:rPr lang="en-US" altLang="zh-CN" sz="1600" dirty="0" err="1"/>
              <a:t>Scrapy</a:t>
            </a:r>
            <a:r>
              <a:rPr lang="en-US" altLang="zh-CN" sz="1600" dirty="0"/>
              <a:t> downloader </a:t>
            </a:r>
            <a:r>
              <a:rPr lang="zh-CN" altLang="en-US" sz="1600" dirty="0"/>
              <a:t>并发请求</a:t>
            </a:r>
            <a:r>
              <a:rPr lang="en-US" altLang="zh-CN" sz="1600" dirty="0"/>
              <a:t>(concurrent requests)</a:t>
            </a:r>
            <a:r>
              <a:rPr lang="zh-CN" altLang="en-US" sz="1600" dirty="0"/>
              <a:t>的最大值。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LOG_ENABLED</a:t>
            </a:r>
          </a:p>
          <a:p>
            <a:r>
              <a:rPr lang="zh-CN" altLang="en-US" sz="1600" dirty="0"/>
              <a:t>默认</a:t>
            </a:r>
            <a:r>
              <a:rPr lang="en-US" altLang="zh-CN" sz="1600" dirty="0"/>
              <a:t>: True</a:t>
            </a:r>
          </a:p>
          <a:p>
            <a:r>
              <a:rPr lang="zh-CN" altLang="en-US" sz="1600" dirty="0"/>
              <a:t>是否启用</a:t>
            </a:r>
            <a:r>
              <a:rPr lang="en-US" altLang="zh-CN" sz="1600" dirty="0"/>
              <a:t>logging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6585959" y="1771692"/>
            <a:ext cx="54977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DEFAULT_REQUEST_HEADERS</a:t>
            </a:r>
          </a:p>
          <a:p>
            <a:endParaRPr lang="en-US" altLang="zh-CN" dirty="0"/>
          </a:p>
          <a:p>
            <a:r>
              <a:rPr lang="zh-CN" altLang="en-US" dirty="0"/>
              <a:t>默认</a:t>
            </a:r>
            <a:r>
              <a:rPr lang="en-US" altLang="zh-CN" dirty="0"/>
              <a:t>: </a:t>
            </a:r>
            <a:r>
              <a:rPr lang="zh-CN" altLang="en-US" dirty="0"/>
              <a:t>如下</a:t>
            </a:r>
          </a:p>
          <a:p>
            <a:endParaRPr lang="zh-CN" altLang="en-US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'Accept': 'text/</a:t>
            </a:r>
            <a:r>
              <a:rPr lang="en-US" altLang="zh-CN" dirty="0" err="1"/>
              <a:t>html,application</a:t>
            </a:r>
            <a:r>
              <a:rPr lang="en-US" altLang="zh-CN" dirty="0"/>
              <a:t>/</a:t>
            </a:r>
            <a:r>
              <a:rPr lang="en-US" altLang="zh-CN" dirty="0" err="1"/>
              <a:t>xhtml+xml,application</a:t>
            </a:r>
            <a:r>
              <a:rPr lang="en-US" altLang="zh-CN" dirty="0"/>
              <a:t>/</a:t>
            </a:r>
            <a:r>
              <a:rPr lang="en-US" altLang="zh-CN" dirty="0" err="1"/>
              <a:t>xml;q</a:t>
            </a:r>
            <a:r>
              <a:rPr lang="en-US" altLang="zh-CN" dirty="0"/>
              <a:t>=0.9,*/*;q=0.8',</a:t>
            </a:r>
          </a:p>
          <a:p>
            <a:r>
              <a:rPr lang="en-US" altLang="zh-CN" dirty="0"/>
              <a:t>'Accept-Language': 'en',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Scrapy</a:t>
            </a:r>
            <a:r>
              <a:rPr lang="en-US" altLang="zh-CN" dirty="0"/>
              <a:t> HTTP Request</a:t>
            </a:r>
            <a:r>
              <a:rPr lang="zh-CN" altLang="en-US" dirty="0"/>
              <a:t>使用的默认</a:t>
            </a:r>
            <a:r>
              <a:rPr lang="en-US" altLang="zh-CN" dirty="0"/>
              <a:t>header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0506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知识点三问题解答</a:t>
            </a:r>
          </a:p>
        </p:txBody>
      </p:sp>
      <p:sp>
        <p:nvSpPr>
          <p:cNvPr id="36" name="矩形 35"/>
          <p:cNvSpPr/>
          <p:nvPr/>
        </p:nvSpPr>
        <p:spPr>
          <a:xfrm>
            <a:off x="1508956" y="1005017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Settings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内置设置有哪些？</a:t>
            </a:r>
          </a:p>
        </p:txBody>
      </p:sp>
      <p:sp>
        <p:nvSpPr>
          <p:cNvPr id="3" name="AutoShape 2" descr="E:\python\python%E9%AB%98%E7%BA%A7%E6%A1%86%E6%9E%B6\python%E7%88%AC%E8%99%AB\Python Spider%E8%AF%BE%E4%BB%B6\file\images\7.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9" name="Group 133"/>
          <p:cNvGrpSpPr/>
          <p:nvPr/>
        </p:nvGrpSpPr>
        <p:grpSpPr>
          <a:xfrm>
            <a:off x="544522" y="745534"/>
            <a:ext cx="864665" cy="865389"/>
            <a:chOff x="5249342" y="1406453"/>
            <a:chExt cx="648499" cy="649042"/>
          </a:xfrm>
        </p:grpSpPr>
        <p:sp>
          <p:nvSpPr>
            <p:cNvPr id="40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6" name="Group 130"/>
          <p:cNvGrpSpPr/>
          <p:nvPr/>
        </p:nvGrpSpPr>
        <p:grpSpPr>
          <a:xfrm>
            <a:off x="544522" y="741599"/>
            <a:ext cx="864665" cy="865389"/>
            <a:chOff x="3287425" y="3613920"/>
            <a:chExt cx="648499" cy="649042"/>
          </a:xfrm>
        </p:grpSpPr>
        <p:sp>
          <p:nvSpPr>
            <p:cNvPr id="17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40635" y="1635638"/>
            <a:ext cx="51452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LOG_ENCODING</a:t>
            </a:r>
          </a:p>
          <a:p>
            <a:r>
              <a:rPr lang="zh-CN" altLang="en-US" sz="1600" dirty="0"/>
              <a:t>默认</a:t>
            </a:r>
            <a:r>
              <a:rPr lang="en-US" altLang="zh-CN" sz="1600" dirty="0"/>
              <a:t>: 'utf-8'</a:t>
            </a:r>
          </a:p>
          <a:p>
            <a:r>
              <a:rPr lang="en-US" altLang="zh-CN" sz="1600" dirty="0"/>
              <a:t>logging</a:t>
            </a:r>
            <a:r>
              <a:rPr lang="zh-CN" altLang="en-US" sz="1600" dirty="0"/>
              <a:t>使用的编码。</a:t>
            </a:r>
            <a:endParaRPr lang="en-US" altLang="zh-CN" sz="1600" dirty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LOG_LEVEL</a:t>
            </a:r>
          </a:p>
          <a:p>
            <a:r>
              <a:rPr lang="zh-CN" altLang="en-US" sz="1600" dirty="0"/>
              <a:t>默认</a:t>
            </a:r>
            <a:r>
              <a:rPr lang="en-US" altLang="zh-CN" sz="1600" dirty="0"/>
              <a:t>: 'DEBUG'</a:t>
            </a:r>
          </a:p>
          <a:p>
            <a:r>
              <a:rPr lang="en-US" altLang="zh-CN" sz="1600" dirty="0"/>
              <a:t>log</a:t>
            </a:r>
            <a:r>
              <a:rPr lang="zh-CN" altLang="en-US" sz="1600" dirty="0"/>
              <a:t>的最低级别。可选的级别有</a:t>
            </a:r>
            <a:r>
              <a:rPr lang="en-US" altLang="zh-CN" sz="1600" dirty="0"/>
              <a:t>: CRITICAL</a:t>
            </a:r>
            <a:r>
              <a:rPr lang="zh-CN" altLang="en-US" sz="1600" dirty="0"/>
              <a:t>、 </a:t>
            </a:r>
            <a:r>
              <a:rPr lang="en-US" altLang="zh-CN" sz="1600" dirty="0"/>
              <a:t>ERROR</a:t>
            </a:r>
            <a:r>
              <a:rPr lang="zh-CN" altLang="en-US" sz="1600" dirty="0"/>
              <a:t>、</a:t>
            </a:r>
            <a:r>
              <a:rPr lang="en-US" altLang="zh-CN" sz="1600" dirty="0"/>
              <a:t>WARNING</a:t>
            </a:r>
            <a:r>
              <a:rPr lang="zh-CN" altLang="en-US" sz="1600" dirty="0"/>
              <a:t>、</a:t>
            </a:r>
            <a:r>
              <a:rPr lang="en-US" altLang="zh-CN" sz="1600" dirty="0"/>
              <a:t>INFO</a:t>
            </a:r>
            <a:r>
              <a:rPr lang="zh-CN" altLang="en-US" sz="1600" dirty="0"/>
              <a:t>、</a:t>
            </a:r>
            <a:r>
              <a:rPr lang="en-US" altLang="zh-CN" sz="1600" dirty="0"/>
              <a:t>DEBUG 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USER_AGENT</a:t>
            </a:r>
          </a:p>
          <a:p>
            <a:r>
              <a:rPr lang="zh-CN" altLang="en-US" sz="1600" dirty="0"/>
              <a:t>默认</a:t>
            </a:r>
            <a:r>
              <a:rPr lang="en-US" altLang="zh-CN" sz="1600" dirty="0"/>
              <a:t>: "</a:t>
            </a:r>
            <a:r>
              <a:rPr lang="en-US" altLang="zh-CN" sz="1600" dirty="0" err="1"/>
              <a:t>Scrapy</a:t>
            </a:r>
            <a:r>
              <a:rPr lang="en-US" altLang="zh-CN" sz="1600" dirty="0"/>
              <a:t>/VERSION (+http://scrapy.org)"</a:t>
            </a:r>
          </a:p>
          <a:p>
            <a:r>
              <a:rPr lang="zh-CN" altLang="en-US" sz="1600" dirty="0"/>
              <a:t>爬取的默认</a:t>
            </a:r>
            <a:r>
              <a:rPr lang="en-US" altLang="zh-CN" sz="1600" dirty="0"/>
              <a:t>User-Agent</a:t>
            </a:r>
            <a:r>
              <a:rPr lang="zh-CN" altLang="en-US" sz="1600" dirty="0"/>
              <a:t>，除非被覆盖。</a:t>
            </a:r>
            <a:endParaRPr lang="en-US" altLang="zh-CN" sz="1600" dirty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COOKIES_ENABLED = False</a:t>
            </a:r>
          </a:p>
          <a:p>
            <a:r>
              <a:rPr lang="zh-CN" altLang="en-US" sz="1600" dirty="0"/>
              <a:t>禁用</a:t>
            </a:r>
            <a:r>
              <a:rPr lang="en-US" altLang="zh-CN" sz="1600" dirty="0"/>
              <a:t>Cookies</a:t>
            </a:r>
          </a:p>
          <a:p>
            <a:endParaRPr lang="en-US" altLang="zh-CN" sz="1600" dirty="0"/>
          </a:p>
        </p:txBody>
      </p:sp>
      <p:sp>
        <p:nvSpPr>
          <p:cNvPr id="5" name="矩形 4"/>
          <p:cNvSpPr/>
          <p:nvPr/>
        </p:nvSpPr>
        <p:spPr>
          <a:xfrm>
            <a:off x="6590273" y="1635638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PROXIES</a:t>
            </a:r>
            <a:r>
              <a:rPr lang="zh-CN" altLang="en-US" sz="1600" dirty="0"/>
              <a:t>： 代理设置</a:t>
            </a:r>
          </a:p>
          <a:p>
            <a:endParaRPr lang="zh-CN" altLang="en-US" sz="1600" dirty="0"/>
          </a:p>
          <a:p>
            <a:r>
              <a:rPr lang="zh-CN" altLang="en-US" sz="1600" dirty="0"/>
              <a:t>示例：</a:t>
            </a:r>
          </a:p>
          <a:p>
            <a:endParaRPr lang="zh-CN" altLang="en-US" sz="1600" dirty="0"/>
          </a:p>
          <a:p>
            <a:r>
              <a:rPr lang="en-US" altLang="zh-CN" sz="1600" dirty="0"/>
              <a:t>PROXIES = [</a:t>
            </a:r>
          </a:p>
          <a:p>
            <a:r>
              <a:rPr lang="en-US" altLang="zh-CN" sz="1600" dirty="0"/>
              <a:t>  {'</a:t>
            </a:r>
            <a:r>
              <a:rPr lang="en-US" altLang="zh-CN" sz="1600" dirty="0" err="1"/>
              <a:t>ip_port</a:t>
            </a:r>
            <a:r>
              <a:rPr lang="en-US" altLang="zh-CN" sz="1600" dirty="0"/>
              <a:t>': '111.11.228.75:80', 'password': ''},</a:t>
            </a:r>
          </a:p>
          <a:p>
            <a:r>
              <a:rPr lang="en-US" altLang="zh-CN" sz="1600" dirty="0"/>
              <a:t>  {'</a:t>
            </a:r>
            <a:r>
              <a:rPr lang="en-US" altLang="zh-CN" sz="1600" dirty="0" err="1"/>
              <a:t>ip_port</a:t>
            </a:r>
            <a:r>
              <a:rPr lang="en-US" altLang="zh-CN" sz="1600" dirty="0"/>
              <a:t>': '120.198.243.22:80', 'password': ''},</a:t>
            </a:r>
          </a:p>
          <a:p>
            <a:r>
              <a:rPr lang="en-US" altLang="zh-CN" sz="1600" dirty="0"/>
              <a:t>  {'</a:t>
            </a:r>
            <a:r>
              <a:rPr lang="en-US" altLang="zh-CN" sz="1600" dirty="0" err="1"/>
              <a:t>ip_port</a:t>
            </a:r>
            <a:r>
              <a:rPr lang="en-US" altLang="zh-CN" sz="1600" dirty="0"/>
              <a:t>': '111.8.60.9:8123', 'password': ''},</a:t>
            </a:r>
          </a:p>
          <a:p>
            <a:r>
              <a:rPr lang="en-US" altLang="zh-CN" sz="1600" dirty="0"/>
              <a:t>  {'</a:t>
            </a:r>
            <a:r>
              <a:rPr lang="en-US" altLang="zh-CN" sz="1600" dirty="0" err="1"/>
              <a:t>ip_port</a:t>
            </a:r>
            <a:r>
              <a:rPr lang="en-US" altLang="zh-CN" sz="1600" dirty="0"/>
              <a:t>': '101.71.27.120:80', 'password': ''},</a:t>
            </a:r>
          </a:p>
          <a:p>
            <a:r>
              <a:rPr lang="en-US" altLang="zh-CN" sz="1600" dirty="0"/>
              <a:t>  {'</a:t>
            </a:r>
            <a:r>
              <a:rPr lang="en-US" altLang="zh-CN" sz="1600" dirty="0" err="1"/>
              <a:t>ip_port</a:t>
            </a:r>
            <a:r>
              <a:rPr lang="en-US" altLang="zh-CN" sz="1600" dirty="0"/>
              <a:t>': '122.96.59.104:80', 'password': ''},</a:t>
            </a:r>
          </a:p>
          <a:p>
            <a:r>
              <a:rPr lang="en-US" altLang="zh-CN" sz="1600" dirty="0"/>
              <a:t>  {'</a:t>
            </a:r>
            <a:r>
              <a:rPr lang="en-US" altLang="zh-CN" sz="1600" dirty="0" err="1"/>
              <a:t>ip_port</a:t>
            </a:r>
            <a:r>
              <a:rPr lang="en-US" altLang="zh-CN" sz="1600" dirty="0"/>
              <a:t>': '122.224.249.122:8088', 'password':''},</a:t>
            </a:r>
          </a:p>
          <a:p>
            <a:r>
              <a:rPr lang="en-US" altLang="zh-CN" sz="1600" dirty="0"/>
              <a:t>]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3753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31" name="Group 23"/>
          <p:cNvGrpSpPr/>
          <p:nvPr/>
        </p:nvGrpSpPr>
        <p:grpSpPr>
          <a:xfrm>
            <a:off x="1177593" y="2398112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77593" y="3274523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1"/>
          <p:cNvGrpSpPr/>
          <p:nvPr/>
        </p:nvGrpSpPr>
        <p:grpSpPr>
          <a:xfrm>
            <a:off x="1177593" y="4112949"/>
            <a:ext cx="374477" cy="281039"/>
            <a:chOff x="789999" y="2242985"/>
            <a:chExt cx="504229" cy="378415"/>
          </a:xfrm>
        </p:grpSpPr>
        <p:sp>
          <p:nvSpPr>
            <p:cNvPr id="38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719080" y="3293284"/>
            <a:ext cx="4297171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ChinaArea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案例）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725670" y="4089762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Scrapy.setttings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常用设置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1719081" y="2431951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下载中间件源码解析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99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7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1" grpId="0"/>
      <p:bldP spid="42" grpId="0"/>
      <p:bldP spid="43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4261</TotalTime>
  <Words>545</Words>
  <Application>Microsoft Office PowerPoint</Application>
  <PresentationFormat>宽屏</PresentationFormat>
  <Paragraphs>96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DengXian</vt:lpstr>
      <vt:lpstr>DengXian Light</vt:lpstr>
      <vt:lpstr>宋体</vt:lpstr>
      <vt:lpstr>微软雅黑</vt:lpstr>
      <vt:lpstr>Arial</vt:lpstr>
      <vt:lpstr>Calibri</vt:lpstr>
      <vt:lpstr>Calibri Light</vt:lpstr>
      <vt:lpstr>Wingdings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pyvip</cp:lastModifiedBy>
  <cp:revision>306</cp:revision>
  <dcterms:created xsi:type="dcterms:W3CDTF">2017-08-12T10:14:32Z</dcterms:created>
  <dcterms:modified xsi:type="dcterms:W3CDTF">2018-05-16T14:35:19Z</dcterms:modified>
</cp:coreProperties>
</file>