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18"/>
  </p:notesMasterIdLst>
  <p:handoutMasterIdLst>
    <p:handoutMasterId r:id="rId19"/>
  </p:handoutMasterIdLst>
  <p:sldIdLst>
    <p:sldId id="285" r:id="rId4"/>
    <p:sldId id="259" r:id="rId5"/>
    <p:sldId id="260" r:id="rId6"/>
    <p:sldId id="307" r:id="rId7"/>
    <p:sldId id="308" r:id="rId8"/>
    <p:sldId id="306" r:id="rId9"/>
    <p:sldId id="309" r:id="rId10"/>
    <p:sldId id="310" r:id="rId11"/>
    <p:sldId id="312" r:id="rId12"/>
    <p:sldId id="313" r:id="rId13"/>
    <p:sldId id="315" r:id="rId14"/>
    <p:sldId id="289" r:id="rId15"/>
    <p:sldId id="290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89" d="100"/>
          <a:sy n="89" d="100"/>
        </p:scale>
        <p:origin x="562" y="-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：空山 时间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点介绍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44" y="1475355"/>
            <a:ext cx="505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四、存储</a:t>
            </a:r>
            <a:r>
              <a:rPr lang="zh-CN" altLang="en-US" dirty="0"/>
              <a:t>内容 （</a:t>
            </a:r>
            <a:r>
              <a:rPr lang="en-US" altLang="zh-CN" dirty="0"/>
              <a:t>pipelines.py</a:t>
            </a:r>
            <a:r>
              <a:rPr lang="zh-CN" altLang="en-US" dirty="0"/>
              <a:t>）</a:t>
            </a:r>
            <a:r>
              <a:rPr lang="zh-CN" altLang="en-US" dirty="0" smtClean="0"/>
              <a:t>：源码解析（</a:t>
            </a:r>
            <a:r>
              <a:rPr lang="zh-CN" altLang="en-US" dirty="0"/>
              <a:t>一）</a:t>
            </a:r>
          </a:p>
        </p:txBody>
      </p:sp>
      <p:sp>
        <p:nvSpPr>
          <p:cNvPr id="12" name="矩形 11"/>
          <p:cNvSpPr/>
          <p:nvPr/>
        </p:nvSpPr>
        <p:spPr>
          <a:xfrm>
            <a:off x="3059844" y="2065249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/>
              <a:t>编写</a:t>
            </a:r>
            <a:r>
              <a:rPr lang="en-US" altLang="zh-CN" sz="1200" dirty="0"/>
              <a:t>item pipeline</a:t>
            </a:r>
            <a:r>
              <a:rPr lang="zh-CN" altLang="en-US" sz="1200" dirty="0"/>
              <a:t>很简单，</a:t>
            </a:r>
            <a:r>
              <a:rPr lang="en-US" altLang="zh-CN" sz="1200" dirty="0"/>
              <a:t>item </a:t>
            </a:r>
            <a:r>
              <a:rPr lang="en-US" altLang="zh-CN" sz="1200" dirty="0" err="1"/>
              <a:t>pipiline</a:t>
            </a:r>
            <a:r>
              <a:rPr lang="zh-CN" altLang="en-US" sz="1200" dirty="0"/>
              <a:t>组件是一个独立的</a:t>
            </a:r>
            <a:r>
              <a:rPr lang="en-US" altLang="zh-CN" sz="1200" dirty="0"/>
              <a:t>Python</a:t>
            </a:r>
            <a:r>
              <a:rPr lang="zh-CN" altLang="en-US" sz="1200" dirty="0"/>
              <a:t>类，其中</a:t>
            </a:r>
            <a:r>
              <a:rPr lang="en-US" altLang="zh-CN" sz="1200" dirty="0" err="1"/>
              <a:t>process_item</a:t>
            </a:r>
            <a:r>
              <a:rPr lang="en-US" altLang="zh-CN" sz="1200" dirty="0"/>
              <a:t>()</a:t>
            </a:r>
            <a:r>
              <a:rPr lang="zh-CN" altLang="en-US" sz="1200" dirty="0"/>
              <a:t>方法必须实现</a:t>
            </a:r>
            <a:r>
              <a:rPr lang="en-US" altLang="zh-CN" sz="1200" dirty="0"/>
              <a:t>:</a:t>
            </a:r>
          </a:p>
          <a:p>
            <a:endParaRPr lang="en-US" altLang="zh-CN" sz="1200" dirty="0"/>
          </a:p>
          <a:p>
            <a:r>
              <a:rPr lang="en-US" altLang="zh-CN" sz="1200" dirty="0"/>
              <a:t>import something</a:t>
            </a:r>
          </a:p>
          <a:p>
            <a:endParaRPr lang="en-US" altLang="zh-CN" sz="1200" dirty="0"/>
          </a:p>
          <a:p>
            <a:r>
              <a:rPr lang="en-US" altLang="zh-CN" sz="1200" dirty="0"/>
              <a:t>class </a:t>
            </a:r>
            <a:r>
              <a:rPr lang="en-US" altLang="zh-CN" sz="1200" dirty="0" err="1"/>
              <a:t>SomethingPipeline</a:t>
            </a:r>
            <a:r>
              <a:rPr lang="en-US" altLang="zh-CN" sz="1200" dirty="0"/>
              <a:t>(object):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def</a:t>
            </a:r>
            <a:r>
              <a:rPr lang="en-US" altLang="zh-CN" sz="1200" dirty="0"/>
              <a:t> 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__(self):    </a:t>
            </a:r>
          </a:p>
          <a:p>
            <a:r>
              <a:rPr lang="en-US" altLang="zh-CN" sz="1200" dirty="0"/>
              <a:t>        # </a:t>
            </a:r>
            <a:r>
              <a:rPr lang="zh-CN" altLang="en-US" sz="1200" dirty="0"/>
              <a:t>可选实现，做参数初始化等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# doing something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def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process_item</a:t>
            </a:r>
            <a:r>
              <a:rPr lang="en-US" altLang="zh-CN" sz="1200" dirty="0"/>
              <a:t>(self, item, spider):</a:t>
            </a:r>
          </a:p>
          <a:p>
            <a:r>
              <a:rPr lang="en-US" altLang="zh-CN" sz="1200" dirty="0"/>
              <a:t>        # item (Item </a:t>
            </a:r>
            <a:r>
              <a:rPr lang="zh-CN" altLang="en-US" sz="1200" dirty="0"/>
              <a:t>对象</a:t>
            </a:r>
            <a:r>
              <a:rPr lang="en-US" altLang="zh-CN" sz="1200" dirty="0"/>
              <a:t>) – </a:t>
            </a:r>
            <a:r>
              <a:rPr lang="zh-CN" altLang="en-US" sz="1200" dirty="0"/>
              <a:t>被爬取的</a:t>
            </a:r>
            <a:r>
              <a:rPr lang="en-US" altLang="zh-CN" sz="1200" dirty="0"/>
              <a:t>item</a:t>
            </a:r>
          </a:p>
          <a:p>
            <a:r>
              <a:rPr lang="en-US" altLang="zh-CN" sz="1200" dirty="0"/>
              <a:t>        # spider (Spider </a:t>
            </a:r>
            <a:r>
              <a:rPr lang="zh-CN" altLang="en-US" sz="1200" dirty="0"/>
              <a:t>对象</a:t>
            </a:r>
            <a:r>
              <a:rPr lang="en-US" altLang="zh-CN" sz="1200" dirty="0"/>
              <a:t>) – </a:t>
            </a:r>
            <a:r>
              <a:rPr lang="zh-CN" altLang="en-US" sz="1200" dirty="0"/>
              <a:t>爬取该</a:t>
            </a:r>
            <a:r>
              <a:rPr lang="en-US" altLang="zh-CN" sz="1200" dirty="0"/>
              <a:t>item</a:t>
            </a:r>
            <a:r>
              <a:rPr lang="zh-CN" altLang="en-US" sz="1200" dirty="0"/>
              <a:t>的</a:t>
            </a:r>
            <a:r>
              <a:rPr lang="en-US" altLang="zh-CN" sz="1200" dirty="0"/>
              <a:t>spider</a:t>
            </a:r>
          </a:p>
          <a:p>
            <a:r>
              <a:rPr lang="en-US" altLang="zh-CN" sz="1200" dirty="0"/>
              <a:t>        # </a:t>
            </a:r>
            <a:r>
              <a:rPr lang="zh-CN" altLang="en-US" sz="1200" dirty="0"/>
              <a:t>这个方法必须实现，每个</a:t>
            </a:r>
            <a:r>
              <a:rPr lang="en-US" altLang="zh-CN" sz="1200" dirty="0"/>
              <a:t>item pipeline</a:t>
            </a:r>
            <a:r>
              <a:rPr lang="zh-CN" altLang="en-US" sz="1200" dirty="0"/>
              <a:t>组件都需要调用该方法，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# </a:t>
            </a:r>
            <a:r>
              <a:rPr lang="zh-CN" altLang="en-US" sz="1200" dirty="0"/>
              <a:t>这个方法必须返回一个 </a:t>
            </a:r>
            <a:r>
              <a:rPr lang="en-US" altLang="zh-CN" sz="1200" dirty="0"/>
              <a:t>Item </a:t>
            </a:r>
            <a:r>
              <a:rPr lang="zh-CN" altLang="en-US" sz="1200" dirty="0"/>
              <a:t>对象，被丢弃的</a:t>
            </a:r>
            <a:r>
              <a:rPr lang="en-US" altLang="zh-CN" sz="1200" dirty="0"/>
              <a:t>item</a:t>
            </a:r>
            <a:r>
              <a:rPr lang="zh-CN" altLang="en-US" sz="1200" dirty="0"/>
              <a:t>将不会被之后的</a:t>
            </a:r>
            <a:r>
              <a:rPr lang="en-US" altLang="zh-CN" sz="1200" dirty="0"/>
              <a:t>pipeline</a:t>
            </a:r>
            <a:r>
              <a:rPr lang="zh-CN" altLang="en-US" sz="1200" dirty="0"/>
              <a:t>组件所处理。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return item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def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open_spider</a:t>
            </a:r>
            <a:r>
              <a:rPr lang="en-US" altLang="zh-CN" sz="1200" dirty="0"/>
              <a:t>(self, spider):</a:t>
            </a:r>
          </a:p>
          <a:p>
            <a:r>
              <a:rPr lang="en-US" altLang="zh-CN" sz="1200" dirty="0"/>
              <a:t>        # spider (Spider </a:t>
            </a:r>
            <a:r>
              <a:rPr lang="zh-CN" altLang="en-US" sz="1200" dirty="0"/>
              <a:t>对象</a:t>
            </a:r>
            <a:r>
              <a:rPr lang="en-US" altLang="zh-CN" sz="1200" dirty="0"/>
              <a:t>) – </a:t>
            </a:r>
            <a:r>
              <a:rPr lang="zh-CN" altLang="en-US" sz="1200" dirty="0"/>
              <a:t>被开启的</a:t>
            </a:r>
            <a:r>
              <a:rPr lang="en-US" altLang="zh-CN" sz="1200" dirty="0"/>
              <a:t>spider</a:t>
            </a:r>
          </a:p>
          <a:p>
            <a:r>
              <a:rPr lang="en-US" altLang="zh-CN" sz="1200" dirty="0"/>
              <a:t>        # </a:t>
            </a:r>
            <a:r>
              <a:rPr lang="zh-CN" altLang="en-US" sz="1200" dirty="0"/>
              <a:t>可选实现，当</a:t>
            </a:r>
            <a:r>
              <a:rPr lang="en-US" altLang="zh-CN" sz="1200" dirty="0"/>
              <a:t>spider</a:t>
            </a:r>
            <a:r>
              <a:rPr lang="zh-CN" altLang="en-US" sz="1200" dirty="0"/>
              <a:t>被开启时，这个方法被调用。</a:t>
            </a:r>
          </a:p>
          <a:p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def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close_spider</a:t>
            </a:r>
            <a:r>
              <a:rPr lang="en-US" altLang="zh-CN" sz="1200" dirty="0"/>
              <a:t>(self, spider):</a:t>
            </a:r>
          </a:p>
          <a:p>
            <a:r>
              <a:rPr lang="en-US" altLang="zh-CN" sz="1200" dirty="0"/>
              <a:t>        # spider (Spider </a:t>
            </a:r>
            <a:r>
              <a:rPr lang="zh-CN" altLang="en-US" sz="1200" dirty="0"/>
              <a:t>对象</a:t>
            </a:r>
            <a:r>
              <a:rPr lang="en-US" altLang="zh-CN" sz="1200" dirty="0"/>
              <a:t>) – </a:t>
            </a:r>
            <a:r>
              <a:rPr lang="zh-CN" altLang="en-US" sz="1200" dirty="0"/>
              <a:t>被关闭的</a:t>
            </a:r>
            <a:r>
              <a:rPr lang="en-US" altLang="zh-CN" sz="1200" dirty="0"/>
              <a:t>spider</a:t>
            </a:r>
          </a:p>
          <a:p>
            <a:r>
              <a:rPr lang="en-US" altLang="zh-CN" sz="1200" dirty="0"/>
              <a:t>        # </a:t>
            </a:r>
            <a:r>
              <a:rPr lang="zh-CN" altLang="en-US" sz="1200" dirty="0"/>
              <a:t>可选实现，当</a:t>
            </a:r>
            <a:r>
              <a:rPr lang="en-US" altLang="zh-CN" sz="1200" dirty="0"/>
              <a:t>spider</a:t>
            </a:r>
            <a:r>
              <a:rPr lang="zh-CN" altLang="en-US" sz="1200" dirty="0"/>
              <a:t>被关闭时，这个方法被调用</a:t>
            </a:r>
          </a:p>
        </p:txBody>
      </p:sp>
    </p:spTree>
    <p:extLst>
      <p:ext uri="{BB962C8B-B14F-4D97-AF65-F5344CB8AC3E}">
        <p14:creationId xmlns:p14="http://schemas.microsoft.com/office/powerpoint/2010/main" val="11619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点介绍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44" y="1475355"/>
            <a:ext cx="5981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四、存储</a:t>
            </a:r>
            <a:r>
              <a:rPr lang="zh-CN" altLang="en-US" dirty="0"/>
              <a:t>内容 （</a:t>
            </a:r>
            <a:r>
              <a:rPr lang="en-US" altLang="zh-CN" dirty="0"/>
              <a:t>pipelines.py</a:t>
            </a:r>
            <a:r>
              <a:rPr lang="zh-CN" altLang="en-US" dirty="0"/>
              <a:t>）：设计管道</a:t>
            </a:r>
            <a:r>
              <a:rPr lang="zh-CN" altLang="en-US" dirty="0" smtClean="0"/>
              <a:t>存储</a:t>
            </a:r>
            <a:r>
              <a:rPr lang="zh-CN" altLang="en-US" dirty="0"/>
              <a:t>数据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44" y="2041915"/>
            <a:ext cx="6030167" cy="350568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59844" y="5560204"/>
            <a:ext cx="389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mySpider/settings.py</a:t>
            </a:r>
            <a:r>
              <a:rPr lang="zh-CN" altLang="en-US" dirty="0" smtClean="0"/>
              <a:t>里面的注册管道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44" y="5929536"/>
            <a:ext cx="5229225" cy="8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6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框架介绍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err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运行机制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42749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潭州商城课程抓取案例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9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087684" y="2396535"/>
            <a:ext cx="3937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思考 </a:t>
            </a:r>
            <a:r>
              <a:rPr lang="en-US" altLang="zh-CN" sz="2000" b="1" dirty="0"/>
              <a:t>yield </a:t>
            </a:r>
            <a:r>
              <a:rPr lang="zh-CN" altLang="en-US" sz="2000" b="1" dirty="0" smtClean="0"/>
              <a:t>在</a:t>
            </a:r>
            <a:r>
              <a:rPr lang="en-US" altLang="zh-CN" sz="2000" b="1" dirty="0"/>
              <a:t>S</a:t>
            </a:r>
            <a:r>
              <a:rPr lang="en-US" altLang="zh-CN" sz="2000" b="1" dirty="0" smtClean="0"/>
              <a:t>pider</a:t>
            </a:r>
            <a:r>
              <a:rPr lang="zh-CN" altLang="en-US" sz="2000" b="1" dirty="0" smtClean="0"/>
              <a:t>文件中的作用</a:t>
            </a:r>
            <a:r>
              <a:rPr lang="en-US" altLang="zh-CN" sz="2000" b="1" dirty="0" smtClean="0"/>
              <a:t>?</a:t>
            </a:r>
            <a:endParaRPr lang="zh-CN" altLang="en-US" sz="2000" b="1" dirty="0"/>
          </a:p>
        </p:txBody>
      </p:sp>
      <p:cxnSp>
        <p:nvCxnSpPr>
          <p:cNvPr id="35" name="直接连接符 25"/>
          <p:cNvCxnSpPr/>
          <p:nvPr/>
        </p:nvCxnSpPr>
        <p:spPr>
          <a:xfrm>
            <a:off x="5188926" y="3115564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3965924" y="2103203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 smtClean="0">
                  <a:solidFill>
                    <a:schemeClr val="accent1"/>
                  </a:solidFill>
                </a:rPr>
                <a:t>01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空山</a:t>
            </a:r>
            <a:r>
              <a:rPr lang="zh-CN" altLang="en-US" sz="16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课时一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课时一问题引入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777462" y="2763986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89712" y="3809911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5547" y="199001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43994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怎样运用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制作爬虫？</a:t>
            </a:r>
          </a:p>
        </p:txBody>
      </p:sp>
      <p:sp>
        <p:nvSpPr>
          <p:cNvPr id="3" name="矩形 2"/>
          <p:cNvSpPr/>
          <p:nvPr/>
        </p:nvSpPr>
        <p:spPr>
          <a:xfrm>
            <a:off x="1899911" y="3067621"/>
            <a:ext cx="1926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怎样安装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69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1904144" y="4097590"/>
            <a:ext cx="1926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运行流程？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400"/>
                            </p:stCondLst>
                            <p:childTnLst>
                              <p:par>
                                <p:cTn id="1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点一问题解答</a:t>
            </a:r>
            <a:endParaRPr lang="en-US" altLang="zh-CN" sz="2400" dirty="0" smtClean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29" name="Group 134"/>
          <p:cNvGrpSpPr/>
          <p:nvPr/>
        </p:nvGrpSpPr>
        <p:grpSpPr>
          <a:xfrm>
            <a:off x="496511" y="1297820"/>
            <a:ext cx="864665" cy="865389"/>
            <a:chOff x="3287425" y="1417883"/>
            <a:chExt cx="648499" cy="649042"/>
          </a:xfrm>
        </p:grpSpPr>
        <p:sp>
          <p:nvSpPr>
            <p:cNvPr id="3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415469" y="156123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6" y="2297114"/>
            <a:ext cx="6145301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35499" y="1364426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怎样安装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crapy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1296" y="21949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Windows </a:t>
            </a:r>
            <a:r>
              <a:rPr lang="zh-CN" altLang="en-US" dirty="0"/>
              <a:t>安装</a:t>
            </a:r>
            <a:r>
              <a:rPr lang="zh-CN" altLang="en-US" dirty="0" smtClean="0"/>
              <a:t>方式</a:t>
            </a:r>
          </a:p>
          <a:p>
            <a:r>
              <a:rPr lang="en-US" altLang="zh-CN" dirty="0" smtClean="0"/>
              <a:t>Python </a:t>
            </a:r>
            <a:r>
              <a:rPr lang="en-US" altLang="zh-CN" dirty="0"/>
              <a:t>2 / 3</a:t>
            </a:r>
          </a:p>
          <a:p>
            <a:r>
              <a:rPr lang="zh-CN" altLang="en-US" dirty="0"/>
              <a:t>升级</a:t>
            </a:r>
            <a:r>
              <a:rPr lang="en-US" altLang="zh-CN" dirty="0"/>
              <a:t>pip</a:t>
            </a:r>
            <a:r>
              <a:rPr lang="zh-CN" altLang="en-US" dirty="0"/>
              <a:t>版本：</a:t>
            </a:r>
            <a:r>
              <a:rPr lang="en-US" altLang="zh-CN" dirty="0"/>
              <a:t>pip install --upgrade pip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pip </a:t>
            </a:r>
            <a:r>
              <a:rPr lang="zh-CN" altLang="en-US" dirty="0"/>
              <a:t>安装 </a:t>
            </a: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zh-CN" altLang="en-US" dirty="0"/>
              <a:t>框架</a:t>
            </a:r>
            <a:r>
              <a:rPr lang="en-US" altLang="zh-CN" dirty="0"/>
              <a:t>pip install </a:t>
            </a:r>
            <a:r>
              <a:rPr lang="en-US" altLang="zh-CN" dirty="0" err="1"/>
              <a:t>Scrapy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8081" y="37050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Ubuntu </a:t>
            </a:r>
            <a:r>
              <a:rPr lang="zh-CN" altLang="en-US" dirty="0"/>
              <a:t>需要</a:t>
            </a:r>
            <a:r>
              <a:rPr lang="en-US" altLang="zh-CN" dirty="0"/>
              <a:t>9.10</a:t>
            </a:r>
            <a:r>
              <a:rPr lang="zh-CN" altLang="en-US" dirty="0"/>
              <a:t>或以上版本安装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r>
              <a:rPr lang="en-US" altLang="zh-CN" dirty="0"/>
              <a:t>Python 2 / 3</a:t>
            </a:r>
          </a:p>
          <a:p>
            <a:r>
              <a:rPr lang="zh-CN" altLang="en-US" dirty="0"/>
              <a:t>安装非</a:t>
            </a:r>
            <a:r>
              <a:rPr lang="en-US" altLang="zh-CN" dirty="0"/>
              <a:t>Python</a:t>
            </a:r>
            <a:r>
              <a:rPr lang="zh-CN" altLang="en-US" dirty="0"/>
              <a:t>的依赖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python-</a:t>
            </a:r>
            <a:r>
              <a:rPr lang="en-US" altLang="zh-CN" dirty="0" err="1"/>
              <a:t>dev</a:t>
            </a:r>
            <a:r>
              <a:rPr lang="en-US" altLang="zh-CN" dirty="0"/>
              <a:t> python-pip libxml2-dev libxslt1-dev zlib1g-dev </a:t>
            </a:r>
            <a:r>
              <a:rPr lang="en-US" altLang="zh-CN" dirty="0" err="1"/>
              <a:t>libffi-dev</a:t>
            </a:r>
            <a:r>
              <a:rPr lang="en-US" altLang="zh-CN" dirty="0"/>
              <a:t> </a:t>
            </a:r>
            <a:r>
              <a:rPr lang="en-US" altLang="zh-CN" dirty="0" err="1"/>
              <a:t>libssl-dev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pip </a:t>
            </a:r>
            <a:r>
              <a:rPr lang="zh-CN" altLang="en-US" dirty="0"/>
              <a:t>安装 </a:t>
            </a: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zh-CN" altLang="en-US" dirty="0"/>
              <a:t>框架 </a:t>
            </a:r>
            <a:r>
              <a:rPr lang="en-US" altLang="zh-CN" dirty="0" err="1"/>
              <a:t>sudo</a:t>
            </a:r>
            <a:r>
              <a:rPr lang="en-US" altLang="zh-CN" dirty="0"/>
              <a:t> pip install </a:t>
            </a:r>
            <a:r>
              <a:rPr lang="en-US" altLang="zh-CN" dirty="0" err="1"/>
              <a:t>scrapy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1296" y="53565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具体</a:t>
            </a:r>
            <a:r>
              <a:rPr lang="en-US" altLang="zh-CN" dirty="0" err="1"/>
              <a:t>Scrapy</a:t>
            </a:r>
            <a:r>
              <a:rPr lang="zh-CN" altLang="en-US" dirty="0"/>
              <a:t>安装流程参考：</a:t>
            </a:r>
            <a:r>
              <a:rPr lang="en-US" altLang="zh-CN" dirty="0"/>
              <a:t>http://doc.scrapy.org/en/latest/intro/install.html#intro-install-platform-notes </a:t>
            </a:r>
            <a:r>
              <a:rPr lang="zh-CN" altLang="en-US" dirty="0"/>
              <a:t>里面有各个平台的安装方法</a:t>
            </a:r>
          </a:p>
        </p:txBody>
      </p: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835"/>
            <a:ext cx="6663141" cy="469854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52302" y="588977"/>
            <a:ext cx="2262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667112" y="0"/>
            <a:ext cx="55248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2.Scrapy</a:t>
            </a:r>
            <a:r>
              <a:rPr lang="zh-CN" altLang="en-US" sz="1600" dirty="0"/>
              <a:t>构架解析：</a:t>
            </a:r>
          </a:p>
          <a:p>
            <a:r>
              <a:rPr lang="en-US" altLang="zh-CN" sz="1600" dirty="0" err="1"/>
              <a:t>Scrapy</a:t>
            </a:r>
            <a:r>
              <a:rPr lang="en-US" altLang="zh-CN" sz="1600" dirty="0"/>
              <a:t> Engine(</a:t>
            </a:r>
            <a:r>
              <a:rPr lang="zh-CN" altLang="en-US" sz="1600" dirty="0"/>
              <a:t>引擎</a:t>
            </a:r>
            <a:r>
              <a:rPr lang="en-US" altLang="zh-CN" sz="1600" dirty="0"/>
              <a:t>): </a:t>
            </a:r>
            <a:r>
              <a:rPr lang="zh-CN" altLang="en-US" sz="1600" dirty="0"/>
              <a:t>负责</a:t>
            </a:r>
            <a:r>
              <a:rPr lang="en-US" altLang="zh-CN" sz="1600" dirty="0"/>
              <a:t>Spider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ItemPipeline</a:t>
            </a:r>
            <a:r>
              <a:rPr lang="zh-CN" altLang="en-US" sz="1600" dirty="0"/>
              <a:t>、</a:t>
            </a:r>
            <a:r>
              <a:rPr lang="en-US" altLang="zh-CN" sz="1600" dirty="0"/>
              <a:t>Downloader</a:t>
            </a:r>
            <a:r>
              <a:rPr lang="zh-CN" altLang="en-US" sz="1600" dirty="0"/>
              <a:t>、</a:t>
            </a:r>
            <a:r>
              <a:rPr lang="en-US" altLang="zh-CN" sz="1600" dirty="0"/>
              <a:t>Scheduler</a:t>
            </a:r>
            <a:r>
              <a:rPr lang="zh-CN" altLang="en-US" sz="1600" dirty="0"/>
              <a:t>中间的通讯，信号、数据传递等。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Scheduler(</a:t>
            </a:r>
            <a:r>
              <a:rPr lang="zh-CN" altLang="en-US" sz="1600" dirty="0"/>
              <a:t>调度器</a:t>
            </a:r>
            <a:r>
              <a:rPr lang="en-US" altLang="zh-CN" sz="1600" dirty="0"/>
              <a:t>): </a:t>
            </a:r>
            <a:r>
              <a:rPr lang="zh-CN" altLang="en-US" sz="1600" dirty="0"/>
              <a:t>它负责接受引擎发送过来的</a:t>
            </a:r>
            <a:r>
              <a:rPr lang="en-US" altLang="zh-CN" sz="1600" dirty="0"/>
              <a:t>Request</a:t>
            </a:r>
            <a:r>
              <a:rPr lang="zh-CN" altLang="en-US" sz="1600" dirty="0"/>
              <a:t>请求，并按照一定的方式进行整理排列，入队，当引擎需要时，交还给引擎。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Downloader</a:t>
            </a:r>
            <a:r>
              <a:rPr lang="zh-CN" altLang="en-US" sz="1600" dirty="0"/>
              <a:t>（下载器）：负责下载</a:t>
            </a:r>
            <a:r>
              <a:rPr lang="en-US" altLang="zh-CN" sz="1600" dirty="0" err="1"/>
              <a:t>Scrapy</a:t>
            </a:r>
            <a:r>
              <a:rPr lang="en-US" altLang="zh-CN" sz="1600" dirty="0"/>
              <a:t> Engine(</a:t>
            </a:r>
            <a:r>
              <a:rPr lang="zh-CN" altLang="en-US" sz="1600" dirty="0"/>
              <a:t>引擎</a:t>
            </a:r>
            <a:r>
              <a:rPr lang="en-US" altLang="zh-CN" sz="1600" dirty="0"/>
              <a:t>)</a:t>
            </a:r>
            <a:r>
              <a:rPr lang="zh-CN" altLang="en-US" sz="1600" dirty="0"/>
              <a:t>发送的所有</a:t>
            </a:r>
            <a:r>
              <a:rPr lang="en-US" altLang="zh-CN" sz="1600" dirty="0"/>
              <a:t>Requests</a:t>
            </a:r>
            <a:r>
              <a:rPr lang="zh-CN" altLang="en-US" sz="1600" dirty="0"/>
              <a:t>请求，并将其获取到的</a:t>
            </a:r>
            <a:r>
              <a:rPr lang="en-US" altLang="zh-CN" sz="1600" dirty="0"/>
              <a:t>Responses</a:t>
            </a:r>
            <a:r>
              <a:rPr lang="zh-CN" altLang="en-US" sz="1600" dirty="0"/>
              <a:t>交还给</a:t>
            </a:r>
            <a:r>
              <a:rPr lang="en-US" altLang="zh-CN" sz="1600" dirty="0" err="1"/>
              <a:t>Scrapy</a:t>
            </a:r>
            <a:r>
              <a:rPr lang="en-US" altLang="zh-CN" sz="1600" dirty="0"/>
              <a:t> Engine(</a:t>
            </a:r>
            <a:r>
              <a:rPr lang="zh-CN" altLang="en-US" sz="1600" dirty="0"/>
              <a:t>引擎</a:t>
            </a:r>
            <a:r>
              <a:rPr lang="en-US" altLang="zh-CN" sz="1600" dirty="0"/>
              <a:t>)</a:t>
            </a:r>
            <a:r>
              <a:rPr lang="zh-CN" altLang="en-US" sz="1600" dirty="0"/>
              <a:t>，由引擎交给</a:t>
            </a:r>
            <a:r>
              <a:rPr lang="en-US" altLang="zh-CN" sz="1600" dirty="0"/>
              <a:t>Spider</a:t>
            </a:r>
            <a:r>
              <a:rPr lang="zh-CN" altLang="en-US" sz="1600" dirty="0"/>
              <a:t>来处理，</a:t>
            </a:r>
          </a:p>
          <a:p>
            <a:endParaRPr lang="zh-CN" altLang="en-US" sz="1600" dirty="0"/>
          </a:p>
          <a:p>
            <a:r>
              <a:rPr lang="en-US" altLang="zh-CN" sz="1600" dirty="0"/>
              <a:t>Spider</a:t>
            </a:r>
            <a:r>
              <a:rPr lang="zh-CN" altLang="en-US" sz="1600" dirty="0"/>
              <a:t>（爬虫）：它负责处理所有</a:t>
            </a:r>
            <a:r>
              <a:rPr lang="en-US" altLang="zh-CN" sz="1600" dirty="0"/>
              <a:t>Responses,</a:t>
            </a:r>
            <a:r>
              <a:rPr lang="zh-CN" altLang="en-US" sz="1600" dirty="0"/>
              <a:t>从中分析提取数据，获取</a:t>
            </a:r>
            <a:r>
              <a:rPr lang="en-US" altLang="zh-CN" sz="1600" dirty="0"/>
              <a:t>Item</a:t>
            </a:r>
            <a:r>
              <a:rPr lang="zh-CN" altLang="en-US" sz="1600" dirty="0"/>
              <a:t>字段需要的数据，并将需要跟进的</a:t>
            </a:r>
            <a:r>
              <a:rPr lang="en-US" altLang="zh-CN" sz="1600" dirty="0"/>
              <a:t>URL</a:t>
            </a:r>
            <a:r>
              <a:rPr lang="zh-CN" altLang="en-US" sz="1600" dirty="0"/>
              <a:t>提交给引擎，再次进入</a:t>
            </a:r>
            <a:r>
              <a:rPr lang="en-US" altLang="zh-CN" sz="1600" dirty="0"/>
              <a:t>Scheduler(</a:t>
            </a:r>
            <a:r>
              <a:rPr lang="zh-CN" altLang="en-US" sz="1600" dirty="0"/>
              <a:t>调度器</a:t>
            </a:r>
            <a:r>
              <a:rPr lang="en-US" altLang="zh-CN" sz="1600" dirty="0"/>
              <a:t>)</a:t>
            </a:r>
            <a:r>
              <a:rPr lang="zh-CN" altLang="en-US" sz="1600" dirty="0"/>
              <a:t>，</a:t>
            </a:r>
          </a:p>
          <a:p>
            <a:endParaRPr lang="zh-CN" altLang="en-US" sz="1600" dirty="0"/>
          </a:p>
          <a:p>
            <a:r>
              <a:rPr lang="en-US" altLang="zh-CN" sz="1600" dirty="0"/>
              <a:t>Item Pipeline(</a:t>
            </a:r>
            <a:r>
              <a:rPr lang="zh-CN" altLang="en-US" sz="1600" dirty="0"/>
              <a:t>管道</a:t>
            </a:r>
            <a:r>
              <a:rPr lang="en-US" altLang="zh-CN" sz="1600" dirty="0"/>
              <a:t>)</a:t>
            </a:r>
            <a:r>
              <a:rPr lang="zh-CN" altLang="en-US" sz="1600" dirty="0"/>
              <a:t>：它负责处理</a:t>
            </a:r>
            <a:r>
              <a:rPr lang="en-US" altLang="zh-CN" sz="1600" dirty="0"/>
              <a:t>Spider</a:t>
            </a:r>
            <a:r>
              <a:rPr lang="zh-CN" altLang="en-US" sz="1600" dirty="0"/>
              <a:t>中获取到的</a:t>
            </a:r>
            <a:r>
              <a:rPr lang="en-US" altLang="zh-CN" sz="1600" dirty="0"/>
              <a:t>Item</a:t>
            </a:r>
            <a:r>
              <a:rPr lang="zh-CN" altLang="en-US" sz="1600" dirty="0"/>
              <a:t>，并进行进行后期处理（详细分析、过滤、存储等）的地方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  <a:p>
            <a:r>
              <a:rPr lang="en-US" altLang="zh-CN" sz="1600" dirty="0"/>
              <a:t>Downloader </a:t>
            </a:r>
            <a:r>
              <a:rPr lang="en-US" altLang="zh-CN" sz="1600" dirty="0" err="1"/>
              <a:t>Middlewares</a:t>
            </a:r>
            <a:r>
              <a:rPr lang="zh-CN" altLang="en-US" sz="1600" dirty="0"/>
              <a:t>（下载中间件）：你可以当作是一个可以自定义扩展下载功能的组件。</a:t>
            </a:r>
          </a:p>
          <a:p>
            <a:endParaRPr lang="zh-CN" altLang="en-US" sz="1600" dirty="0"/>
          </a:p>
          <a:p>
            <a:r>
              <a:rPr lang="en-US" altLang="zh-CN" sz="1600" dirty="0"/>
              <a:t>Spider </a:t>
            </a:r>
            <a:r>
              <a:rPr lang="en-US" altLang="zh-CN" sz="1600" dirty="0" err="1"/>
              <a:t>Middlewares</a:t>
            </a:r>
            <a:r>
              <a:rPr lang="zh-CN" altLang="en-US" sz="1600" dirty="0"/>
              <a:t>（</a:t>
            </a:r>
            <a:r>
              <a:rPr lang="en-US" altLang="zh-CN" sz="1600" dirty="0"/>
              <a:t>Spider</a:t>
            </a:r>
            <a:r>
              <a:rPr lang="zh-CN" altLang="en-US" sz="1600" dirty="0"/>
              <a:t>中间件）：你可以理解为是一个可以自定扩展和操作引擎和</a:t>
            </a:r>
            <a:r>
              <a:rPr lang="en-US" altLang="zh-CN" sz="1600" dirty="0"/>
              <a:t>Spider</a:t>
            </a:r>
            <a:r>
              <a:rPr lang="zh-CN" altLang="en-US" sz="1600" dirty="0"/>
              <a:t>中间通信的功能组件（比如进入</a:t>
            </a:r>
            <a:r>
              <a:rPr lang="en-US" altLang="zh-CN" sz="1600" dirty="0"/>
              <a:t>Spider</a:t>
            </a:r>
            <a:r>
              <a:rPr lang="zh-CN" altLang="en-US" sz="1600" dirty="0"/>
              <a:t>的</a:t>
            </a:r>
            <a:r>
              <a:rPr lang="en-US" altLang="zh-CN" sz="1600" dirty="0"/>
              <a:t>Responses;</a:t>
            </a:r>
            <a:r>
              <a:rPr lang="zh-CN" altLang="en-US" sz="1600" dirty="0"/>
              <a:t>和从</a:t>
            </a:r>
            <a:r>
              <a:rPr lang="en-US" altLang="zh-CN" sz="1600" dirty="0"/>
              <a:t>Spider</a:t>
            </a:r>
            <a:r>
              <a:rPr lang="zh-CN" altLang="en-US" sz="1600" dirty="0"/>
              <a:t>出去的</a:t>
            </a:r>
            <a:r>
              <a:rPr lang="en-US" altLang="zh-CN" sz="1600" dirty="0"/>
              <a:t>Requests</a:t>
            </a:r>
            <a:r>
              <a:rPr lang="zh-CN" altLang="en-US" sz="1600" dirty="0"/>
              <a:t>）</a:t>
            </a:r>
          </a:p>
        </p:txBody>
      </p:sp>
      <p:grpSp>
        <p:nvGrpSpPr>
          <p:cNvPr id="7" name="Group 130"/>
          <p:cNvGrpSpPr/>
          <p:nvPr/>
        </p:nvGrpSpPr>
        <p:grpSpPr>
          <a:xfrm>
            <a:off x="452440" y="357961"/>
            <a:ext cx="864665" cy="865389"/>
            <a:chOff x="3287425" y="3613920"/>
            <a:chExt cx="648499" cy="649042"/>
          </a:xfrm>
        </p:grpSpPr>
        <p:sp>
          <p:nvSpPr>
            <p:cNvPr id="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问题解答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52274" y="123978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怎样运用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制作爬虫？</a:t>
            </a:r>
          </a:p>
        </p:txBody>
      </p:sp>
      <p:sp>
        <p:nvSpPr>
          <p:cNvPr id="3" name="AutoShape 2" descr="E:\python\python%E9%AB%98%E7%BA%A7%E6%A1%86%E6%9E%B6\python%E7%88%AC%E8%99%AB\Python Spider%E8%AF%BE%E4%BB%B6\file\images\7.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9" y="1864042"/>
            <a:ext cx="4851649" cy="37085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57210" y="184175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下面来简单介绍一下各个主要文件的作用：</a:t>
            </a:r>
          </a:p>
          <a:p>
            <a:endParaRPr lang="zh-CN" altLang="en-US" dirty="0"/>
          </a:p>
          <a:p>
            <a:r>
              <a:rPr lang="en-US" altLang="zh-CN" dirty="0" err="1"/>
              <a:t>scrapy.cfg</a:t>
            </a:r>
            <a:r>
              <a:rPr lang="en-US" altLang="zh-CN" dirty="0"/>
              <a:t> </a:t>
            </a:r>
            <a:r>
              <a:rPr lang="zh-CN" altLang="en-US" dirty="0"/>
              <a:t>：项目的配置文件</a:t>
            </a:r>
          </a:p>
          <a:p>
            <a:endParaRPr lang="zh-CN" altLang="en-US" dirty="0"/>
          </a:p>
          <a:p>
            <a:r>
              <a:rPr lang="en-US" altLang="zh-CN" dirty="0" err="1"/>
              <a:t>mySpider</a:t>
            </a:r>
            <a:r>
              <a:rPr lang="en-US" altLang="zh-CN" dirty="0"/>
              <a:t>/ </a:t>
            </a:r>
            <a:r>
              <a:rPr lang="zh-CN" altLang="en-US" dirty="0"/>
              <a:t>：项目的</a:t>
            </a:r>
            <a:r>
              <a:rPr lang="en-US" altLang="zh-CN" dirty="0"/>
              <a:t>Python</a:t>
            </a:r>
            <a:r>
              <a:rPr lang="zh-CN" altLang="en-US" dirty="0"/>
              <a:t>模块，将会从这里引用代码</a:t>
            </a:r>
          </a:p>
          <a:p>
            <a:endParaRPr lang="zh-CN" altLang="en-US" dirty="0"/>
          </a:p>
          <a:p>
            <a:r>
              <a:rPr lang="en-US" altLang="zh-CN" dirty="0"/>
              <a:t>mySpider/items.py </a:t>
            </a:r>
            <a:r>
              <a:rPr lang="zh-CN" altLang="en-US" dirty="0"/>
              <a:t>：项目的目标文件</a:t>
            </a:r>
          </a:p>
          <a:p>
            <a:endParaRPr lang="zh-CN" altLang="en-US" dirty="0"/>
          </a:p>
          <a:p>
            <a:r>
              <a:rPr lang="en-US" altLang="zh-CN" dirty="0"/>
              <a:t>mySpider/pipelines.py </a:t>
            </a:r>
            <a:r>
              <a:rPr lang="zh-CN" altLang="en-US" dirty="0"/>
              <a:t>：项目的管道文件</a:t>
            </a:r>
          </a:p>
          <a:p>
            <a:endParaRPr lang="zh-CN" altLang="en-US" dirty="0"/>
          </a:p>
          <a:p>
            <a:r>
              <a:rPr lang="en-US" altLang="zh-CN" dirty="0"/>
              <a:t>mySpider/settings.py </a:t>
            </a:r>
            <a:r>
              <a:rPr lang="zh-CN" altLang="en-US" dirty="0"/>
              <a:t>：项目的设置文件</a:t>
            </a:r>
          </a:p>
          <a:p>
            <a:endParaRPr lang="zh-CN" altLang="en-US" dirty="0"/>
          </a:p>
          <a:p>
            <a:r>
              <a:rPr lang="en-US" altLang="zh-CN" dirty="0" err="1"/>
              <a:t>mySpider</a:t>
            </a:r>
            <a:r>
              <a:rPr lang="en-US" altLang="zh-CN" dirty="0"/>
              <a:t>/spiders/ </a:t>
            </a:r>
            <a:r>
              <a:rPr lang="zh-CN" altLang="en-US" dirty="0"/>
              <a:t>：存储爬虫代码目录</a:t>
            </a:r>
          </a:p>
        </p:txBody>
      </p:sp>
      <p:grpSp>
        <p:nvGrpSpPr>
          <p:cNvPr id="32" name="Group 130"/>
          <p:cNvGrpSpPr/>
          <p:nvPr/>
        </p:nvGrpSpPr>
        <p:grpSpPr>
          <a:xfrm>
            <a:off x="530029" y="976366"/>
            <a:ext cx="864665" cy="865389"/>
            <a:chOff x="3287425" y="3613920"/>
            <a:chExt cx="648499" cy="649042"/>
          </a:xfrm>
        </p:grpSpPr>
        <p:sp>
          <p:nvSpPr>
            <p:cNvPr id="33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9" name="Group 133"/>
          <p:cNvGrpSpPr/>
          <p:nvPr/>
        </p:nvGrpSpPr>
        <p:grpSpPr>
          <a:xfrm>
            <a:off x="517446" y="976365"/>
            <a:ext cx="864665" cy="865389"/>
            <a:chOff x="5249342" y="1406453"/>
            <a:chExt cx="648499" cy="649042"/>
          </a:xfrm>
        </p:grpSpPr>
        <p:sp>
          <p:nvSpPr>
            <p:cNvPr id="40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757210" y="10637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一、新建项目 </a:t>
            </a:r>
            <a:r>
              <a:rPr lang="en-US" altLang="zh-CN" dirty="0"/>
              <a:t>(</a:t>
            </a: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project_name</a:t>
            </a:r>
            <a:r>
              <a:rPr lang="en-US" altLang="zh-CN" dirty="0" smtClean="0"/>
              <a:t>’)</a:t>
            </a:r>
            <a:r>
              <a:rPr lang="zh-CN" altLang="en-US" dirty="0"/>
              <a:t>：新建一个新的爬虫项目</a:t>
            </a:r>
          </a:p>
        </p:txBody>
      </p:sp>
    </p:spTree>
    <p:extLst>
      <p:ext uri="{BB962C8B-B14F-4D97-AF65-F5344CB8AC3E}">
        <p14:creationId xmlns:p14="http://schemas.microsoft.com/office/powerpoint/2010/main" val="5050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点介绍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44" y="1475355"/>
            <a:ext cx="588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二、明确</a:t>
            </a:r>
            <a:r>
              <a:rPr lang="zh-CN" altLang="en-US" dirty="0"/>
              <a:t>目标 （编写</a:t>
            </a:r>
            <a:r>
              <a:rPr lang="en-US" altLang="zh-CN" dirty="0"/>
              <a:t>items.py</a:t>
            </a:r>
            <a:r>
              <a:rPr lang="zh-CN" altLang="en-US" dirty="0"/>
              <a:t>）：明确你想要抓取的目标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38" y="1938129"/>
            <a:ext cx="482032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4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点介绍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44" y="1475355"/>
            <a:ext cx="641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三、制作</a:t>
            </a:r>
            <a:r>
              <a:rPr lang="zh-CN" altLang="en-US" dirty="0"/>
              <a:t>爬虫 （</a:t>
            </a:r>
            <a:r>
              <a:rPr lang="en-US" altLang="zh-CN" dirty="0"/>
              <a:t>spiders/xxspider.py</a:t>
            </a:r>
            <a:r>
              <a:rPr lang="zh-CN" altLang="en-US" dirty="0"/>
              <a:t>）：制作爬虫开始爬取网页</a:t>
            </a:r>
          </a:p>
        </p:txBody>
      </p:sp>
      <p:sp>
        <p:nvSpPr>
          <p:cNvPr id="16" name="矩形 15"/>
          <p:cNvSpPr/>
          <p:nvPr/>
        </p:nvSpPr>
        <p:spPr>
          <a:xfrm>
            <a:off x="3510951" y="1870635"/>
            <a:ext cx="4848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创建爬虫文件：</a:t>
            </a:r>
            <a:r>
              <a:rPr lang="en-US" altLang="zh-CN" sz="1600" dirty="0" err="1" smtClean="0"/>
              <a:t>scrapy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genspider</a:t>
            </a:r>
            <a:r>
              <a:rPr lang="en-US" altLang="zh-CN" sz="1600" dirty="0" smtClean="0"/>
              <a:t> “</a:t>
            </a:r>
            <a:r>
              <a:rPr lang="en-US" altLang="zh-CN" sz="1600" dirty="0" err="1" smtClean="0"/>
              <a:t>spider_name</a:t>
            </a:r>
            <a:r>
              <a:rPr lang="en-US" altLang="zh-CN" sz="1600" dirty="0" smtClean="0"/>
              <a:t>” “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”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51" y="2235137"/>
            <a:ext cx="8225447" cy="40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866</Words>
  <Application>Microsoft Office PowerPoint</Application>
  <PresentationFormat>宽屏</PresentationFormat>
  <Paragraphs>112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liushaolong</cp:lastModifiedBy>
  <cp:revision>214</cp:revision>
  <dcterms:created xsi:type="dcterms:W3CDTF">2017-08-12T10:14:32Z</dcterms:created>
  <dcterms:modified xsi:type="dcterms:W3CDTF">2018-03-28T15:49:00Z</dcterms:modified>
</cp:coreProperties>
</file>