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14"/>
  </p:notesMasterIdLst>
  <p:handoutMasterIdLst>
    <p:handoutMasterId r:id="rId15"/>
  </p:handoutMasterIdLst>
  <p:sldIdLst>
    <p:sldId id="285" r:id="rId4"/>
    <p:sldId id="317" r:id="rId5"/>
    <p:sldId id="259" r:id="rId6"/>
    <p:sldId id="260" r:id="rId7"/>
    <p:sldId id="307" r:id="rId8"/>
    <p:sldId id="320" r:id="rId9"/>
    <p:sldId id="318" r:id="rId10"/>
    <p:sldId id="319" r:id="rId11"/>
    <p:sldId id="316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86391" autoAdjust="0"/>
  </p:normalViewPr>
  <p:slideViewPr>
    <p:cSldViewPr snapToGrid="0">
      <p:cViewPr varScale="1">
        <p:scale>
          <a:sx n="89" d="100"/>
          <a:sy n="89" d="100"/>
        </p:scale>
        <p:origin x="42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 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377" y="2874134"/>
            <a:ext cx="548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4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81160" y="2887026"/>
            <a:ext cx="5063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源码解析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32448" y="4461343"/>
            <a:ext cx="5480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腾讯招聘信息抓取案例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8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3657" y="178067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课时三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课时三问题引入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5" y="1311058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1830083" y="158266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常用的反反爬虫策略有哪些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68123" y="40204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Request/Response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重要参数有哪些？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Group 130"/>
          <p:cNvGrpSpPr/>
          <p:nvPr/>
        </p:nvGrpSpPr>
        <p:grpSpPr>
          <a:xfrm>
            <a:off x="810554" y="3738037"/>
            <a:ext cx="864665" cy="865389"/>
            <a:chOff x="3287425" y="3613920"/>
            <a:chExt cx="648499" cy="649042"/>
          </a:xfrm>
        </p:grpSpPr>
        <p:sp>
          <p:nvSpPr>
            <p:cNvPr id="75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8" name="Group 129"/>
          <p:cNvGrpSpPr/>
          <p:nvPr/>
        </p:nvGrpSpPr>
        <p:grpSpPr>
          <a:xfrm>
            <a:off x="801814" y="2551496"/>
            <a:ext cx="864665" cy="865389"/>
            <a:chOff x="2779491" y="2517212"/>
            <a:chExt cx="648499" cy="649042"/>
          </a:xfrm>
        </p:grpSpPr>
        <p:sp>
          <p:nvSpPr>
            <p:cNvPr id="79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1846396" y="5187996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怎样发送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134"/>
          <p:cNvGrpSpPr/>
          <p:nvPr/>
        </p:nvGrpSpPr>
        <p:grpSpPr>
          <a:xfrm>
            <a:off x="805513" y="4924579"/>
            <a:ext cx="864665" cy="865389"/>
            <a:chOff x="3287425" y="1417883"/>
            <a:chExt cx="648499" cy="649042"/>
          </a:xfrm>
        </p:grpSpPr>
        <p:sp>
          <p:nvSpPr>
            <p:cNvPr id="67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04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912012" y="280154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400"/>
                            </p:stCondLst>
                            <p:childTnLst>
                              <p:par>
                                <p:cTn id="1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900"/>
                            </p:stCondLst>
                            <p:childTnLst>
                              <p:par>
                                <p:cTn id="1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400"/>
                            </p:stCondLst>
                            <p:childTnLst>
                              <p:par>
                                <p:cTn id="1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6" grpId="0"/>
      <p:bldP spid="81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点一问题解答</a:t>
            </a:r>
            <a:endParaRPr lang="en-US" altLang="zh-CN" sz="2400" dirty="0" smtClean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29" name="Group 134"/>
          <p:cNvGrpSpPr/>
          <p:nvPr/>
        </p:nvGrpSpPr>
        <p:grpSpPr>
          <a:xfrm>
            <a:off x="496511" y="1297820"/>
            <a:ext cx="864665" cy="865389"/>
            <a:chOff x="3287425" y="1417883"/>
            <a:chExt cx="648499" cy="649042"/>
          </a:xfrm>
        </p:grpSpPr>
        <p:sp>
          <p:nvSpPr>
            <p:cNvPr id="3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415469" y="156123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常用的反反爬虫策略有哪些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956" y="227871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通常防止爬虫被反主要有以下几个策略：</a:t>
            </a:r>
          </a:p>
          <a:p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动态设置</a:t>
            </a:r>
            <a:r>
              <a:rPr lang="en-US" altLang="zh-CN" sz="1600" dirty="0"/>
              <a:t>User-Agent</a:t>
            </a:r>
            <a:r>
              <a:rPr lang="zh-CN" altLang="en-US" sz="1600" dirty="0"/>
              <a:t>（随机切换</a:t>
            </a:r>
            <a:r>
              <a:rPr lang="en-US" altLang="zh-CN" sz="1600" dirty="0"/>
              <a:t>User-Agent</a:t>
            </a:r>
            <a:r>
              <a:rPr lang="zh-CN" altLang="en-US" sz="1600" dirty="0"/>
              <a:t>，模拟不同用户的浏览器信息）</a:t>
            </a:r>
          </a:p>
          <a:p>
            <a:endParaRPr lang="zh-CN" altLang="en-US" sz="1600" dirty="0"/>
          </a:p>
          <a:p>
            <a:r>
              <a:rPr lang="zh-CN" altLang="en-US" sz="1600" dirty="0"/>
              <a:t>禁用</a:t>
            </a:r>
            <a:r>
              <a:rPr lang="en-US" altLang="zh-CN" sz="1600" dirty="0"/>
              <a:t>Cookies</a:t>
            </a:r>
            <a:r>
              <a:rPr lang="zh-CN" altLang="en-US" sz="1600" dirty="0"/>
              <a:t>（也就是不启用</a:t>
            </a:r>
            <a:r>
              <a:rPr lang="en-US" altLang="zh-CN" sz="1600" dirty="0"/>
              <a:t>cookies middleware</a:t>
            </a:r>
            <a:r>
              <a:rPr lang="zh-CN" altLang="en-US" sz="1600" dirty="0"/>
              <a:t>，不向</a:t>
            </a:r>
            <a:r>
              <a:rPr lang="en-US" altLang="zh-CN" sz="1600" dirty="0"/>
              <a:t>Server</a:t>
            </a:r>
            <a:r>
              <a:rPr lang="zh-CN" altLang="en-US" sz="1600" dirty="0"/>
              <a:t>发送</a:t>
            </a:r>
            <a:r>
              <a:rPr lang="en-US" altLang="zh-CN" sz="1600" dirty="0"/>
              <a:t>cookies</a:t>
            </a:r>
            <a:r>
              <a:rPr lang="zh-CN" altLang="en-US" sz="1600" dirty="0"/>
              <a:t>，有些网站通过</a:t>
            </a:r>
            <a:r>
              <a:rPr lang="en-US" altLang="zh-CN" sz="1600" dirty="0"/>
              <a:t>cookie</a:t>
            </a:r>
            <a:r>
              <a:rPr lang="zh-CN" altLang="en-US" sz="1600" dirty="0"/>
              <a:t>的使用发现爬虫行为）</a:t>
            </a:r>
          </a:p>
          <a:p>
            <a:endParaRPr lang="zh-CN" altLang="en-US" sz="1600" dirty="0"/>
          </a:p>
          <a:p>
            <a:r>
              <a:rPr lang="zh-CN" altLang="en-US" sz="1600" dirty="0"/>
              <a:t>可以通过</a:t>
            </a:r>
            <a:r>
              <a:rPr lang="en-US" altLang="zh-CN" sz="1600" dirty="0"/>
              <a:t>COOKIES_ENABLED </a:t>
            </a:r>
            <a:r>
              <a:rPr lang="zh-CN" altLang="en-US" sz="1600" dirty="0"/>
              <a:t>控制 </a:t>
            </a:r>
            <a:r>
              <a:rPr lang="en-US" altLang="zh-CN" sz="1600" dirty="0" err="1"/>
              <a:t>CookiesMiddleware</a:t>
            </a:r>
            <a:r>
              <a:rPr lang="en-US" altLang="zh-CN" sz="1600" dirty="0"/>
              <a:t> </a:t>
            </a:r>
            <a:r>
              <a:rPr lang="zh-CN" altLang="en-US" sz="1600" dirty="0"/>
              <a:t>开启或关闭</a:t>
            </a:r>
          </a:p>
          <a:p>
            <a:r>
              <a:rPr lang="zh-CN" altLang="en-US" sz="1600" dirty="0"/>
              <a:t>设置延迟下载（防止访问过于频繁，设置为 </a:t>
            </a:r>
            <a:r>
              <a:rPr lang="en-US" altLang="zh-CN" sz="1600" dirty="0"/>
              <a:t>2</a:t>
            </a:r>
            <a:r>
              <a:rPr lang="zh-CN" altLang="en-US" sz="1600" dirty="0"/>
              <a:t>秒 或更高）</a:t>
            </a:r>
          </a:p>
          <a:p>
            <a:endParaRPr lang="zh-CN" altLang="en-US" sz="1600" dirty="0"/>
          </a:p>
          <a:p>
            <a:r>
              <a:rPr lang="en-US" altLang="zh-CN" sz="1600" dirty="0"/>
              <a:t>Google Cache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Baidu</a:t>
            </a:r>
            <a:r>
              <a:rPr lang="en-US" altLang="zh-CN" sz="1600" dirty="0"/>
              <a:t> Cache</a:t>
            </a:r>
            <a:r>
              <a:rPr lang="zh-CN" altLang="en-US" sz="1600" dirty="0"/>
              <a:t>：如果可能的话，使用谷歌</a:t>
            </a:r>
            <a:r>
              <a:rPr lang="en-US" altLang="zh-CN" sz="1600" dirty="0"/>
              <a:t>/</a:t>
            </a:r>
            <a:r>
              <a:rPr lang="zh-CN" altLang="en-US" sz="1600" dirty="0"/>
              <a:t>百度等搜索引擎服务器页面缓存获取页面数据。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使用</a:t>
            </a:r>
            <a:r>
              <a:rPr lang="en-US" altLang="zh-CN" sz="1600" dirty="0"/>
              <a:t>IP</a:t>
            </a:r>
            <a:r>
              <a:rPr lang="zh-CN" altLang="en-US" sz="1600" dirty="0"/>
              <a:t>地址池：</a:t>
            </a:r>
            <a:r>
              <a:rPr lang="en-US" altLang="zh-CN" sz="1600" dirty="0"/>
              <a:t>VPN</a:t>
            </a:r>
            <a:r>
              <a:rPr lang="zh-CN" altLang="en-US" sz="1600" dirty="0"/>
              <a:t>和代理</a:t>
            </a:r>
            <a:r>
              <a:rPr lang="en-US" altLang="zh-CN" sz="1600" dirty="0"/>
              <a:t>IP</a:t>
            </a:r>
            <a:r>
              <a:rPr lang="zh-CN" altLang="en-US" sz="1600" dirty="0"/>
              <a:t>，现在大部分网站都是根据</a:t>
            </a:r>
            <a:r>
              <a:rPr lang="en-US" altLang="zh-CN" sz="1600" dirty="0"/>
              <a:t>IP</a:t>
            </a:r>
            <a:r>
              <a:rPr lang="zh-CN" altLang="en-US" sz="1600" dirty="0"/>
              <a:t>来</a:t>
            </a:r>
            <a:r>
              <a:rPr lang="en-US" altLang="zh-CN" sz="1600" dirty="0"/>
              <a:t>ban</a:t>
            </a:r>
            <a:r>
              <a:rPr lang="zh-CN" altLang="en-US" sz="1600" dirty="0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3509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6635" y="1076218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Group 130"/>
          <p:cNvGrpSpPr/>
          <p:nvPr/>
        </p:nvGrpSpPr>
        <p:grpSpPr>
          <a:xfrm>
            <a:off x="663867" y="798117"/>
            <a:ext cx="864665" cy="865389"/>
            <a:chOff x="3287425" y="3613920"/>
            <a:chExt cx="648499" cy="649042"/>
          </a:xfrm>
        </p:grpSpPr>
        <p:sp>
          <p:nvSpPr>
            <p:cNvPr id="15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63867" y="176335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Log 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levels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：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333333"/>
                </a:solidFill>
                <a:latin typeface="Helvetica Neue"/>
              </a:rPr>
              <a:t>Scrapy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提供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层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logging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级别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CRITICAL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严重错误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(critical)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ERROR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一般错误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(regular errors)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WARNING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警告信息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(warning messages)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INFO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一般信息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(informational messages)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DEBUG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调试信息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(debugging messages)</a:t>
            </a:r>
            <a:endParaRPr lang="en-US" altLang="zh-CN" sz="16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4467" y="1763357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logging</a:t>
            </a:r>
            <a:r>
              <a:rPr lang="zh-CN" altLang="en-US" dirty="0" smtClean="0"/>
              <a:t>设置：</a:t>
            </a:r>
            <a:endParaRPr lang="zh-CN" altLang="en-US" dirty="0"/>
          </a:p>
          <a:p>
            <a:r>
              <a:rPr lang="zh-CN" altLang="en-US" sz="1600" dirty="0"/>
              <a:t>通过在</a:t>
            </a:r>
            <a:r>
              <a:rPr lang="en-US" altLang="zh-CN" sz="1600" dirty="0"/>
              <a:t>setting.py</a:t>
            </a:r>
            <a:r>
              <a:rPr lang="zh-CN" altLang="en-US" sz="1600" dirty="0"/>
              <a:t>中进行以下设置可以被用来配置</a:t>
            </a:r>
            <a:r>
              <a:rPr lang="en-US" altLang="zh-CN" sz="1600" dirty="0"/>
              <a:t>logging</a:t>
            </a:r>
            <a:r>
              <a:rPr lang="en-US" altLang="zh-CN" sz="1600" dirty="0" smtClean="0"/>
              <a:t>:</a:t>
            </a:r>
            <a:endParaRPr lang="en-US" altLang="zh-CN" sz="1600" dirty="0"/>
          </a:p>
          <a:p>
            <a:r>
              <a:rPr lang="en-US" altLang="zh-CN" sz="1600" dirty="0"/>
              <a:t>LOG_ENABLED </a:t>
            </a:r>
            <a:r>
              <a:rPr lang="zh-CN" altLang="en-US" sz="1600" dirty="0"/>
              <a:t>默认</a:t>
            </a:r>
            <a:r>
              <a:rPr lang="en-US" altLang="zh-CN" sz="1600" dirty="0"/>
              <a:t>: True</a:t>
            </a:r>
            <a:r>
              <a:rPr lang="zh-CN" altLang="en-US" sz="1600" dirty="0"/>
              <a:t>，启用</a:t>
            </a:r>
            <a:r>
              <a:rPr lang="en-US" altLang="zh-CN" sz="1600" dirty="0"/>
              <a:t>logging</a:t>
            </a:r>
          </a:p>
          <a:p>
            <a:r>
              <a:rPr lang="en-US" altLang="zh-CN" sz="1600" dirty="0"/>
              <a:t>LOG_ENCODING </a:t>
            </a:r>
            <a:r>
              <a:rPr lang="zh-CN" altLang="en-US" sz="1600" dirty="0"/>
              <a:t>默认</a:t>
            </a:r>
            <a:r>
              <a:rPr lang="en-US" altLang="zh-CN" sz="1600" dirty="0"/>
              <a:t>: 'utf-8'</a:t>
            </a:r>
            <a:r>
              <a:rPr lang="zh-CN" altLang="en-US" sz="1600" dirty="0"/>
              <a:t>，</a:t>
            </a:r>
            <a:r>
              <a:rPr lang="en-US" altLang="zh-CN" sz="1600" dirty="0"/>
              <a:t>logging</a:t>
            </a:r>
            <a:r>
              <a:rPr lang="zh-CN" altLang="en-US" sz="1600" dirty="0"/>
              <a:t>使用的编码</a:t>
            </a:r>
          </a:p>
          <a:p>
            <a:r>
              <a:rPr lang="en-US" altLang="zh-CN" sz="1600" dirty="0"/>
              <a:t>LOG_FILE </a:t>
            </a:r>
            <a:r>
              <a:rPr lang="zh-CN" altLang="en-US" sz="1600" dirty="0"/>
              <a:t>默认</a:t>
            </a:r>
            <a:r>
              <a:rPr lang="en-US" altLang="zh-CN" sz="1600" dirty="0"/>
              <a:t>: None</a:t>
            </a:r>
            <a:r>
              <a:rPr lang="zh-CN" altLang="en-US" sz="1600" dirty="0"/>
              <a:t>，在当前目录里创建</a:t>
            </a:r>
            <a:r>
              <a:rPr lang="en-US" altLang="zh-CN" sz="1600" dirty="0"/>
              <a:t>logging</a:t>
            </a:r>
            <a:r>
              <a:rPr lang="zh-CN" altLang="en-US" sz="1600" dirty="0"/>
              <a:t>输出文件的文件名</a:t>
            </a:r>
          </a:p>
          <a:p>
            <a:r>
              <a:rPr lang="en-US" altLang="zh-CN" sz="1600" dirty="0"/>
              <a:t>LOG_LEVEL </a:t>
            </a:r>
            <a:r>
              <a:rPr lang="zh-CN" altLang="en-US" sz="1600" dirty="0"/>
              <a:t>默认</a:t>
            </a:r>
            <a:r>
              <a:rPr lang="en-US" altLang="zh-CN" sz="1600" dirty="0"/>
              <a:t>: 'DEBUG'</a:t>
            </a:r>
            <a:r>
              <a:rPr lang="zh-CN" altLang="en-US" sz="1600" dirty="0"/>
              <a:t>，</a:t>
            </a:r>
            <a:r>
              <a:rPr lang="en-US" altLang="zh-CN" sz="1600" dirty="0"/>
              <a:t>log</a:t>
            </a:r>
            <a:r>
              <a:rPr lang="zh-CN" altLang="en-US" sz="1600" dirty="0"/>
              <a:t>的最低级别</a:t>
            </a:r>
          </a:p>
          <a:p>
            <a:r>
              <a:rPr lang="en-US" altLang="zh-CN" sz="1600" dirty="0"/>
              <a:t>LOG_STDOUT </a:t>
            </a:r>
            <a:r>
              <a:rPr lang="zh-CN" altLang="en-US" sz="1600" dirty="0"/>
              <a:t>默认</a:t>
            </a:r>
            <a:r>
              <a:rPr lang="en-US" altLang="zh-CN" sz="1600" dirty="0"/>
              <a:t>: False </a:t>
            </a:r>
            <a:r>
              <a:rPr lang="zh-CN" altLang="en-US" sz="1600" dirty="0"/>
              <a:t>如果为 </a:t>
            </a:r>
            <a:r>
              <a:rPr lang="en-US" altLang="zh-CN" sz="1600" dirty="0"/>
              <a:t>True</a:t>
            </a:r>
            <a:r>
              <a:rPr lang="zh-CN" altLang="en-US" sz="1600" dirty="0"/>
              <a:t>，进程所有的标准输出</a:t>
            </a:r>
            <a:r>
              <a:rPr lang="en-US" altLang="zh-CN" sz="1600" dirty="0"/>
              <a:t>(</a:t>
            </a:r>
            <a:r>
              <a:rPr lang="zh-CN" altLang="en-US" sz="1600" dirty="0"/>
              <a:t>及错误</a:t>
            </a:r>
            <a:r>
              <a:rPr lang="en-US" altLang="zh-CN" sz="1600" dirty="0"/>
              <a:t>)</a:t>
            </a:r>
            <a:r>
              <a:rPr lang="zh-CN" altLang="en-US" sz="1600" dirty="0"/>
              <a:t>将会被重定向到</a:t>
            </a:r>
            <a:r>
              <a:rPr lang="en-US" altLang="zh-CN" sz="1600" dirty="0"/>
              <a:t>log</a:t>
            </a:r>
            <a:r>
              <a:rPr lang="zh-CN" altLang="en-US" sz="1600" dirty="0"/>
              <a:t>中。例如，执行 </a:t>
            </a:r>
            <a:r>
              <a:rPr lang="en-US" altLang="zh-CN" sz="1600" dirty="0"/>
              <a:t>print "hello" </a:t>
            </a:r>
            <a:r>
              <a:rPr lang="zh-CN" altLang="en-US" sz="1600" dirty="0"/>
              <a:t>，其将会在</a:t>
            </a:r>
            <a:r>
              <a:rPr lang="en-US" altLang="zh-CN" sz="1600" dirty="0" err="1"/>
              <a:t>Scrapy</a:t>
            </a:r>
            <a:r>
              <a:rPr lang="en-US" altLang="zh-CN" sz="1600" dirty="0"/>
              <a:t> log</a:t>
            </a:r>
            <a:r>
              <a:rPr lang="zh-CN" altLang="en-US" sz="1600" dirty="0"/>
              <a:t>中显示。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63867" y="44173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开发工作中经常会加上以下两行：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LOG_FILE </a:t>
            </a:r>
            <a:r>
              <a:rPr lang="en-US" altLang="zh-CN" dirty="0"/>
              <a:t>= “</a:t>
            </a:r>
            <a:r>
              <a:rPr lang="zh-CN" altLang="en-US" dirty="0"/>
              <a:t>文件名</a:t>
            </a:r>
            <a:r>
              <a:rPr lang="en-US" altLang="zh-CN" dirty="0"/>
              <a:t>.log"</a:t>
            </a:r>
          </a:p>
          <a:p>
            <a:r>
              <a:rPr lang="en-US" altLang="zh-CN" dirty="0"/>
              <a:t>LOG_LEVEL = "INFO"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271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6635" y="1076218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Request/Response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重要参数有哪些？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99285" y="2691812"/>
            <a:ext cx="3764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status: </a:t>
            </a:r>
            <a:r>
              <a:rPr lang="zh-CN" altLang="en-US" sz="1600" dirty="0"/>
              <a:t>响应</a:t>
            </a:r>
            <a:r>
              <a:rPr lang="zh-CN" altLang="en-US" sz="1600" dirty="0" smtClean="0"/>
              <a:t>码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_</a:t>
            </a:r>
            <a:r>
              <a:rPr lang="en-US" altLang="zh-CN" sz="1600" dirty="0" err="1"/>
              <a:t>set_body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body</a:t>
            </a:r>
            <a:r>
              <a:rPr lang="en-US" altLang="zh-CN" sz="1600" dirty="0"/>
              <a:t>)</a:t>
            </a:r>
            <a:r>
              <a:rPr lang="zh-CN" altLang="en-US" sz="1600" dirty="0"/>
              <a:t>： 响应</a:t>
            </a:r>
            <a:r>
              <a:rPr lang="zh-CN" altLang="en-US" sz="1600" dirty="0" smtClean="0"/>
              <a:t>体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_</a:t>
            </a:r>
            <a:r>
              <a:rPr lang="en-US" altLang="zh-CN" sz="1600" dirty="0" err="1"/>
              <a:t>set_url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url</a:t>
            </a:r>
            <a:r>
              <a:rPr lang="en-US" altLang="zh-CN" sz="1600" dirty="0"/>
              <a:t>)</a:t>
            </a:r>
            <a:r>
              <a:rPr lang="zh-CN" altLang="en-US" sz="1600" dirty="0"/>
              <a:t>：响应</a:t>
            </a:r>
            <a:r>
              <a:rPr lang="en-US" altLang="zh-CN" sz="1600" dirty="0" err="1" smtClean="0"/>
              <a:t>url</a:t>
            </a:r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1096200" y="2541862"/>
            <a:ext cx="60148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url: </a:t>
            </a:r>
            <a:r>
              <a:rPr lang="zh-CN" altLang="en-US" sz="1600" dirty="0"/>
              <a:t>就是需要请求，并进行下一步处理的</a:t>
            </a:r>
            <a:r>
              <a:rPr lang="en-US" altLang="zh-CN" sz="1600" dirty="0" err="1"/>
              <a:t>url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callback: </a:t>
            </a:r>
            <a:r>
              <a:rPr lang="zh-CN" altLang="en-US" sz="1600" dirty="0"/>
              <a:t>指定该请求返回的</a:t>
            </a:r>
            <a:r>
              <a:rPr lang="en-US" altLang="zh-CN" sz="1600" dirty="0"/>
              <a:t>Response</a:t>
            </a:r>
            <a:r>
              <a:rPr lang="zh-CN" altLang="en-US" sz="1600" dirty="0"/>
              <a:t>，由那个函数来处理。</a:t>
            </a:r>
          </a:p>
          <a:p>
            <a:endParaRPr lang="zh-CN" altLang="en-US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method: </a:t>
            </a:r>
            <a:r>
              <a:rPr lang="zh-CN" altLang="en-US" sz="1600" dirty="0"/>
              <a:t>请求一般不需要指定，默认</a:t>
            </a:r>
            <a:r>
              <a:rPr lang="en-US" altLang="zh-CN" sz="1600" dirty="0"/>
              <a:t>GET</a:t>
            </a:r>
            <a:r>
              <a:rPr lang="zh-CN" altLang="en-US" sz="1600" dirty="0"/>
              <a:t>方法，可设置为</a:t>
            </a:r>
            <a:r>
              <a:rPr lang="en-US" altLang="zh-CN" sz="1600" dirty="0"/>
              <a:t>"GET", "POST", "PUT"</a:t>
            </a:r>
            <a:r>
              <a:rPr lang="zh-CN" altLang="en-US" sz="1600" dirty="0"/>
              <a:t>等，且保证字符串大写</a:t>
            </a:r>
          </a:p>
          <a:p>
            <a:endParaRPr lang="zh-CN" altLang="en-US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headers: </a:t>
            </a:r>
            <a:r>
              <a:rPr lang="zh-CN" altLang="en-US" sz="1600" dirty="0"/>
              <a:t>请求时，包含的头文件。一般不</a:t>
            </a:r>
            <a:r>
              <a:rPr lang="zh-CN" altLang="en-US" sz="1600" dirty="0" smtClean="0"/>
              <a:t>需要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meta: </a:t>
            </a:r>
            <a:r>
              <a:rPr lang="zh-CN" altLang="en-US" sz="1600" dirty="0"/>
              <a:t>比较常用，在不同的请求之间传递数据使用的。字典</a:t>
            </a:r>
            <a:r>
              <a:rPr lang="en-US" altLang="zh-CN" sz="1600" dirty="0" err="1"/>
              <a:t>dict</a:t>
            </a:r>
            <a:r>
              <a:rPr lang="zh-CN" altLang="en-US" sz="1600" dirty="0"/>
              <a:t>型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encoding: </a:t>
            </a:r>
            <a:r>
              <a:rPr lang="zh-CN" altLang="en-US" sz="1600" dirty="0"/>
              <a:t>使用默认的 </a:t>
            </a:r>
            <a:r>
              <a:rPr lang="en-US" altLang="zh-CN" sz="1600" dirty="0"/>
              <a:t>'utf-8' </a:t>
            </a:r>
            <a:r>
              <a:rPr lang="zh-CN" altLang="en-US" sz="1600" dirty="0"/>
              <a:t>就行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dont_filter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zh-CN" altLang="en-US" sz="1600" dirty="0"/>
              <a:t>表明该请求不由调度器过滤。这是当你想使用多次执行相同的请求</a:t>
            </a:r>
            <a:r>
              <a:rPr lang="en-US" altLang="zh-CN" sz="1600" dirty="0"/>
              <a:t>,</a:t>
            </a:r>
            <a:r>
              <a:rPr lang="zh-CN" altLang="en-US" sz="1600" dirty="0"/>
              <a:t>忽略重复的过滤器。默认为</a:t>
            </a:r>
            <a:r>
              <a:rPr lang="en-US" altLang="zh-CN" sz="1600" dirty="0"/>
              <a:t>False</a:t>
            </a:r>
            <a:r>
              <a:rPr lang="zh-CN" altLang="en-US" sz="1600" dirty="0"/>
              <a:t>。</a:t>
            </a:r>
          </a:p>
        </p:txBody>
      </p:sp>
      <p:sp>
        <p:nvSpPr>
          <p:cNvPr id="17" name="Freeform 77"/>
          <p:cNvSpPr>
            <a:spLocks/>
          </p:cNvSpPr>
          <p:nvPr/>
        </p:nvSpPr>
        <p:spPr bwMode="auto">
          <a:xfrm>
            <a:off x="1101730" y="1552867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77"/>
          <p:cNvSpPr>
            <a:spLocks/>
          </p:cNvSpPr>
          <p:nvPr/>
        </p:nvSpPr>
        <p:spPr bwMode="auto">
          <a:xfrm>
            <a:off x="6736092" y="1610923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09417" y="19341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34377" y="2006276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30"/>
          <p:cNvGrpSpPr/>
          <p:nvPr/>
        </p:nvGrpSpPr>
        <p:grpSpPr>
          <a:xfrm>
            <a:off x="663867" y="798117"/>
            <a:ext cx="864665" cy="865389"/>
            <a:chOff x="3287425" y="3613920"/>
            <a:chExt cx="648499" cy="649042"/>
          </a:xfrm>
        </p:grpSpPr>
        <p:sp>
          <p:nvSpPr>
            <p:cNvPr id="15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1" name="Group 129"/>
          <p:cNvGrpSpPr/>
          <p:nvPr/>
        </p:nvGrpSpPr>
        <p:grpSpPr>
          <a:xfrm>
            <a:off x="663866" y="792724"/>
            <a:ext cx="864665" cy="865389"/>
            <a:chOff x="2779491" y="2517212"/>
            <a:chExt cx="648499" cy="649042"/>
          </a:xfrm>
        </p:grpSpPr>
        <p:sp>
          <p:nvSpPr>
            <p:cNvPr id="22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4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7" grpId="0" animBg="1"/>
      <p:bldP spid="18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6635" y="1076218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怎样发送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Group 130"/>
          <p:cNvGrpSpPr/>
          <p:nvPr/>
        </p:nvGrpSpPr>
        <p:grpSpPr>
          <a:xfrm>
            <a:off x="663867" y="798117"/>
            <a:ext cx="864665" cy="865389"/>
            <a:chOff x="3287425" y="3613920"/>
            <a:chExt cx="648499" cy="649042"/>
          </a:xfrm>
        </p:grpSpPr>
        <p:sp>
          <p:nvSpPr>
            <p:cNvPr id="15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2" y="4213076"/>
            <a:ext cx="6723315" cy="13795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32" y="2143460"/>
            <a:ext cx="7444006" cy="102314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28532" y="1698986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发送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POST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请求：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16635" y="3779676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模拟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登陆：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8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0540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68569" y="3705405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下载中间件源码解析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768569" y="208831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常用的反反爬虫策略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1768569" y="4443697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crapy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1194672" y="4448121"/>
            <a:ext cx="374477" cy="281039"/>
            <a:chOff x="789999" y="2242985"/>
            <a:chExt cx="504229" cy="378415"/>
          </a:xfrm>
        </p:grpSpPr>
        <p:sp>
          <p:nvSpPr>
            <p:cNvPr id="40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76460" y="2906970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44" grpId="0"/>
      <p:bldP spid="45" grpId="0"/>
      <p:bldP spid="4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677</Words>
  <Application>Microsoft Office PowerPoint</Application>
  <PresentationFormat>宽屏</PresentationFormat>
  <Paragraphs>96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DengXian</vt:lpstr>
      <vt:lpstr>DengXian Light</vt:lpstr>
      <vt:lpstr>Helvetica Neue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liushaolong</cp:lastModifiedBy>
  <cp:revision>310</cp:revision>
  <dcterms:created xsi:type="dcterms:W3CDTF">2017-08-12T10:14:32Z</dcterms:created>
  <dcterms:modified xsi:type="dcterms:W3CDTF">2018-04-07T07:12:14Z</dcterms:modified>
</cp:coreProperties>
</file>