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81" r:id="rId7"/>
    <p:sldId id="492" r:id="rId8"/>
    <p:sldId id="477" r:id="rId9"/>
    <p:sldId id="504" r:id="rId10"/>
    <p:sldId id="503" r:id="rId11"/>
    <p:sldId id="340" r:id="rId12"/>
    <p:sldId id="505" r:id="rId13"/>
    <p:sldId id="463" r:id="rId14"/>
    <p:sldId id="364" r:id="rId15"/>
    <p:sldId id="479" r:id="rId16"/>
    <p:sldId id="448" r:id="rId17"/>
    <p:sldId id="509" r:id="rId18"/>
    <p:sldId id="506" r:id="rId19"/>
    <p:sldId id="511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23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9.xml"/><Relationship Id="rId7" Type="http://schemas.openxmlformats.org/officeDocument/2006/relationships/image" Target="../media/image10.png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插入数据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575" y="1679575"/>
            <a:ext cx="7495540" cy="1485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2575" y="3429000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查看插入的数据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3797300"/>
            <a:ext cx="8130540" cy="16287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9286"/>
            <a:ext cx="11239500" cy="968375"/>
          </a:xfrm>
        </p:spPr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表关系的实现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同侧圆角矩形 2"/>
          <p:cNvSpPr/>
          <p:nvPr/>
        </p:nvSpPr>
        <p:spPr>
          <a:xfrm>
            <a:off x="1123950" y="200850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一对多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3844290" y="2008505"/>
            <a:ext cx="258000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外键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1123950" y="30156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一对一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3844290" y="301561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外键</a:t>
            </a:r>
            <a:r>
              <a:rPr lang="en-US" altLang="zh-CN" b="1"/>
              <a:t>+</a:t>
            </a:r>
            <a:r>
              <a:rPr lang="zh-CN" altLang="en-US" b="1"/>
              <a:t>唯一键</a:t>
            </a:r>
            <a:endParaRPr lang="zh-CN" altLang="en-US" b="1"/>
          </a:p>
        </p:txBody>
      </p:sp>
      <p:sp>
        <p:nvSpPr>
          <p:cNvPr id="9" name="同侧圆角矩形 8"/>
          <p:cNvSpPr/>
          <p:nvPr/>
        </p:nvSpPr>
        <p:spPr>
          <a:xfrm>
            <a:off x="1123950" y="403796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多对多</a:t>
            </a:r>
            <a:endParaRPr lang="zh-CN" altLang="en-US" b="1"/>
          </a:p>
        </p:txBody>
      </p:sp>
      <p:sp>
        <p:nvSpPr>
          <p:cNvPr id="10" name="同侧圆角矩形 9"/>
          <p:cNvSpPr/>
          <p:nvPr/>
        </p:nvSpPr>
        <p:spPr>
          <a:xfrm>
            <a:off x="3844290" y="4037965"/>
            <a:ext cx="257937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关联表</a:t>
            </a:r>
            <a:r>
              <a:rPr lang="en-US" altLang="zh-CN" b="1"/>
              <a:t>:</a:t>
            </a:r>
            <a:r>
              <a:rPr lang="zh-CN" altLang="en-US" b="1"/>
              <a:t>外键</a:t>
            </a:r>
            <a:r>
              <a:rPr lang="en-US" altLang="zh-CN" b="1"/>
              <a:t>+</a:t>
            </a:r>
            <a:r>
              <a:rPr lang="zh-CN" altLang="en-US" b="1"/>
              <a:t>联合唯一</a:t>
            </a:r>
            <a:endParaRPr lang="zh-CN" altLang="en-US" b="1"/>
          </a:p>
        </p:txBody>
      </p:sp>
      <p:sp>
        <p:nvSpPr>
          <p:cNvPr id="13" name="燕尾形箭头 12"/>
          <p:cNvSpPr/>
          <p:nvPr/>
        </p:nvSpPr>
        <p:spPr>
          <a:xfrm>
            <a:off x="2755900" y="21253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2755900" y="31864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2755900" y="43008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箭头 16"/>
          <p:cNvSpPr/>
          <p:nvPr/>
        </p:nvSpPr>
        <p:spPr>
          <a:xfrm>
            <a:off x="6621145" y="21799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6621145" y="318706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6708775" y="4208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同侧圆角矩形 19"/>
          <p:cNvSpPr/>
          <p:nvPr/>
        </p:nvSpPr>
        <p:spPr>
          <a:xfrm>
            <a:off x="7677785" y="2008505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ForeignKeyField</a:t>
            </a:r>
            <a:endParaRPr lang="en-US" altLang="zh-CN" b="1"/>
          </a:p>
        </p:txBody>
      </p:sp>
      <p:sp>
        <p:nvSpPr>
          <p:cNvPr id="21" name="同侧圆角矩形 20"/>
          <p:cNvSpPr/>
          <p:nvPr/>
        </p:nvSpPr>
        <p:spPr>
          <a:xfrm>
            <a:off x="7677785" y="3958590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ManyToManyField</a:t>
            </a:r>
            <a:endParaRPr lang="en-US" altLang="zh-CN" b="1"/>
          </a:p>
        </p:txBody>
      </p:sp>
      <p:sp>
        <p:nvSpPr>
          <p:cNvPr id="22" name="同侧圆角矩形 21"/>
          <p:cNvSpPr/>
          <p:nvPr/>
        </p:nvSpPr>
        <p:spPr>
          <a:xfrm>
            <a:off x="7677785" y="3014980"/>
            <a:ext cx="258000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OneToOneField</a:t>
            </a:r>
            <a:endParaRPr lang="en-US" altLang="zh-CN" b="1"/>
          </a:p>
        </p:txBody>
      </p:sp>
      <p:sp>
        <p:nvSpPr>
          <p:cNvPr id="231" name=" 231"/>
          <p:cNvSpPr/>
          <p:nvPr/>
        </p:nvSpPr>
        <p:spPr>
          <a:xfrm>
            <a:off x="4243070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数据库层面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 231"/>
          <p:cNvSpPr/>
          <p:nvPr/>
        </p:nvSpPr>
        <p:spPr>
          <a:xfrm>
            <a:off x="8126095" y="1026160"/>
            <a:ext cx="1527175" cy="78994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rgbClr val="DED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模型类层面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670" y="1477010"/>
            <a:ext cx="7446010" cy="42221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4175" y="171801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表关系的例子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2461895" y="1482090"/>
            <a:ext cx="1460500" cy="592455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学院信息表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182235" y="1482090"/>
            <a:ext cx="217106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2461895" y="302577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5182235" y="302577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学生详细信息表</a:t>
            </a:r>
            <a:endParaRPr lang="zh-CN" altLang="en-US" b="1"/>
          </a:p>
        </p:txBody>
      </p:sp>
      <p:sp>
        <p:nvSpPr>
          <p:cNvPr id="8" name="同侧圆角矩形 7"/>
          <p:cNvSpPr/>
          <p:nvPr/>
        </p:nvSpPr>
        <p:spPr>
          <a:xfrm>
            <a:off x="2461895" y="4596765"/>
            <a:ext cx="1460500" cy="592455"/>
          </a:xfrm>
          <a:prstGeom prst="round2Same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课程表</a:t>
            </a:r>
            <a:endParaRPr lang="zh-CN" altLang="en-US" b="1"/>
          </a:p>
        </p:txBody>
      </p:sp>
      <p:sp>
        <p:nvSpPr>
          <p:cNvPr id="9" name="同侧圆角矩形 8"/>
          <p:cNvSpPr/>
          <p:nvPr/>
        </p:nvSpPr>
        <p:spPr>
          <a:xfrm>
            <a:off x="5182235" y="4596765"/>
            <a:ext cx="2251075" cy="59245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学生信息表</a:t>
            </a:r>
            <a:endParaRPr lang="zh-CN" altLang="en-US" b="1"/>
          </a:p>
        </p:txBody>
      </p:sp>
      <p:sp>
        <p:nvSpPr>
          <p:cNvPr id="15" name="燕尾形箭头 14"/>
          <p:cNvSpPr/>
          <p:nvPr/>
        </p:nvSpPr>
        <p:spPr>
          <a:xfrm>
            <a:off x="4093845" y="159893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4093845" y="319659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4093845" y="48596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20515" y="1230630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一对多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0515" y="263461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一对一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19880" y="4228465"/>
            <a:ext cx="868680" cy="368300"/>
          </a:xfrm>
          <a:prstGeom prst="rect">
            <a:avLst/>
          </a:prstGeom>
          <a:solidFill>
            <a:srgbClr val="5BA78C"/>
          </a:solidFill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多对多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30" y="1206500"/>
            <a:ext cx="7675880" cy="487616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772150" y="2496820"/>
            <a:ext cx="4485640" cy="1640205"/>
          </a:xfrm>
          <a:prstGeom prst="wedgeEllipseCallout">
            <a:avLst>
              <a:gd name="adj1" fmla="val -36956"/>
              <a:gd name="adj2" fmla="val 639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FFFF"/>
                </a:solidFill>
              </a:rPr>
              <a:t>外键和一对一关系的时候需要加on_delete选项</a:t>
            </a:r>
            <a:r>
              <a:rPr lang="en-US" dirty="0">
                <a:solidFill>
                  <a:srgbClr val="FFFFFF"/>
                </a:solidFill>
              </a:rPr>
              <a:t>,此参数为了避免两个表里的数据不一致问题，不然会报错!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7396480" y="4516755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99375" y="4847590"/>
            <a:ext cx="1953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一般使用</a:t>
            </a:r>
            <a:r>
              <a:rPr lang="en-US" altLang="zh-CN">
                <a:solidFill>
                  <a:schemeClr val="bg1"/>
                </a:solidFill>
              </a:rPr>
              <a:t>CASCADE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表示级联删除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创建模型类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855" y="1118235"/>
            <a:ext cx="7047865" cy="486664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7657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查看数据库中创建的表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165" y="2139950"/>
            <a:ext cx="48590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写好模型类后</a:t>
            </a:r>
            <a:r>
              <a:rPr lang="en-US" altLang="zh-CN" sz="1800" dirty="0"/>
              <a:t>,</a:t>
            </a:r>
            <a:r>
              <a:rPr lang="zh-CN" altLang="en-US" sz="1800" dirty="0"/>
              <a:t>执行生成映射文件的命令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165" y="2508250"/>
            <a:ext cx="4859020" cy="17354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183120" y="1245235"/>
            <a:ext cx="3693160" cy="40106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makemigrations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migrate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的命令后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在数据库我们能看到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其中多对多关系的</a:t>
            </a:r>
            <a:r>
              <a:rPr lang="en-US" altLang="zh-CN" sz="2000" b="1">
                <a:sym typeface="+mn-ea"/>
              </a:rPr>
              <a:t>ManyToManyField</a:t>
            </a:r>
            <a:endParaRPr lang="en-US" altLang="zh-CN" sz="2000" b="1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方法自动生成了关系表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常用字段类型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常用查询方法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Field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常用参数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模型表关系的实现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5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6211" y="3096685"/>
            <a:ext cx="37534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熟悉常用的查询方法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模型实现表关系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98465" y="2064385"/>
            <a:ext cx="0" cy="25082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5192268" y="2064668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92268" y="3024650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92268" y="3984632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967730" y="4137025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数据的增删改查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67730" y="3176905"/>
            <a:ext cx="225488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模型的创建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67630" y="22164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数据库的连接配置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常用的查询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Field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的常用参数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常用的模型字段类型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表关系的实现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模型基础第二节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常用的查询方法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053465"/>
            <a:ext cx="7985760" cy="5029200"/>
          </a:xfrm>
          <a:prstGeom prst="rect">
            <a:avLst/>
          </a:prstGeom>
        </p:spPr>
      </p:pic>
      <p:sp>
        <p:nvSpPr>
          <p:cNvPr id="2" name=" 227"/>
          <p:cNvSpPr/>
          <p:nvPr/>
        </p:nvSpPr>
        <p:spPr>
          <a:xfrm>
            <a:off x="5307965" y="4175125"/>
            <a:ext cx="3592830" cy="1034415"/>
          </a:xfrm>
          <a:prstGeom prst="wedgeEllipseCallout">
            <a:avLst>
              <a:gd name="adj1" fmla="val -58676"/>
              <a:gd name="adj2" fmla="val 54107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逆向排序就是在条件的前面加个负号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常用的查询条件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670165" y="1019810"/>
            <a:ext cx="3206750" cy="4488815"/>
          </a:xfrm>
          <a:prstGeom prst="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/>
              <a:t>查找对象的条件的意思是传给以上方法的一些参数。相当于是SQL语句中的where语句后面的条件，语法为字段名__规则</a:t>
            </a:r>
            <a:r>
              <a:rPr lang="en-US" sz="2000" b="1"/>
              <a:t>(</a:t>
            </a:r>
            <a:r>
              <a:rPr lang="zh-CN" altLang="en-US" sz="2000" b="1"/>
              <a:t>是连着连个下划线哦</a:t>
            </a:r>
            <a:r>
              <a:rPr lang="en-US" sz="2000" b="1"/>
              <a:t>)</a:t>
            </a:r>
            <a:endParaRPr lang="en-US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218565"/>
            <a:ext cx="4827905" cy="51377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/>
          <a:lstStyle/>
          <a:p>
            <a:r>
              <a:rPr lang="zh-CN" altLang="en-US" dirty="0"/>
              <a:t>常用的字段类型映射关系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同侧圆角矩形 3"/>
          <p:cNvSpPr/>
          <p:nvPr/>
        </p:nvSpPr>
        <p:spPr>
          <a:xfrm>
            <a:off x="3160395" y="161353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int</a:t>
            </a:r>
            <a:endParaRPr lang="en-US" altLang="zh-CN" b="1"/>
          </a:p>
        </p:txBody>
      </p:sp>
      <p:sp>
        <p:nvSpPr>
          <p:cNvPr id="6" name="同侧圆角矩形 5"/>
          <p:cNvSpPr/>
          <p:nvPr/>
        </p:nvSpPr>
        <p:spPr>
          <a:xfrm>
            <a:off x="5880735" y="1613535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IntegetField</a:t>
            </a:r>
            <a:endParaRPr lang="en-US" altLang="zh-CN" b="1"/>
          </a:p>
        </p:txBody>
      </p:sp>
      <p:sp>
        <p:nvSpPr>
          <p:cNvPr id="8" name="同侧圆角矩形 7"/>
          <p:cNvSpPr/>
          <p:nvPr/>
        </p:nvSpPr>
        <p:spPr>
          <a:xfrm>
            <a:off x="3120390" y="267970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varchar</a:t>
            </a:r>
            <a:endParaRPr lang="en-US" altLang="zh-CN" b="1"/>
          </a:p>
        </p:txBody>
      </p:sp>
      <p:sp>
        <p:nvSpPr>
          <p:cNvPr id="9" name="同侧圆角矩形 8"/>
          <p:cNvSpPr/>
          <p:nvPr/>
        </p:nvSpPr>
        <p:spPr>
          <a:xfrm>
            <a:off x="5840730" y="267970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CharField</a:t>
            </a:r>
            <a:endParaRPr lang="en-US" altLang="zh-CN" b="1"/>
          </a:p>
        </p:txBody>
      </p:sp>
      <p:sp>
        <p:nvSpPr>
          <p:cNvPr id="10" name="同侧圆角矩形 9"/>
          <p:cNvSpPr/>
          <p:nvPr/>
        </p:nvSpPr>
        <p:spPr>
          <a:xfrm>
            <a:off x="3160395" y="364299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longtext</a:t>
            </a:r>
            <a:endParaRPr lang="en-US" altLang="zh-CN" b="1"/>
          </a:p>
        </p:txBody>
      </p:sp>
      <p:sp>
        <p:nvSpPr>
          <p:cNvPr id="11" name="同侧圆角矩形 10"/>
          <p:cNvSpPr/>
          <p:nvPr/>
        </p:nvSpPr>
        <p:spPr>
          <a:xfrm>
            <a:off x="5880735" y="364299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TextField</a:t>
            </a:r>
            <a:endParaRPr lang="en-US" altLang="zh-CN" b="1"/>
          </a:p>
        </p:txBody>
      </p:sp>
      <p:sp>
        <p:nvSpPr>
          <p:cNvPr id="14" name="燕尾形箭头 13"/>
          <p:cNvSpPr/>
          <p:nvPr/>
        </p:nvSpPr>
        <p:spPr>
          <a:xfrm>
            <a:off x="4792345" y="173037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752340" y="285051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792345" y="390588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侧圆角矩形 17"/>
          <p:cNvSpPr/>
          <p:nvPr/>
        </p:nvSpPr>
        <p:spPr>
          <a:xfrm>
            <a:off x="3120390" y="4641215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</a:t>
            </a:r>
            <a:endParaRPr lang="en-US" altLang="zh-CN" b="1"/>
          </a:p>
        </p:txBody>
      </p:sp>
      <p:sp>
        <p:nvSpPr>
          <p:cNvPr id="19" name="同侧圆角矩形 18"/>
          <p:cNvSpPr/>
          <p:nvPr/>
        </p:nvSpPr>
        <p:spPr>
          <a:xfrm>
            <a:off x="5840730" y="464121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DateField</a:t>
            </a:r>
            <a:endParaRPr lang="en-US" altLang="zh-CN" b="1"/>
          </a:p>
        </p:txBody>
      </p:sp>
      <p:sp>
        <p:nvSpPr>
          <p:cNvPr id="20" name="燕尾形箭头 19"/>
          <p:cNvSpPr/>
          <p:nvPr/>
        </p:nvSpPr>
        <p:spPr>
          <a:xfrm>
            <a:off x="4752340" y="490410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侧圆角矩形 20"/>
          <p:cNvSpPr/>
          <p:nvPr/>
        </p:nvSpPr>
        <p:spPr>
          <a:xfrm>
            <a:off x="3120390" y="5593080"/>
            <a:ext cx="146050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datetime</a:t>
            </a:r>
            <a:endParaRPr lang="en-US" altLang="zh-CN" b="1"/>
          </a:p>
        </p:txBody>
      </p:sp>
      <p:sp>
        <p:nvSpPr>
          <p:cNvPr id="22" name="同侧圆角矩形 21"/>
          <p:cNvSpPr/>
          <p:nvPr/>
        </p:nvSpPr>
        <p:spPr>
          <a:xfrm>
            <a:off x="5840730" y="559308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DateTimeField</a:t>
            </a:r>
            <a:endParaRPr lang="en-US" altLang="zh-CN" b="1"/>
          </a:p>
        </p:txBody>
      </p:sp>
      <p:sp>
        <p:nvSpPr>
          <p:cNvPr id="23" name="燕尾形箭头 22"/>
          <p:cNvSpPr/>
          <p:nvPr/>
        </p:nvSpPr>
        <p:spPr>
          <a:xfrm>
            <a:off x="4752340" y="5855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常用的字段类型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68070" y="1311275"/>
            <a:ext cx="10473055" cy="49231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IntegerField : 整型，映射到数据库中的int类型。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CharField:  字符类型，映射到数据库中的varchar类型，通过max_length指定最大长度。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TextField:  文本类型，映射到数据库中的text类型。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BooleanField: 布尔类型，映射到数据库中的tinyint类型，在使用的时候，传递True/False进去。如果要可以为空，则用NullBooleanField。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DateField:  日期类型，没有时间。映射到数据库中是date类型，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在使用的时候，可以设置DateField.auto_now每次保存对象时，自动设置该字段为当前时间。设置DateField.auto_now_add当对象第一次被创建时自动设置当前时间。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DateTimeField:   日期时间类型。映射到数据库中的是datetime类型，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在使用的时候，传递datetime.datetime()进去。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的常用参数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098550" y="1419860"/>
            <a:ext cx="10473055" cy="434530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primary_key:  指定是否为主键。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unique:  指定是否唯一。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null:  指定是否为空，默认为False。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blank: 等于True时form表单验证时可以为空，默认为False。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default:  设置默认值。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3765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DateField.auto_now:  每次修改都会将当前时间更新进去，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只有调用，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QuerySet.update方法将不会调用。这个参数只是Date和DateTime以及TimModel.save()方法才会调用e类才有的。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DateField.auto_now_add:  第一次添加进去，都会将当前时间设置进去。以后修改，不会修改这个值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2575" y="1311275"/>
            <a:ext cx="38608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创建模型类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575" y="1679575"/>
            <a:ext cx="5933440" cy="2305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2575" y="3984625"/>
            <a:ext cx="47161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执行生成映射文件的命令后</a:t>
            </a:r>
            <a:r>
              <a:rPr lang="en-US" altLang="zh-CN" sz="1800" dirty="0"/>
              <a:t>,</a:t>
            </a:r>
            <a:r>
              <a:rPr lang="zh-CN" altLang="en-US" sz="1800" dirty="0"/>
              <a:t>查看数据表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575" y="4352925"/>
            <a:ext cx="5133340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THINKCELLSHAPEDONOTDELETE" val="pKOZHO13yzUCaepRpRzBw5w"/>
</p:tagLst>
</file>

<file path=ppt/tags/tag6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演示</Application>
  <PresentationFormat>宽屏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Arial Narrow</vt:lpstr>
      <vt:lpstr>Calibri</vt:lpstr>
      <vt:lpstr>黑体</vt:lpstr>
      <vt:lpstr>Narkisim</vt:lpstr>
      <vt:lpstr>Calibri Light</vt:lpstr>
      <vt:lpstr>Arial Unicode MS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常用的查询方法:</vt:lpstr>
      <vt:lpstr>常用的查询条件:</vt:lpstr>
      <vt:lpstr>常用的字段类型映射关系:</vt:lpstr>
      <vt:lpstr>常用的字段类型:</vt:lpstr>
      <vt:lpstr>Field的常用参数:</vt:lpstr>
      <vt:lpstr>例子:</vt:lpstr>
      <vt:lpstr>例子:</vt:lpstr>
      <vt:lpstr>表关系的实现:</vt:lpstr>
      <vt:lpstr>表关系图:</vt:lpstr>
      <vt:lpstr>表关系的例子:</vt:lpstr>
      <vt:lpstr>创建模型类:</vt:lpstr>
      <vt:lpstr>创建模型类:</vt:lpstr>
      <vt:lpstr>查看数据库中创建的表: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200</cp:revision>
  <dcterms:created xsi:type="dcterms:W3CDTF">2016-11-22T14:17:00Z</dcterms:created>
  <dcterms:modified xsi:type="dcterms:W3CDTF">2018-11-06T11:56:54Z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