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65" r:id="rId5"/>
    <p:sldId id="383" r:id="rId6"/>
    <p:sldId id="492" r:id="rId7"/>
    <p:sldId id="504" r:id="rId8"/>
    <p:sldId id="526" r:id="rId9"/>
    <p:sldId id="543" r:id="rId10"/>
    <p:sldId id="544" r:id="rId11"/>
    <p:sldId id="546" r:id="rId12"/>
    <p:sldId id="527" r:id="rId13"/>
    <p:sldId id="545" r:id="rId14"/>
    <p:sldId id="554" r:id="rId15"/>
    <p:sldId id="537" r:id="rId16"/>
    <p:sldId id="539" r:id="rId17"/>
    <p:sldId id="555" r:id="rId18"/>
    <p:sldId id="556" r:id="rId19"/>
    <p:sldId id="557" r:id="rId20"/>
    <p:sldId id="586" r:id="rId21"/>
    <p:sldId id="587" r:id="rId22"/>
    <p:sldId id="540" r:id="rId23"/>
    <p:sldId id="418" r:id="rId24"/>
    <p:sldId id="38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2" y="66"/>
      </p:cViewPr>
      <p:guideLst>
        <p:guide orient="horz" pos="2197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6.xml"/><Relationship Id="rId6" Type="http://schemas.openxmlformats.org/officeDocument/2006/relationships/image" Target="../media/image10.png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2.xml"/><Relationship Id="rId6" Type="http://schemas.openxmlformats.org/officeDocument/2006/relationships/image" Target="../media/image11.png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8.xml"/><Relationship Id="rId6" Type="http://schemas.openxmlformats.org/officeDocument/2006/relationships/image" Target="../media/image12.png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5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70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0" Type="http://schemas.openxmlformats.org/officeDocument/2006/relationships/notesSlide" Target="../notesSlides/notesSlide14.xml"/><Relationship Id="rId1" Type="http://schemas.openxmlformats.org/officeDocument/2006/relationships/tags" Target="../tags/tag6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6.xml"/><Relationship Id="rId6" Type="http://schemas.openxmlformats.org/officeDocument/2006/relationships/image" Target="../media/image18.png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82.xml"/><Relationship Id="rId6" Type="http://schemas.openxmlformats.org/officeDocument/2006/relationships/image" Target="../media/image19.png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88.xml"/><Relationship Id="rId6" Type="http://schemas.openxmlformats.org/officeDocument/2006/relationships/image" Target="../media/image20.png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94.xml"/><Relationship Id="rId6" Type="http://schemas.openxmlformats.org/officeDocument/2006/relationships/image" Target="../media/image21.png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100.xml"/><Relationship Id="rId6" Type="http://schemas.openxmlformats.org/officeDocument/2006/relationships/image" Target="../media/image22.png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0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28.xml"/><Relationship Id="rId6" Type="http://schemas.openxmlformats.org/officeDocument/2006/relationships/image" Target="../media/image5.png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40.xml"/><Relationship Id="rId6" Type="http://schemas.openxmlformats.org/officeDocument/2006/relationships/image" Target="../media/image9.png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讲师：塔卡       时间：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index.html</a:t>
            </a:r>
            <a:r>
              <a:rPr lang="zh-CN" altLang="en-US" dirty="0"/>
              <a:t>主页实现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9760" y="1394460"/>
            <a:ext cx="8247380" cy="35426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89760" y="1026160"/>
            <a:ext cx="57016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6.</a:t>
            </a:r>
            <a:r>
              <a:rPr lang="zh-CN" altLang="en-US" b="1">
                <a:solidFill>
                  <a:schemeClr val="bg1"/>
                </a:solidFill>
              </a:rPr>
              <a:t>对于主页</a:t>
            </a:r>
            <a:r>
              <a:rPr lang="en-US" altLang="zh-CN" b="1">
                <a:solidFill>
                  <a:schemeClr val="bg1"/>
                </a:solidFill>
              </a:rPr>
              <a:t>,</a:t>
            </a:r>
            <a:r>
              <a:rPr lang="zh-CN" altLang="en-US" b="1">
                <a:solidFill>
                  <a:schemeClr val="bg1"/>
                </a:solidFill>
              </a:rPr>
              <a:t>只需要添加</a:t>
            </a:r>
            <a:r>
              <a:rPr lang="en-US" altLang="zh-CN" b="1">
                <a:solidFill>
                  <a:schemeClr val="bg1"/>
                </a:solidFill>
              </a:rPr>
              <a:t>url</a:t>
            </a:r>
            <a:r>
              <a:rPr lang="zh-CN" altLang="en-US" b="1">
                <a:solidFill>
                  <a:schemeClr val="bg1"/>
                </a:solidFill>
              </a:rPr>
              <a:t>跳转的实现</a:t>
            </a:r>
            <a:r>
              <a:rPr lang="en-US" altLang="zh-CN" b="1">
                <a:solidFill>
                  <a:schemeClr val="bg1"/>
                </a:solidFill>
              </a:rPr>
              <a:t>.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add.html</a:t>
            </a:r>
            <a:r>
              <a:rPr lang="zh-CN" altLang="en-US" dirty="0"/>
              <a:t>添加博客实现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350010" y="1105535"/>
            <a:ext cx="960882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7./templates/blog/add.html,</a:t>
            </a:r>
            <a:r>
              <a:rPr lang="zh-CN" altLang="en-US" b="1">
                <a:solidFill>
                  <a:schemeClr val="bg1"/>
                </a:solidFill>
              </a:rPr>
              <a:t>我们需要加上提交的地址</a:t>
            </a:r>
            <a:r>
              <a:rPr lang="en-US" altLang="zh-CN" b="1">
                <a:solidFill>
                  <a:schemeClr val="bg1"/>
                </a:solidFill>
              </a:rPr>
              <a:t>.csrf_token</a:t>
            </a:r>
            <a:r>
              <a:rPr lang="zh-CN" altLang="en-US" b="1">
                <a:solidFill>
                  <a:schemeClr val="bg1"/>
                </a:solidFill>
              </a:rPr>
              <a:t>标签的作用是防御</a:t>
            </a:r>
            <a:r>
              <a:rPr lang="en-US" altLang="zh-CN" b="1">
                <a:solidFill>
                  <a:schemeClr val="bg1"/>
                </a:solidFill>
              </a:rPr>
              <a:t>csrf</a:t>
            </a:r>
            <a:r>
              <a:rPr lang="zh-CN" altLang="en-US" b="1">
                <a:solidFill>
                  <a:schemeClr val="bg1"/>
                </a:solidFill>
              </a:rPr>
              <a:t>攻击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010" y="1473835"/>
            <a:ext cx="9609455" cy="403796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580390" y="223871"/>
            <a:ext cx="112395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</a:t>
            </a:r>
            <a:r>
              <a:rPr lang="zh-CN" altLang="en-US" dirty="0"/>
              <a:t>视图添加</a:t>
            </a:r>
            <a:r>
              <a:rPr lang="en-US" altLang="zh-CN" dirty="0"/>
              <a:t>blog</a:t>
            </a:r>
            <a:r>
              <a:rPr lang="zh-CN" altLang="en-US" dirty="0"/>
              <a:t>功能的实现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508250" y="995045"/>
            <a:ext cx="5873115" cy="92202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8./blog/views.py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add</a:t>
            </a:r>
            <a:r>
              <a:rPr lang="zh-CN" altLang="en-US" b="1">
                <a:solidFill>
                  <a:schemeClr val="bg1"/>
                </a:solidFill>
              </a:rPr>
              <a:t>视图使用来渲染</a:t>
            </a:r>
            <a:r>
              <a:rPr lang="en-US" altLang="zh-CN" b="1">
                <a:solidFill>
                  <a:schemeClr val="bg1"/>
                </a:solidFill>
              </a:rPr>
              <a:t>add.html</a:t>
            </a:r>
            <a:r>
              <a:rPr lang="zh-CN" altLang="en-US" b="1">
                <a:solidFill>
                  <a:schemeClr val="bg1"/>
                </a:solidFill>
              </a:rPr>
              <a:t>的页面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add_handle</a:t>
            </a:r>
            <a:r>
              <a:rPr lang="zh-CN" altLang="en-US" b="1">
                <a:solidFill>
                  <a:schemeClr val="bg1"/>
                </a:solidFill>
              </a:rPr>
              <a:t>是处理表单提交的数据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250" y="1917065"/>
            <a:ext cx="5873115" cy="45059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390" y="3597275"/>
            <a:ext cx="967803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11.list.html </a:t>
            </a:r>
            <a:r>
              <a:rPr lang="zh-CN" altLang="en-US" b="1">
                <a:solidFill>
                  <a:schemeClr val="bg1"/>
                </a:solidFill>
              </a:rPr>
              <a:t>列表页的页面</a:t>
            </a:r>
            <a:r>
              <a:rPr lang="en-US" altLang="zh-CN" b="1">
                <a:solidFill>
                  <a:schemeClr val="bg1"/>
                </a:solidFill>
              </a:rPr>
              <a:t>.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90" y="1376045"/>
            <a:ext cx="5564505" cy="2038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0390" y="1007745"/>
            <a:ext cx="55645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9./blog/urls.py文</a:t>
            </a:r>
            <a:r>
              <a:rPr lang="zh-CN" altLang="en-US" b="1">
                <a:solidFill>
                  <a:schemeClr val="bg1"/>
                </a:solidFill>
              </a:rPr>
              <a:t>件中路由设置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标题 3"/>
          <p:cNvSpPr>
            <a:spLocks noGrp="1"/>
          </p:cNvSpPr>
          <p:nvPr/>
        </p:nvSpPr>
        <p:spPr>
          <a:xfrm>
            <a:off x="580390" y="224155"/>
            <a:ext cx="11239500" cy="824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list</a:t>
            </a:r>
            <a:r>
              <a:rPr lang="zh-CN" altLang="en-US" dirty="0"/>
              <a:t>博客实现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525" y="1376045"/>
            <a:ext cx="5085715" cy="2006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90" y="3951605"/>
            <a:ext cx="9677400" cy="2209800"/>
          </a:xfrm>
          <a:prstGeom prst="rect">
            <a:avLst/>
          </a:prstGeom>
        </p:spPr>
      </p:pic>
      <p:sp>
        <p:nvSpPr>
          <p:cNvPr id="11" name=" 227"/>
          <p:cNvSpPr/>
          <p:nvPr/>
        </p:nvSpPr>
        <p:spPr>
          <a:xfrm>
            <a:off x="4192905" y="3295650"/>
            <a:ext cx="4222750" cy="1365885"/>
          </a:xfrm>
          <a:prstGeom prst="wedgeEllipseCallout">
            <a:avLst>
              <a:gd name="adj1" fmla="val -45172"/>
              <a:gd name="adj2" fmla="val 609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通过</a:t>
            </a:r>
            <a:r>
              <a:rPr lang="en-US" altLang="zh-CN" dirty="0">
                <a:solidFill>
                  <a:srgbClr val="FFFFFF"/>
                </a:solidFill>
              </a:rPr>
              <a:t>blog</a:t>
            </a:r>
            <a:r>
              <a:rPr lang="zh-CN" altLang="en-US" dirty="0">
                <a:solidFill>
                  <a:srgbClr val="FFFFFF"/>
                </a:solidFill>
              </a:rPr>
              <a:t>的</a:t>
            </a:r>
            <a:r>
              <a:rPr lang="en-US" altLang="zh-CN" dirty="0">
                <a:solidFill>
                  <a:srgbClr val="FFFFFF"/>
                </a:solidFill>
              </a:rPr>
              <a:t>id,</a:t>
            </a:r>
            <a:r>
              <a:rPr lang="zh-CN" altLang="en-US" dirty="0">
                <a:solidFill>
                  <a:srgbClr val="FFFFFF"/>
                </a:solidFill>
              </a:rPr>
              <a:t>视图处理的时候就能够知道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具体处理的是哪个</a:t>
            </a:r>
            <a:r>
              <a:rPr lang="en-US" altLang="zh-CN" dirty="0">
                <a:solidFill>
                  <a:srgbClr val="FFFFFF"/>
                </a:solidFill>
              </a:rPr>
              <a:t>blog</a:t>
            </a:r>
            <a:r>
              <a:rPr lang="zh-CN" altLang="en-US" dirty="0">
                <a:solidFill>
                  <a:srgbClr val="FFFFFF"/>
                </a:solidFill>
              </a:rPr>
              <a:t>对象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86525" y="1048385"/>
            <a:ext cx="508635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10./blog/views.py </a:t>
            </a:r>
            <a:r>
              <a:rPr lang="zh-CN" altLang="en-US" b="1">
                <a:solidFill>
                  <a:schemeClr val="bg1"/>
                </a:solidFill>
              </a:rPr>
              <a:t>视图函数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197201"/>
            <a:ext cx="11239500" cy="968375"/>
          </a:xfrm>
        </p:spPr>
        <p:txBody>
          <a:bodyPr/>
          <a:lstStyle/>
          <a:p>
            <a:r>
              <a:rPr lang="en-US" altLang="zh-CN" dirty="0"/>
              <a:t>detail</a:t>
            </a:r>
            <a:r>
              <a:rPr lang="zh-CN" altLang="en-US" dirty="0"/>
              <a:t>详情页的实现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500" y="2317750"/>
            <a:ext cx="5542915" cy="1381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1500" y="1395730"/>
            <a:ext cx="5542915" cy="92202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12./blog/views.py    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从数据库中找到对应的</a:t>
            </a:r>
            <a:r>
              <a:rPr lang="en-US" altLang="zh-CN" b="1">
                <a:solidFill>
                  <a:schemeClr val="bg1"/>
                </a:solidFill>
              </a:rPr>
              <a:t>blog</a:t>
            </a:r>
            <a:r>
              <a:rPr lang="zh-CN" altLang="en-US" b="1">
                <a:solidFill>
                  <a:schemeClr val="bg1"/>
                </a:solidFill>
              </a:rPr>
              <a:t>对象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通过</a:t>
            </a:r>
            <a:r>
              <a:rPr lang="en-US" altLang="zh-CN" b="1">
                <a:solidFill>
                  <a:schemeClr val="bg1"/>
                </a:solidFill>
              </a:rPr>
              <a:t>context</a:t>
            </a:r>
            <a:r>
              <a:rPr lang="zh-CN" altLang="en-US" b="1">
                <a:solidFill>
                  <a:schemeClr val="bg1"/>
                </a:solidFill>
              </a:rPr>
              <a:t>将</a:t>
            </a:r>
            <a:r>
              <a:rPr lang="en-US" altLang="zh-CN" b="1">
                <a:solidFill>
                  <a:schemeClr val="bg1"/>
                </a:solidFill>
              </a:rPr>
              <a:t>blog</a:t>
            </a:r>
            <a:r>
              <a:rPr lang="zh-CN" altLang="en-US" b="1">
                <a:solidFill>
                  <a:schemeClr val="bg1"/>
                </a:solidFill>
              </a:rPr>
              <a:t>传递到模板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1500" y="4321810"/>
            <a:ext cx="43141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19910" y="3953510"/>
            <a:ext cx="55645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9.detail.html</a:t>
            </a:r>
            <a:r>
              <a:rPr lang="zh-CN" altLang="en-US" b="1">
                <a:solidFill>
                  <a:schemeClr val="bg1"/>
                </a:solidFill>
              </a:rPr>
              <a:t>将数据展示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delete</a:t>
            </a:r>
            <a:r>
              <a:rPr lang="zh-CN" altLang="en-US" dirty="0"/>
              <a:t>删除的实现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108835" y="1631315"/>
            <a:ext cx="608647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9.</a:t>
            </a:r>
            <a:r>
              <a:rPr lang="zh-CN" altLang="en-US" b="1">
                <a:solidFill>
                  <a:schemeClr val="bg1"/>
                </a:solidFill>
              </a:rPr>
              <a:t>从数据库中将相应的</a:t>
            </a:r>
            <a:r>
              <a:rPr lang="en-US" altLang="zh-CN" b="1">
                <a:solidFill>
                  <a:schemeClr val="bg1"/>
                </a:solidFill>
              </a:rPr>
              <a:t>blog</a:t>
            </a:r>
            <a:r>
              <a:rPr lang="zh-CN" altLang="en-US" b="1">
                <a:solidFill>
                  <a:schemeClr val="bg1"/>
                </a:solidFill>
              </a:rPr>
              <a:t>删除</a:t>
            </a:r>
            <a:r>
              <a:rPr lang="en-US" altLang="zh-CN" b="1">
                <a:solidFill>
                  <a:schemeClr val="bg1"/>
                </a:solidFill>
              </a:rPr>
              <a:t>,</a:t>
            </a:r>
            <a:r>
              <a:rPr lang="zh-CN" altLang="en-US" b="1">
                <a:solidFill>
                  <a:schemeClr val="bg1"/>
                </a:solidFill>
              </a:rPr>
              <a:t>然后重定向到列表页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835" y="1999615"/>
            <a:ext cx="6085840" cy="3180715"/>
          </a:xfrm>
          <a:prstGeom prst="rect">
            <a:avLst/>
          </a:prstGeom>
        </p:spPr>
      </p:pic>
      <p:sp>
        <p:nvSpPr>
          <p:cNvPr id="11" name=" 227"/>
          <p:cNvSpPr/>
          <p:nvPr/>
        </p:nvSpPr>
        <p:spPr>
          <a:xfrm>
            <a:off x="6736715" y="3199765"/>
            <a:ext cx="4222750" cy="1365885"/>
          </a:xfrm>
          <a:prstGeom prst="wedgeEllipseCallout">
            <a:avLst>
              <a:gd name="adj1" fmla="val -76030"/>
              <a:gd name="adj2" fmla="val 58089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这个</a:t>
            </a:r>
            <a:r>
              <a:rPr lang="en-US" altLang="zh-CN" b="1" dirty="0">
                <a:solidFill>
                  <a:srgbClr val="FFFFFF"/>
                </a:solidFill>
              </a:rPr>
              <a:t>edit</a:t>
            </a:r>
            <a:r>
              <a:rPr lang="zh-CN" altLang="en-US" b="1" dirty="0">
                <a:solidFill>
                  <a:srgbClr val="FFFFFF"/>
                </a:solidFill>
              </a:rPr>
              <a:t>编辑修改功能留给大家作为作业完成</a:t>
            </a:r>
            <a:r>
              <a:rPr lang="en-US" altLang="zh-CN" b="1" dirty="0">
                <a:solidFill>
                  <a:srgbClr val="FFFFFF"/>
                </a:solidFill>
              </a:rPr>
              <a:t>!!!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模型补充内容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1" name="同侧圆角矩形 10"/>
          <p:cNvSpPr/>
          <p:nvPr/>
        </p:nvSpPr>
        <p:spPr>
          <a:xfrm>
            <a:off x="1301750" y="1323975"/>
            <a:ext cx="8561070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b="1">
                <a:solidFill>
                  <a:schemeClr val="tx1"/>
                </a:solidFill>
              </a:rPr>
              <a:t>聚合查询</a:t>
            </a:r>
            <a:r>
              <a:rPr lang="en-US" b="1">
                <a:solidFill>
                  <a:schemeClr val="tx1"/>
                </a:solidFill>
              </a:rPr>
              <a:t>:aggregate()是QuerySet 的一个终止子句,它返回一个包含一些键值对的字典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115" y="1916430"/>
            <a:ext cx="8561705" cy="28759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模型补充内容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/>
          </a:p>
        </p:txBody>
      </p:sp>
      <p:sp>
        <p:nvSpPr>
          <p:cNvPr id="11" name="同侧圆角矩形 10"/>
          <p:cNvSpPr/>
          <p:nvPr/>
        </p:nvSpPr>
        <p:spPr>
          <a:xfrm>
            <a:off x="580390" y="942340"/>
            <a:ext cx="98532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b="1">
                <a:solidFill>
                  <a:schemeClr val="tx1"/>
                </a:solidFill>
              </a:rPr>
              <a:t>分组</a:t>
            </a:r>
            <a:r>
              <a:rPr b="1">
                <a:solidFill>
                  <a:schemeClr val="tx1"/>
                </a:solidFill>
              </a:rPr>
              <a:t>查询</a:t>
            </a:r>
            <a:r>
              <a:rPr lang="en-US" b="1">
                <a:solidFill>
                  <a:schemeClr val="tx1"/>
                </a:solidFill>
              </a:rPr>
              <a:t>:为调用的QuerySet中每一个对象都生成一个独立的统计值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755" y="1534795"/>
            <a:ext cx="9853930" cy="49053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模型补充内容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/>
          </a:p>
        </p:txBody>
      </p:sp>
      <p:sp>
        <p:nvSpPr>
          <p:cNvPr id="11" name="同侧圆角矩形 10"/>
          <p:cNvSpPr/>
          <p:nvPr/>
        </p:nvSpPr>
        <p:spPr>
          <a:xfrm>
            <a:off x="1036320" y="1718945"/>
            <a:ext cx="98532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>
                <a:solidFill>
                  <a:schemeClr val="tx1"/>
                </a:solidFill>
              </a:rPr>
              <a:t>F</a:t>
            </a:r>
            <a:r>
              <a:rPr lang="zh-CN" altLang="en-US" b="1">
                <a:solidFill>
                  <a:schemeClr val="tx1"/>
                </a:solidFill>
              </a:rPr>
              <a:t>查询</a:t>
            </a:r>
            <a:r>
              <a:rPr lang="en-US" altLang="zh-CN" b="1">
                <a:solidFill>
                  <a:schemeClr val="tx1"/>
                </a:solidFill>
              </a:rPr>
              <a:t>: </a:t>
            </a:r>
            <a:r>
              <a:rPr lang="zh-CN" altLang="en-US" b="1">
                <a:solidFill>
                  <a:schemeClr val="tx1"/>
                </a:solidFill>
              </a:rPr>
              <a:t>针对两个字段的值的比较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320" y="2311400"/>
            <a:ext cx="9839960" cy="20688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模型补充内容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/>
          </a:p>
        </p:txBody>
      </p:sp>
      <p:sp>
        <p:nvSpPr>
          <p:cNvPr id="11" name="同侧圆角矩形 10"/>
          <p:cNvSpPr/>
          <p:nvPr/>
        </p:nvSpPr>
        <p:spPr>
          <a:xfrm>
            <a:off x="1022985" y="1283970"/>
            <a:ext cx="9853295" cy="1790700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>
                <a:solidFill>
                  <a:schemeClr val="tx1"/>
                </a:solidFill>
              </a:rPr>
              <a:t>Q</a:t>
            </a:r>
            <a:r>
              <a:rPr lang="zh-CN" altLang="en-US" b="1">
                <a:solidFill>
                  <a:schemeClr val="tx1"/>
                </a:solidFill>
              </a:rPr>
              <a:t>查询</a:t>
            </a:r>
            <a:r>
              <a:rPr lang="en-US" altLang="zh-CN" b="1">
                <a:solidFill>
                  <a:schemeClr val="tx1"/>
                </a:solidFill>
              </a:rPr>
              <a:t>: </a:t>
            </a:r>
            <a:r>
              <a:rPr lang="zh-CN" altLang="en-US" b="1">
                <a:solidFill>
                  <a:schemeClr val="tx1"/>
                </a:solidFill>
              </a:rPr>
              <a:t> 如果你需要执行更复杂的查询（例如OR语句），你可以使用Q对象。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Q对象可以使用&amp;（and）、|（or）操作符组合起来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使用~（not）操作符在Q对象前表示取反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350" y="3074670"/>
            <a:ext cx="9840595" cy="225234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3" name="直接连接符 2"/>
          <p:cNvCxnSpPr>
            <a:endCxn id="39" idx="4"/>
          </p:cNvCxnSpPr>
          <p:nvPr/>
        </p:nvCxnSpPr>
        <p:spPr>
          <a:xfrm>
            <a:off x="5235575" y="2039620"/>
            <a:ext cx="0" cy="217551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30" name="椭圆 29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36" name="椭圆 35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39" name="椭圆 38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5704840" y="3755390"/>
            <a:ext cx="257111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04840" y="2795270"/>
            <a:ext cx="284797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表关联对象的访问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60925" y="18361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关系表的数据操作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5155" y="345791"/>
            <a:ext cx="11239500" cy="96837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115820" y="2105660"/>
            <a:ext cx="1905" cy="247459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2" name="组合 11"/>
          <p:cNvGrpSpPr/>
          <p:nvPr/>
        </p:nvGrpSpPr>
        <p:grpSpPr>
          <a:xfrm>
            <a:off x="1810258" y="17338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3" name="椭圆 12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TextBox 50"/>
            <p:cNvSpPr txBox="1"/>
            <p:nvPr/>
          </p:nvSpPr>
          <p:spPr>
            <a:xfrm>
              <a:off x="3865702" y="1022799"/>
              <a:ext cx="309920" cy="3067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541170" y="190214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模型案例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118360" y="274828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115820" y="318579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115820" y="364109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15820" y="414972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67280" y="348011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67280" y="398875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69820" y="447960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69820" y="258667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69820" y="302482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添加页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115820" y="458533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788050" y="204628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补充知识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6283960" y="2251075"/>
            <a:ext cx="17780" cy="214947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38" name="组合 37"/>
          <p:cNvGrpSpPr/>
          <p:nvPr/>
        </p:nvGrpSpPr>
        <p:grpSpPr>
          <a:xfrm>
            <a:off x="5995543" y="1894488"/>
            <a:ext cx="611989" cy="611989"/>
            <a:chOff x="3714631" y="870654"/>
            <a:chExt cx="612068" cy="612068"/>
          </a:xfrm>
          <a:solidFill>
            <a:schemeClr val="accent2"/>
          </a:solidFill>
        </p:grpSpPr>
        <p:sp>
          <p:nvSpPr>
            <p:cNvPr id="39" name="椭圆 38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TextBox 50"/>
            <p:cNvSpPr txBox="1"/>
            <p:nvPr/>
          </p:nvSpPr>
          <p:spPr>
            <a:xfrm>
              <a:off x="3819342" y="1022799"/>
              <a:ext cx="402642" cy="3067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6304280" y="289369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301740" y="333121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1740" y="3786505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301740" y="4295140"/>
            <a:ext cx="1051560" cy="152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0"/>
          <p:cNvSpPr txBox="1"/>
          <p:nvPr/>
        </p:nvSpPr>
        <p:spPr>
          <a:xfrm>
            <a:off x="1913310" y="1870718"/>
            <a:ext cx="405880" cy="307777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>
              <a:defRPr/>
            </a:pPr>
            <a:r>
              <a:rPr lang="en-US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55740" y="27632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聚合查询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55740" y="320071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55740" y="3655378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53200" y="416401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E5AB74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5AB7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2251" y="3004610"/>
            <a:ext cx="6729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页的两个视图合并成一个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同过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条件实现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algn="l" fontAlgn="auto">
              <a:lnSpc>
                <a:spcPct val="150000"/>
              </a:lnSpc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将</a:t>
            </a:r>
            <a:r>
              <a:rPr lang="zh-CN" altLang="en-US" sz="2400" dirty="0"/>
              <a:t>博客小案例的编辑部分自己完成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大家将自己的作业截图提交到潭州客户端的作业系统上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数据库数据渲染到模板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功能的实现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案例的功能介绍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41949" y="5437019"/>
            <a:ext cx="5754655" cy="646331"/>
            <a:chOff x="5141949" y="3469789"/>
            <a:chExt cx="5754655" cy="646331"/>
          </a:xfrm>
        </p:grpSpPr>
        <p:sp>
          <p:nvSpPr>
            <p:cNvPr id="20" name="文本框 14"/>
            <p:cNvSpPr txBox="1"/>
            <p:nvPr/>
          </p:nvSpPr>
          <p:spPr>
            <a:xfrm>
              <a:off x="5141949" y="3470374"/>
              <a:ext cx="690880" cy="6451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模型补充内容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2314079" y="754936"/>
            <a:ext cx="8018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Django</a:t>
            </a:r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模型基础第四节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476250" y="197201"/>
            <a:ext cx="11239500" cy="968375"/>
          </a:xfrm>
        </p:spPr>
        <p:txBody>
          <a:bodyPr/>
          <a:lstStyle/>
          <a:p>
            <a:r>
              <a:rPr lang="zh-CN" altLang="en-US"/>
              <a:t>数据库数据传入模板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同侧圆角矩形 3"/>
          <p:cNvSpPr/>
          <p:nvPr/>
        </p:nvSpPr>
        <p:spPr>
          <a:xfrm>
            <a:off x="1149350" y="3685540"/>
            <a:ext cx="1776730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数据库数据</a:t>
            </a:r>
            <a:endParaRPr lang="zh-CN" altLang="en-US" b="1"/>
          </a:p>
        </p:txBody>
      </p:sp>
      <p:sp>
        <p:nvSpPr>
          <p:cNvPr id="6" name="同侧圆角矩形 5"/>
          <p:cNvSpPr/>
          <p:nvPr/>
        </p:nvSpPr>
        <p:spPr>
          <a:xfrm>
            <a:off x="4528185" y="3685540"/>
            <a:ext cx="163258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视图函数</a:t>
            </a:r>
            <a:endParaRPr lang="zh-CN" altLang="en-US" b="1"/>
          </a:p>
        </p:txBody>
      </p:sp>
      <p:sp>
        <p:nvSpPr>
          <p:cNvPr id="14" name="左右箭头 13"/>
          <p:cNvSpPr/>
          <p:nvPr/>
        </p:nvSpPr>
        <p:spPr>
          <a:xfrm>
            <a:off x="3268980" y="3856355"/>
            <a:ext cx="921385" cy="250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09950" y="3488055"/>
            <a:ext cx="640080" cy="368300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3" name="同侧圆角矩形 2"/>
          <p:cNvSpPr/>
          <p:nvPr/>
        </p:nvSpPr>
        <p:spPr>
          <a:xfrm>
            <a:off x="4528185" y="1599565"/>
            <a:ext cx="1632585" cy="592455"/>
          </a:xfrm>
          <a:prstGeom prst="round2Same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模板</a:t>
            </a:r>
            <a:endParaRPr lang="zh-CN" altLang="en-US" b="1"/>
          </a:p>
        </p:txBody>
      </p:sp>
      <p:sp>
        <p:nvSpPr>
          <p:cNvPr id="5" name="下箭头 4"/>
          <p:cNvSpPr/>
          <p:nvPr/>
        </p:nvSpPr>
        <p:spPr>
          <a:xfrm>
            <a:off x="5080000" y="2271395"/>
            <a:ext cx="367030" cy="1216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同侧圆角矩形 6"/>
          <p:cNvSpPr/>
          <p:nvPr/>
        </p:nvSpPr>
        <p:spPr>
          <a:xfrm>
            <a:off x="8051800" y="3685540"/>
            <a:ext cx="1632585" cy="592455"/>
          </a:xfrm>
          <a:prstGeom prst="round2Same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页面</a:t>
            </a:r>
            <a:endParaRPr lang="zh-CN" altLang="en-US" b="1"/>
          </a:p>
        </p:txBody>
      </p:sp>
      <p:sp>
        <p:nvSpPr>
          <p:cNvPr id="8" name="右箭头 7"/>
          <p:cNvSpPr/>
          <p:nvPr/>
        </p:nvSpPr>
        <p:spPr>
          <a:xfrm>
            <a:off x="6557010" y="3856355"/>
            <a:ext cx="1262380" cy="367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47360" y="2569845"/>
            <a:ext cx="1097280" cy="368300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获取模板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77635" y="3488055"/>
            <a:ext cx="1257300" cy="368300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render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13860" y="2569845"/>
            <a:ext cx="866140" cy="368300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context</a:t>
            </a:r>
            <a:endParaRPr lang="en-US" altLang="zh-CN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博客小案例功能介绍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1" name="同侧圆角矩形 10"/>
          <p:cNvSpPr/>
          <p:nvPr/>
        </p:nvSpPr>
        <p:spPr>
          <a:xfrm>
            <a:off x="1015365" y="1442720"/>
            <a:ext cx="21189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主页</a:t>
            </a:r>
            <a:r>
              <a:rPr lang="en-US" altLang="zh-CN" b="1">
                <a:solidFill>
                  <a:schemeClr val="tx1"/>
                </a:solidFill>
              </a:rPr>
              <a:t>index.html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同侧圆角矩形 11"/>
          <p:cNvSpPr/>
          <p:nvPr/>
        </p:nvSpPr>
        <p:spPr>
          <a:xfrm>
            <a:off x="4721860" y="1443355"/>
            <a:ext cx="5455920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/>
              <a:t>展示添加博客和博客列表的文字</a:t>
            </a:r>
            <a:r>
              <a:rPr lang="en-US" altLang="zh-CN" b="1"/>
              <a:t>,</a:t>
            </a:r>
            <a:r>
              <a:rPr lang="zh-CN" altLang="en-US" b="1"/>
              <a:t>实现页面跳转</a:t>
            </a:r>
            <a:endParaRPr lang="zh-CN" altLang="en-US" b="1"/>
          </a:p>
        </p:txBody>
      </p:sp>
      <p:sp>
        <p:nvSpPr>
          <p:cNvPr id="17" name="燕尾形箭头 16"/>
          <p:cNvSpPr/>
          <p:nvPr/>
        </p:nvSpPr>
        <p:spPr>
          <a:xfrm>
            <a:off x="3475990" y="161417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同侧圆角矩形 27"/>
          <p:cNvSpPr/>
          <p:nvPr/>
        </p:nvSpPr>
        <p:spPr>
          <a:xfrm>
            <a:off x="1015365" y="2386330"/>
            <a:ext cx="21189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添加页</a:t>
            </a:r>
            <a:r>
              <a:rPr lang="en-US" altLang="zh-CN" b="1">
                <a:solidFill>
                  <a:schemeClr val="tx1"/>
                </a:solidFill>
              </a:rPr>
              <a:t>add.html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9" name="燕尾形箭头 28"/>
          <p:cNvSpPr/>
          <p:nvPr/>
        </p:nvSpPr>
        <p:spPr>
          <a:xfrm>
            <a:off x="3475990" y="255778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同侧圆角矩形 29"/>
          <p:cNvSpPr/>
          <p:nvPr/>
        </p:nvSpPr>
        <p:spPr>
          <a:xfrm>
            <a:off x="4721860" y="2386965"/>
            <a:ext cx="5455920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b="1"/>
              <a:t>输入文章标题及内容，并将内容提交到数据库中。</a:t>
            </a:r>
            <a:endParaRPr b="1"/>
          </a:p>
        </p:txBody>
      </p:sp>
      <p:sp>
        <p:nvSpPr>
          <p:cNvPr id="31" name="同侧圆角矩形 30"/>
          <p:cNvSpPr/>
          <p:nvPr/>
        </p:nvSpPr>
        <p:spPr>
          <a:xfrm>
            <a:off x="1015365" y="3474720"/>
            <a:ext cx="21189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列表页</a:t>
            </a:r>
            <a:r>
              <a:rPr lang="en-US" altLang="zh-CN" b="1">
                <a:solidFill>
                  <a:schemeClr val="tx1"/>
                </a:solidFill>
              </a:rPr>
              <a:t>list.html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2" name="燕尾形箭头 31"/>
          <p:cNvSpPr/>
          <p:nvPr/>
        </p:nvSpPr>
        <p:spPr>
          <a:xfrm>
            <a:off x="3475990" y="373824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同侧圆角矩形 32"/>
          <p:cNvSpPr/>
          <p:nvPr/>
        </p:nvSpPr>
        <p:spPr>
          <a:xfrm>
            <a:off x="4721860" y="3363595"/>
            <a:ext cx="5457190" cy="100012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b="1"/>
              <a:t>将数据库中所有博客展示到数据库中，点击文章标题可以查看文章的详情，附带编辑和删除的功能。</a:t>
            </a:r>
            <a:endParaRPr b="1"/>
          </a:p>
        </p:txBody>
      </p:sp>
      <p:sp>
        <p:nvSpPr>
          <p:cNvPr id="34" name="同侧圆角矩形 33"/>
          <p:cNvSpPr/>
          <p:nvPr/>
        </p:nvSpPr>
        <p:spPr>
          <a:xfrm>
            <a:off x="1015365" y="4813300"/>
            <a:ext cx="2118995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详情页</a:t>
            </a:r>
            <a:r>
              <a:rPr lang="en-US" altLang="zh-CN" b="1">
                <a:solidFill>
                  <a:schemeClr val="tx1"/>
                </a:solidFill>
              </a:rPr>
              <a:t>detail.html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5" name="燕尾形箭头 34"/>
          <p:cNvSpPr/>
          <p:nvPr/>
        </p:nvSpPr>
        <p:spPr>
          <a:xfrm>
            <a:off x="3475990" y="498475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同侧圆角矩形 35"/>
          <p:cNvSpPr/>
          <p:nvPr/>
        </p:nvSpPr>
        <p:spPr>
          <a:xfrm>
            <a:off x="4797425" y="4813300"/>
            <a:ext cx="530415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/>
              <a:t>显示文章的标题及内容</a:t>
            </a:r>
            <a:endParaRPr lang="zh-CN" altLang="en-US" b="1"/>
          </a:p>
        </p:txBody>
      </p:sp>
    </p:spTree>
    <p:custDataLst>
      <p:tags r:id="rId6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创建项目配置</a:t>
            </a:r>
            <a:r>
              <a:rPr lang="en-US" altLang="zh-CN" dirty="0"/>
              <a:t>setttings</a:t>
            </a:r>
            <a:r>
              <a:rPr lang="zh-CN" altLang="en-US" dirty="0"/>
              <a:t>文件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125" y="1837690"/>
            <a:ext cx="1724025" cy="3304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8125" y="1192530"/>
            <a:ext cx="2538730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创建一个项目</a:t>
            </a:r>
            <a:r>
              <a:rPr lang="en-US" altLang="zh-CN" b="1">
                <a:solidFill>
                  <a:schemeClr val="bg1"/>
                </a:solidFill>
              </a:rPr>
              <a:t>,</a:t>
            </a:r>
            <a:r>
              <a:rPr lang="zh-CN" altLang="en-US" b="1">
                <a:solidFill>
                  <a:schemeClr val="bg1"/>
                </a:solidFill>
              </a:rPr>
              <a:t>并在里面新建一个</a:t>
            </a:r>
            <a:r>
              <a:rPr lang="en-US" altLang="zh-CN" b="1">
                <a:solidFill>
                  <a:schemeClr val="bg1"/>
                </a:solidFill>
              </a:rPr>
              <a:t>blog</a:t>
            </a:r>
            <a:r>
              <a:rPr lang="zh-CN" altLang="en-US" b="1">
                <a:solidFill>
                  <a:schemeClr val="bg1"/>
                </a:solidFill>
              </a:rPr>
              <a:t>的</a:t>
            </a:r>
            <a:r>
              <a:rPr lang="en-US" altLang="zh-CN" b="1">
                <a:solidFill>
                  <a:schemeClr val="bg1"/>
                </a:solidFill>
              </a:rPr>
              <a:t>app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18075" y="1192530"/>
            <a:ext cx="4344035" cy="2030095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将</a:t>
            </a:r>
            <a:r>
              <a:rPr lang="en-US" altLang="zh-CN" b="1">
                <a:solidFill>
                  <a:schemeClr val="bg1"/>
                </a:solidFill>
              </a:rPr>
              <a:t>settings</a:t>
            </a:r>
            <a:r>
              <a:rPr lang="zh-CN" altLang="en-US" b="1">
                <a:solidFill>
                  <a:schemeClr val="bg1"/>
                </a:solidFill>
              </a:rPr>
              <a:t>文件中的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ALLOWED_HOSTS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INSTALLED_APPS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TEMPLATES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DATABASES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都配置好</a:t>
            </a:r>
            <a:r>
              <a:rPr lang="en-US" altLang="zh-CN" b="1">
                <a:solidFill>
                  <a:schemeClr val="bg1"/>
                </a:solidFill>
              </a:rPr>
              <a:t>.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以及项目中的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url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分配设置好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.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模板文件路径配置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718945" y="1395095"/>
            <a:ext cx="57016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将提供的</a:t>
            </a:r>
            <a:r>
              <a:rPr lang="en-US" altLang="zh-CN" b="1">
                <a:solidFill>
                  <a:schemeClr val="bg1"/>
                </a:solidFill>
              </a:rPr>
              <a:t>html</a:t>
            </a:r>
            <a:r>
              <a:rPr lang="zh-CN" altLang="en-US" b="1">
                <a:solidFill>
                  <a:schemeClr val="bg1"/>
                </a:solidFill>
              </a:rPr>
              <a:t>页面存放到</a:t>
            </a:r>
            <a:r>
              <a:rPr lang="en-US" altLang="zh-CN" b="1">
                <a:solidFill>
                  <a:schemeClr val="bg1"/>
                </a:solidFill>
              </a:rPr>
              <a:t>templates</a:t>
            </a:r>
            <a:r>
              <a:rPr lang="zh-CN" altLang="en-US" b="1">
                <a:solidFill>
                  <a:schemeClr val="bg1"/>
                </a:solidFill>
              </a:rPr>
              <a:t>目录的</a:t>
            </a:r>
            <a:r>
              <a:rPr lang="en-US" altLang="zh-CN" b="1">
                <a:solidFill>
                  <a:schemeClr val="bg1"/>
                </a:solidFill>
              </a:rPr>
              <a:t>blog</a:t>
            </a:r>
            <a:r>
              <a:rPr lang="zh-CN" altLang="en-US" b="1">
                <a:solidFill>
                  <a:schemeClr val="bg1"/>
                </a:solidFill>
              </a:rPr>
              <a:t>目录下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8945" y="1763395"/>
            <a:ext cx="5701030" cy="24117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BlogModel</a:t>
            </a:r>
            <a:r>
              <a:rPr lang="zh-CN" altLang="en-US" dirty="0"/>
              <a:t>模型映射表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600200" y="1192530"/>
            <a:ext cx="57016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4.</a:t>
            </a:r>
            <a:r>
              <a:rPr lang="zh-CN" altLang="en-US" b="1">
                <a:solidFill>
                  <a:schemeClr val="bg1"/>
                </a:solidFill>
              </a:rPr>
              <a:t>创建模型并映射到数据库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1560830"/>
            <a:ext cx="7265035" cy="1781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3770630"/>
            <a:ext cx="3323590" cy="2390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065" y="3770630"/>
            <a:ext cx="6038215" cy="17443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0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渲染模板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600200" y="1192530"/>
            <a:ext cx="57016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5.</a:t>
            </a:r>
            <a:r>
              <a:rPr lang="zh-CN" altLang="en-US" b="1">
                <a:solidFill>
                  <a:schemeClr val="bg1"/>
                </a:solidFill>
              </a:rPr>
              <a:t>先渲染出模板</a:t>
            </a:r>
            <a:r>
              <a:rPr lang="en-US" altLang="zh-CN" b="1">
                <a:solidFill>
                  <a:schemeClr val="bg1"/>
                </a:solidFill>
              </a:rPr>
              <a:t>,</a:t>
            </a:r>
            <a:r>
              <a:rPr lang="zh-CN" altLang="en-US" b="1">
                <a:solidFill>
                  <a:schemeClr val="bg1"/>
                </a:solidFill>
              </a:rPr>
              <a:t>视图里的逻辑后面再补全</a:t>
            </a:r>
            <a:r>
              <a:rPr lang="en-US" altLang="zh-CN" b="1">
                <a:solidFill>
                  <a:schemeClr val="bg1"/>
                </a:solidFill>
              </a:rPr>
              <a:t>.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1560830"/>
            <a:ext cx="5701030" cy="34836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0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0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2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10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0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0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0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7.xml><?xml version="1.0" encoding="utf-8"?>
<p:tagLst xmlns:p="http://schemas.openxmlformats.org/presentationml/2006/main">
  <p:tag name="THINKCELLSHAPEDONOTDELETE" val="pKOZHO13yzUCaepRpRzBw5w"/>
</p:tagLst>
</file>

<file path=ppt/tags/tag108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7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3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7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3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7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8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9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1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83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8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8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9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9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6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7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8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9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1494</Words>
  <Application>WPS 演示</Application>
  <PresentationFormat>宽屏</PresentationFormat>
  <Paragraphs>229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Kozuka Gothic Pr6N B</vt:lpstr>
      <vt:lpstr>Calibri</vt:lpstr>
      <vt:lpstr>Arial Unicode MS</vt:lpstr>
      <vt:lpstr>Adobe Gothic Std B</vt:lpstr>
      <vt:lpstr>Calibri Light</vt:lpstr>
      <vt:lpstr>Arial Unicode MS</vt:lpstr>
      <vt:lpstr>Arial Narrow</vt:lpstr>
      <vt:lpstr>Calibri</vt:lpstr>
      <vt:lpstr>Narkisim</vt:lpstr>
      <vt:lpstr>Yu Gothic UI Semibold</vt:lpstr>
      <vt:lpstr>Segoe Print</vt:lpstr>
      <vt:lpstr>Office 主题</vt:lpstr>
      <vt:lpstr>Django框架</vt:lpstr>
      <vt:lpstr>知识回顾:</vt:lpstr>
      <vt:lpstr>PowerPoint 演示文稿</vt:lpstr>
      <vt:lpstr>数据库数据传入模板:</vt:lpstr>
      <vt:lpstr>博客小案例功能介绍:</vt:lpstr>
      <vt:lpstr>创建项目配置setttings文件:</vt:lpstr>
      <vt:lpstr>模板文件路径配置:</vt:lpstr>
      <vt:lpstr>创建BlogModel模型映射表:</vt:lpstr>
      <vt:lpstr>渲染模板:</vt:lpstr>
      <vt:lpstr>PowerPoint 演示文稿</vt:lpstr>
      <vt:lpstr>PowerPoint 演示文稿</vt:lpstr>
      <vt:lpstr>PowerPoint 演示文稿</vt:lpstr>
      <vt:lpstr>PowerPoint 演示文稿</vt:lpstr>
      <vt:lpstr>detail详情页的实现:</vt:lpstr>
      <vt:lpstr>delete删除的实现:</vt:lpstr>
      <vt:lpstr>模型补充内容:</vt:lpstr>
      <vt:lpstr>模型补充内容:</vt:lpstr>
      <vt:lpstr>模型补充内容:</vt:lpstr>
      <vt:lpstr>模型补充内容: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塔卡老师</cp:lastModifiedBy>
  <cp:revision>286</cp:revision>
  <dcterms:created xsi:type="dcterms:W3CDTF">2016-11-22T14:17:00Z</dcterms:created>
  <dcterms:modified xsi:type="dcterms:W3CDTF">2018-11-12T13:56:08Z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