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65" r:id="rId5"/>
    <p:sldId id="383" r:id="rId6"/>
    <p:sldId id="586" r:id="rId7"/>
    <p:sldId id="526" r:id="rId8"/>
    <p:sldId id="543" r:id="rId9"/>
    <p:sldId id="611" r:id="rId10"/>
    <p:sldId id="544" r:id="rId11"/>
    <p:sldId id="546" r:id="rId12"/>
    <p:sldId id="527" r:id="rId13"/>
    <p:sldId id="614" r:id="rId14"/>
    <p:sldId id="612" r:id="rId15"/>
    <p:sldId id="613" r:id="rId16"/>
    <p:sldId id="615" r:id="rId17"/>
    <p:sldId id="545" r:id="rId18"/>
    <p:sldId id="634" r:id="rId19"/>
    <p:sldId id="556" r:id="rId20"/>
    <p:sldId id="587" r:id="rId21"/>
    <p:sldId id="557" r:id="rId22"/>
    <p:sldId id="635" r:id="rId23"/>
    <p:sldId id="636" r:id="rId24"/>
    <p:sldId id="637" r:id="rId25"/>
    <p:sldId id="418" r:id="rId26"/>
    <p:sldId id="3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66"/>
      </p:cViewPr>
      <p:guideLst>
        <p:guide orient="horz" pos="215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3.xml"/><Relationship Id="rId6" Type="http://schemas.openxmlformats.org/officeDocument/2006/relationships/image" Target="../media/image15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9.xml"/><Relationship Id="rId6" Type="http://schemas.openxmlformats.org/officeDocument/2006/relationships/image" Target="../media/image16.png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1.xml"/><Relationship Id="rId6" Type="http://schemas.openxmlformats.org/officeDocument/2006/relationships/image" Target="../media/image18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7.xml"/><Relationship Id="rId6" Type="http://schemas.openxmlformats.org/officeDocument/2006/relationships/image" Target="../media/image19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3.xml"/><Relationship Id="rId6" Type="http://schemas.openxmlformats.org/officeDocument/2006/relationships/image" Target="../media/image20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89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95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1.xml"/><Relationship Id="rId6" Type="http://schemas.openxmlformats.org/officeDocument/2006/relationships/image" Target="../media/image25.png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image" Target="../media/image4.png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request</a:t>
            </a:r>
            <a:r>
              <a:rPr lang="zh-CN" altLang="en-US" dirty="0"/>
              <a:t>中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对象的属性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14070" y="2030095"/>
            <a:ext cx="4786630" cy="2861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QueryDict类型的对象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包含get请求方式的所有参数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与url请求地址中的参数对应，位于?后面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参数的格式是键值对，如key1=value1</a:t>
            </a:r>
            <a:endParaRPr lang="zh-CN" altLang="en-US" sz="2000" b="1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- 多个参数之间，使用&amp;连接，如key1=value1&amp;key2=value2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705" y="1569720"/>
            <a:ext cx="4785360" cy="46037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GET属性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0065" y="1569720"/>
            <a:ext cx="5781040" cy="460375"/>
          </a:xfrm>
          <a:prstGeom prst="rect">
            <a:avLst/>
          </a:prstGeom>
          <a:solidFill>
            <a:srgbClr val="E7686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POST属性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2030095"/>
            <a:ext cx="5781675" cy="3322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QueryDict类型的对象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包含post请求方式的所有参数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与form表单中的控件对应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表单中控件要有name属性，则name属性的值为键，value属性的值为值，构成键值对提交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- 对于checkbox控件，name属性一样为一组，当控件被选中后会被提交，存在一键多值的情况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en-US" altLang="zh-CN" sz="2000" b="1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请求方式总结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497330" y="1285240"/>
            <a:ext cx="7958455" cy="457263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GET:GET如其名，是从服务器获取数据，不会更改服务器的状态和数据，在URL中携带参数发送给服务器。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POST则是将一定量的数据发送给服务器，一般会更改服务器的数据。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POST方法的参数不能在URL当中看到,他是通过body参数传递给服务器的,所以相对GET方法直接能在URL当中看到传递的参数,显得更加安全一些.当然,也不能简单的判定POST方法比GET方法更安全,要使网站保持安全,需要做更多的安全处理.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1" name="剪去单角的矩形 10"/>
          <p:cNvSpPr/>
          <p:nvPr/>
        </p:nvSpPr>
        <p:spPr>
          <a:xfrm>
            <a:off x="1169670" y="1192530"/>
            <a:ext cx="9008745" cy="1216660"/>
          </a:xfrm>
          <a:prstGeom prst="snip1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/>
              <a:t>Django</a:t>
            </a:r>
            <a:r>
              <a:rPr lang="zh-CN" altLang="en-US" sz="2000"/>
              <a:t>在处理文件上传的时候</a:t>
            </a:r>
            <a:r>
              <a:rPr lang="en-US" altLang="zh-CN" sz="2000"/>
              <a:t>,</a:t>
            </a:r>
            <a:r>
              <a:rPr lang="zh-CN" altLang="en-US" sz="2000"/>
              <a:t>文件数据被保存在了</a:t>
            </a:r>
            <a:r>
              <a:rPr lang="en-US" altLang="zh-CN" sz="2000"/>
              <a:t>request.FILES</a:t>
            </a:r>
            <a:endParaRPr lang="en-US" altLang="zh-CN" sz="2000"/>
          </a:p>
          <a:p>
            <a:pPr algn="l"/>
            <a:r>
              <a:rPr lang="en-US" altLang="zh-CN" sz="2000"/>
              <a:t>FILES中的每个键为&lt;input type="file" name="" /&gt;中的name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169670" y="2948305"/>
            <a:ext cx="578104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设置文件的存储路径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305" y="3408680"/>
            <a:ext cx="57804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在项目根目录下</a:t>
            </a:r>
            <a:r>
              <a:rPr lang="en-US" altLang="zh-CN"/>
              <a:t>static</a:t>
            </a:r>
            <a:r>
              <a:rPr lang="zh-CN" altLang="en-US"/>
              <a:t>中创建media文件夹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图片上传后，会被保存到“/static/media/文件”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打开settings.py文件，增加media_root项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305" y="4496435"/>
            <a:ext cx="5857240" cy="1238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form</a:t>
            </a:r>
            <a:r>
              <a:rPr lang="zh-CN" altLang="en-US" dirty="0"/>
              <a:t>表单中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335" y="1470660"/>
            <a:ext cx="8895080" cy="34950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033010" y="457835"/>
            <a:ext cx="5927090" cy="201295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FILES只有在请求的方法为POST 且提交的&lt;form&gt;带有enctype="multipart/form-data" 的情况下才会包含数据。否则，FILES 将为一个空的类似于字典的对象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文件上传视图函数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255" y="1289050"/>
            <a:ext cx="7096125" cy="4476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HttpResponse对象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70" y="1567180"/>
            <a:ext cx="7343140" cy="37236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HttpResponse</a:t>
            </a:r>
            <a:r>
              <a:rPr lang="zh-CN" dirty="0"/>
              <a:t>的子类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12620" y="1192530"/>
            <a:ext cx="8727440" cy="2500630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/>
              <a:t>返回数据的响应函数有</a:t>
            </a:r>
            <a:r>
              <a:rPr lang="en-US" altLang="zh-CN" sz="2400"/>
              <a:t>:</a:t>
            </a:r>
            <a:endParaRPr lang="en-US" altLang="zh-CN" sz="2400"/>
          </a:p>
          <a:p>
            <a:pPr algn="l"/>
            <a:r>
              <a:rPr lang="en-US" altLang="zh-CN" sz="2400"/>
              <a:t>HttpResponse()   </a:t>
            </a:r>
            <a:r>
              <a:rPr lang="zh-CN" altLang="en-US" sz="2400"/>
              <a:t>返回简单的字符串对象</a:t>
            </a:r>
            <a:endParaRPr lang="en-US" altLang="zh-CN" sz="2400"/>
          </a:p>
          <a:p>
            <a:pPr algn="l"/>
            <a:r>
              <a:rPr lang="en-US" altLang="zh-CN" sz="2400"/>
              <a:t>render()   </a:t>
            </a:r>
            <a:r>
              <a:rPr lang="zh-CN" altLang="en-US" sz="2400"/>
              <a:t>渲染模板</a:t>
            </a:r>
            <a:endParaRPr lang="en-US" altLang="zh-CN" sz="2400"/>
          </a:p>
          <a:p>
            <a:pPr algn="l"/>
            <a:r>
              <a:rPr lang="en-US" altLang="zh-CN" sz="2400"/>
              <a:t>redirect()  </a:t>
            </a:r>
            <a:r>
              <a:rPr lang="zh-CN" altLang="en-US" sz="2400"/>
              <a:t>重定向</a:t>
            </a:r>
            <a:endParaRPr lang="en-US" altLang="zh-CN" sz="2400"/>
          </a:p>
          <a:p>
            <a:pPr algn="l"/>
            <a:r>
              <a:rPr lang="en-US" altLang="zh-CN" sz="2400"/>
              <a:t>JsonResponse()  </a:t>
            </a:r>
            <a:r>
              <a:rPr lang="zh-CN" altLang="en-US" sz="2400"/>
              <a:t>返回</a:t>
            </a:r>
            <a:r>
              <a:rPr lang="en-US" altLang="zh-CN" sz="2400"/>
              <a:t>json</a:t>
            </a:r>
            <a:r>
              <a:rPr lang="zh-CN" altLang="en-US" sz="2400"/>
              <a:t>数据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240" y="4118610"/>
            <a:ext cx="6401435" cy="164719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225030" y="2391410"/>
            <a:ext cx="3959225" cy="1551940"/>
          </a:xfrm>
          <a:prstGeom prst="wedgeRectCallout">
            <a:avLst>
              <a:gd name="adj1" fmla="val -40825"/>
              <a:gd name="adj2" fmla="val 76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帮助用户创建JSON编码的响应</a:t>
            </a:r>
            <a:endParaRPr lang="zh-CN" altLang="en-US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参数data是字典对象</a:t>
            </a:r>
            <a:endParaRPr lang="zh-CN" altLang="en-US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- JsonResponse的默认Content-Type为application/json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30" y="1311275"/>
            <a:ext cx="5386070" cy="423481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42810" y="1192530"/>
            <a:ext cx="3633470" cy="407987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>
                <a:sym typeface="+mn-ea"/>
              </a:rPr>
              <a:t>HTTP（超文本传输协议）是一个应用层协议，由请求和响应构成，是一个标准的客户端服务器模型。HTTP是一个无状态的协议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2847975"/>
            <a:ext cx="7162800" cy="156845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客户端和服务器都是怎么记录登录的状态的呢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5" y="1192530"/>
            <a:ext cx="5398770" cy="3855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25" y="1292225"/>
            <a:ext cx="5824220" cy="37553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3720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35575" y="203962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8115" y="26822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35575" y="311975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35575" y="357505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235575" y="408368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7035" y="34140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7035" y="39227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89575" y="441356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89575" y="25206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89575" y="295878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235575" y="45192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/>
              <a:t>----cookie: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45" y="1108075"/>
            <a:ext cx="5581015" cy="342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860" y="4620895"/>
            <a:ext cx="6562090" cy="17907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服务器中设置</a:t>
            </a:r>
            <a:r>
              <a:rPr lang="en-US" altLang="zh-CN" dirty="0"/>
              <a:t>cookie</a:t>
            </a:r>
            <a:r>
              <a:rPr lang="zh-CN" altLang="en-US" dirty="0"/>
              <a:t>及获取</a:t>
            </a:r>
            <a:r>
              <a:rPr lang="en-US" altLang="zh-CN" dirty="0"/>
              <a:t>cookie: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8850313" y="1466390"/>
            <a:ext cx="2766432" cy="42443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注意</a:t>
            </a:r>
            <a:r>
              <a:rPr lang="en-US" altLang="zh-CN" sz="2000" dirty="0"/>
              <a:t>:</a:t>
            </a:r>
            <a:r>
              <a:rPr lang="zh-CN" altLang="en-US" sz="2000" dirty="0"/>
              <a:t>设置</a:t>
            </a:r>
            <a:r>
              <a:rPr lang="en-US" altLang="zh-CN" sz="2000" dirty="0"/>
              <a:t>cookie</a:t>
            </a:r>
            <a:r>
              <a:rPr lang="zh-CN" altLang="en-US" sz="2000" dirty="0"/>
              <a:t>值以及删除</a:t>
            </a:r>
            <a:r>
              <a:rPr lang="en-US" altLang="zh-CN" sz="2000" dirty="0"/>
              <a:t>cookie</a:t>
            </a:r>
            <a:r>
              <a:rPr lang="zh-CN" altLang="en-US" sz="2000" dirty="0"/>
              <a:t>值都是</a:t>
            </a:r>
            <a:r>
              <a:rPr lang="en-US" altLang="zh-CN" sz="2000" dirty="0"/>
              <a:t>response</a:t>
            </a:r>
            <a:r>
              <a:rPr lang="zh-CN" altLang="en-US" sz="2000" dirty="0"/>
              <a:t>对象的操作</a:t>
            </a:r>
            <a:r>
              <a:rPr lang="en-US" altLang="zh-CN" sz="2000" dirty="0"/>
              <a:t>,</a:t>
            </a:r>
            <a:r>
              <a:rPr lang="zh-CN" altLang="en-US" sz="2000" dirty="0"/>
              <a:t>而获取</a:t>
            </a:r>
            <a:r>
              <a:rPr lang="en-US" altLang="zh-CN" sz="2000" dirty="0"/>
              <a:t>cookie</a:t>
            </a:r>
            <a:r>
              <a:rPr lang="zh-CN" altLang="en-US" sz="2000" dirty="0"/>
              <a:t>是从</a:t>
            </a:r>
            <a:r>
              <a:rPr lang="en-US" altLang="zh-CN" sz="2000" dirty="0"/>
              <a:t>requeset</a:t>
            </a:r>
            <a:r>
              <a:rPr lang="zh-CN" altLang="en-US" sz="2000" dirty="0"/>
              <a:t>相应中获得的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466390"/>
            <a:ext cx="8022635" cy="42443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2440305"/>
            <a:ext cx="6636385" cy="242379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虽然</a:t>
            </a:r>
            <a:r>
              <a:rPr lang="en-US" altLang="zh-CN" sz="4000" dirty="0">
                <a:latin typeface="+mn-ea"/>
                <a:ea typeface="+mn-ea"/>
              </a:rPr>
              <a:t>cookie</a:t>
            </a:r>
            <a:r>
              <a:rPr lang="zh-CN" altLang="en-US" sz="4000" dirty="0">
                <a:latin typeface="+mn-ea"/>
                <a:ea typeface="+mn-ea"/>
              </a:rPr>
              <a:t>可以保存状态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但注意不要存储敏感信息</a:t>
            </a:r>
            <a:r>
              <a:rPr lang="en-US" altLang="zh-CN" sz="4000" dirty="0">
                <a:latin typeface="+mn-ea"/>
                <a:ea typeface="+mn-ea"/>
              </a:rPr>
              <a:t>.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想要了解</a:t>
            </a:r>
            <a:r>
              <a:rPr lang="en-US" altLang="zh-CN" sz="4000" dirty="0">
                <a:latin typeface="+mn-ea"/>
                <a:ea typeface="+mn-ea"/>
              </a:rPr>
              <a:t>状</a:t>
            </a:r>
            <a:r>
              <a:rPr lang="zh-CN" altLang="en-US" sz="4000" dirty="0">
                <a:latin typeface="+mn-ea"/>
                <a:ea typeface="+mn-ea"/>
              </a:rPr>
              <a:t>态保持的另一种方式</a:t>
            </a:r>
            <a:r>
              <a:rPr lang="en-US" altLang="zh-CN" sz="4000" dirty="0">
                <a:latin typeface="+mn-ea"/>
                <a:ea typeface="+mn-ea"/>
              </a:rPr>
              <a:t>,</a:t>
            </a:r>
            <a:br>
              <a:rPr lang="zh-CN" altLang="en-US" sz="4000" dirty="0">
                <a:latin typeface="+mn-ea"/>
                <a:ea typeface="+mn-ea"/>
              </a:rPr>
            </a:br>
            <a:r>
              <a:rPr lang="zh-CN" altLang="en-US" sz="4000" dirty="0">
                <a:latin typeface="+mn-ea"/>
                <a:ea typeface="+mn-ea"/>
              </a:rPr>
              <a:t>请关注明天的课程内容</a:t>
            </a:r>
            <a:r>
              <a:rPr lang="en-US" altLang="zh-CN" sz="4000" dirty="0">
                <a:latin typeface="+mn-ea"/>
                <a:ea typeface="+mn-ea"/>
              </a:rPr>
              <a:t>!!!!!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3689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分别实现</a:t>
            </a:r>
            <a:r>
              <a:rPr lang="en-US" altLang="zh-CN" sz="2400" dirty="0"/>
              <a:t>get</a:t>
            </a:r>
            <a:r>
              <a:rPr lang="zh-CN" altLang="en-US" sz="2400" dirty="0"/>
              <a:t>方式和</a:t>
            </a:r>
            <a:r>
              <a:rPr lang="en-US" altLang="zh-CN" sz="2400" dirty="0"/>
              <a:t>post</a:t>
            </a:r>
            <a:r>
              <a:rPr lang="zh-CN" altLang="en-US" sz="2400" dirty="0"/>
              <a:t>方式传递参数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实现文件上传功能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3.cookie</a:t>
            </a:r>
            <a:r>
              <a:rPr lang="zh-CN" altLang="en-US" sz="2400" dirty="0"/>
              <a:t>的设置获取及删除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大家将自己的作业截图提交到潭州客户端的作业系统上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HttpRequest对象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文件上传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POST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请求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HttpResponse</a:t>
              </a:r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请求与响应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1" y="2913234"/>
            <a:ext cx="7162800" cy="15029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视图函数接受到的</a:t>
            </a:r>
            <a:r>
              <a:rPr lang="en-US" altLang="zh-CN" sz="4000" dirty="0">
                <a:latin typeface="+mn-ea"/>
                <a:ea typeface="+mn-ea"/>
              </a:rPr>
              <a:t>request</a:t>
            </a:r>
            <a:r>
              <a:rPr lang="zh-CN" altLang="en-US" sz="4000" dirty="0">
                <a:latin typeface="+mn-ea"/>
                <a:ea typeface="+mn-ea"/>
              </a:rPr>
              <a:t>到底是个什么对象呢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HttpRequest对象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250" y="2823210"/>
            <a:ext cx="7514590" cy="316166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418590" y="1041400"/>
            <a:ext cx="8562975" cy="16306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服务器接收到http协议的请求后，会根据报文创建HttpRequest对象视图函数的第一个参数是HttpRequest对象在django.http模块中定义了HttpRequest对象的API</a:t>
            </a:r>
            <a:endParaRPr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标签中的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POST: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24990" y="1047750"/>
            <a:ext cx="7540625" cy="2584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在HTML中,</a:t>
            </a:r>
            <a:r>
              <a:rPr lang="en-US" altLang="zh-CN"/>
              <a:t>form</a:t>
            </a:r>
            <a:r>
              <a:rPr lang="zh-CN" altLang="en-US"/>
              <a:t>表单的作用是收集标签中的内容,&lt;form&gt;...&lt;/form&gt; 中间可以由访问者添加类似于文本,选择,或者一些控制模块等等.然后这些内容将会被送到服务端。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一个表单必须指定两样东西：</a:t>
            </a:r>
            <a:endParaRPr lang="zh-CN" altLang="en-US"/>
          </a:p>
          <a:p>
            <a:r>
              <a:rPr lang="zh-CN" altLang="en-US"/>
              <a:t>1. form的method参数用于设置表单的提交方式,默认使用POST.</a:t>
            </a:r>
            <a:endParaRPr lang="zh-CN" altLang="en-US"/>
          </a:p>
          <a:p>
            <a:r>
              <a:rPr lang="zh-CN" altLang="en-US"/>
              <a:t>2. action用于设置表单的提交url,如果不写或者保持空字符串,那么将使用当前的URL.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990" y="3556000"/>
            <a:ext cx="7539990" cy="2428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表单使用</a:t>
            </a:r>
            <a:r>
              <a:rPr lang="en-US" altLang="zh-CN" dirty="0"/>
              <a:t>get</a:t>
            </a:r>
            <a:r>
              <a:rPr lang="zh-CN" altLang="en-US" dirty="0"/>
              <a:t>方式提交的例子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80390" y="1529715"/>
            <a:ext cx="57677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在上面的视图中渲染模板</a:t>
            </a:r>
            <a:r>
              <a:rPr lang="en-US" altLang="zh-CN"/>
              <a:t>,</a:t>
            </a:r>
            <a:r>
              <a:rPr lang="zh-CN" altLang="en-US"/>
              <a:t>下面的视图处理提交的数据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898015"/>
            <a:ext cx="5767705" cy="2952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400" y="1898015"/>
            <a:ext cx="5238115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2400" y="152971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400" y="2959735"/>
            <a:ext cx="5238750" cy="1952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1765" y="2591435"/>
            <a:ext cx="52387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get</a:t>
            </a:r>
            <a:r>
              <a:rPr lang="zh-CN" altLang="en-US"/>
              <a:t>方式提交的数据会在</a:t>
            </a:r>
            <a:r>
              <a:rPr lang="en-US" altLang="zh-CN"/>
              <a:t>url</a:t>
            </a:r>
            <a:r>
              <a:rPr lang="zh-CN" altLang="en-US"/>
              <a:t>中显示出来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 7"/>
          <p:cNvSpPr/>
          <p:nvPr/>
        </p:nvSpPr>
        <p:spPr>
          <a:xfrm flipH="1" flipV="1">
            <a:off x="3633470" y="4850130"/>
            <a:ext cx="3789045" cy="1289050"/>
          </a:xfrm>
          <a:prstGeom prst="wedgeEllipseCallout">
            <a:avLst>
              <a:gd name="adj1" fmla="val 48944"/>
              <a:gd name="adj2" fmla="val 110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 7"/>
          <p:cNvSpPr/>
          <p:nvPr/>
        </p:nvSpPr>
        <p:spPr>
          <a:xfrm flipH="1" flipV="1">
            <a:off x="5466080" y="4850130"/>
            <a:ext cx="3789045" cy="1289050"/>
          </a:xfrm>
          <a:prstGeom prst="wedgeEllipseCallout">
            <a:avLst>
              <a:gd name="adj1" fmla="val -34431"/>
              <a:gd name="adj2" fmla="val 1310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2505" y="5105400"/>
            <a:ext cx="4080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1.get</a:t>
            </a:r>
            <a:r>
              <a:rPr lang="zh-CN" altLang="en-US">
                <a:solidFill>
                  <a:schemeClr val="bg1"/>
                </a:solidFill>
              </a:rPr>
              <a:t>提交的参数会在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中显示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可以通过</a:t>
            </a:r>
            <a:r>
              <a:rPr lang="en-US" altLang="zh-CN">
                <a:solidFill>
                  <a:schemeClr val="bg1"/>
                </a:solidFill>
              </a:rPr>
              <a:t>request.GET.get</a:t>
            </a:r>
            <a:r>
              <a:rPr lang="zh-CN" altLang="en-US">
                <a:solidFill>
                  <a:schemeClr val="bg1"/>
                </a:solidFill>
              </a:rPr>
              <a:t>的方法来获取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提交的参数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form</a:t>
            </a:r>
            <a:r>
              <a:rPr lang="zh-CN" altLang="en-US" dirty="0">
                <a:sym typeface="+mn-ea"/>
              </a:rPr>
              <a:t>表单使用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方式提交的例子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49325" y="1490345"/>
            <a:ext cx="53905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视图函数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975" y="1858645"/>
            <a:ext cx="5161915" cy="390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7340" y="1490345"/>
            <a:ext cx="516255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的配置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975" y="2981960"/>
            <a:ext cx="4533265" cy="1866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975" y="2613660"/>
            <a:ext cx="459041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/>
              <a:t>post</a:t>
            </a:r>
            <a:r>
              <a:rPr lang="zh-CN" altLang="en-US"/>
              <a:t>方式提交的数据不会在</a:t>
            </a:r>
            <a:r>
              <a:rPr lang="en-US" altLang="zh-CN"/>
              <a:t>url</a:t>
            </a:r>
            <a:r>
              <a:rPr lang="zh-CN" altLang="en-US"/>
              <a:t>中显示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剪去单角的矩形 10"/>
          <p:cNvSpPr/>
          <p:nvPr/>
        </p:nvSpPr>
        <p:spPr>
          <a:xfrm>
            <a:off x="949325" y="5036185"/>
            <a:ext cx="9008745" cy="1125220"/>
          </a:xfrm>
          <a:prstGeom prst="snip1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1.post</a:t>
            </a:r>
            <a:r>
              <a:rPr lang="zh-CN" altLang="en-US"/>
              <a:t>的提交方式不会在</a:t>
            </a:r>
            <a:r>
              <a:rPr lang="en-US" altLang="zh-CN"/>
              <a:t>url</a:t>
            </a:r>
            <a:r>
              <a:rPr lang="zh-CN" altLang="en-US"/>
              <a:t>中显示参数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可以通过</a:t>
            </a:r>
            <a:r>
              <a:rPr lang="en-US" altLang="zh-CN"/>
              <a:t>request.POST.get</a:t>
            </a:r>
            <a:r>
              <a:rPr lang="zh-CN" altLang="en-US"/>
              <a:t>方式来获取提交的数据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25" y="1858645"/>
            <a:ext cx="5390515" cy="30467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一键多值的</a:t>
            </a:r>
            <a:r>
              <a:rPr lang="en-US" altLang="zh-CN" dirty="0"/>
              <a:t>getlist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80390" y="1419225"/>
            <a:ext cx="6029325" cy="286131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request对象的属性GET、POST都是QueryDict类型的对象</a:t>
            </a:r>
            <a:endParaRPr lang="zh-CN" altLang="en-US" b="1"/>
          </a:p>
          <a:p>
            <a:r>
              <a:rPr lang="zh-CN" altLang="en-US" b="1"/>
              <a:t>与python字典不同，QueryDict类型的对象用来处理同一个键带有多个值的情况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- 方法get()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根据键获取值</a:t>
            </a:r>
            <a:r>
              <a:rPr lang="en-US" altLang="zh-CN"/>
              <a:t>,</a:t>
            </a:r>
            <a:r>
              <a:rPr lang="zh-CN" altLang="en-US"/>
              <a:t>只能获取键的一个值</a:t>
            </a:r>
            <a:endParaRPr lang="zh-CN" altLang="en-US"/>
          </a:p>
          <a:p>
            <a:r>
              <a:rPr lang="zh-CN" altLang="en-US"/>
              <a:t>如果一个键同时拥有多个值，获取最后一值</a:t>
            </a:r>
            <a:endParaRPr lang="zh-CN" altLang="en-US"/>
          </a:p>
          <a:p>
            <a:r>
              <a:rPr lang="zh-CN" altLang="en-US" b="1"/>
              <a:t>- 方法getlist()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根据键获取值将键的值以列表返回</a:t>
            </a:r>
            <a:endParaRPr lang="zh-CN" altLang="en-US"/>
          </a:p>
          <a:p>
            <a:r>
              <a:rPr lang="zh-CN" altLang="en-US"/>
              <a:t>可以获取一个键的多个值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4637405"/>
            <a:ext cx="6028690" cy="752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4269105"/>
            <a:ext cx="602869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在模板中写上携带</a:t>
            </a:r>
            <a:r>
              <a:rPr lang="en-US" altLang="zh-CN"/>
              <a:t>get</a:t>
            </a:r>
            <a:r>
              <a:rPr lang="zh-CN" altLang="en-US"/>
              <a:t>参数的</a:t>
            </a:r>
            <a:r>
              <a:rPr lang="en-US" altLang="zh-CN"/>
              <a:t>url.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040" y="1875790"/>
            <a:ext cx="3952240" cy="351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4040" y="1507490"/>
            <a:ext cx="395160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视图中获取参数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8.xml><?xml version="1.0" encoding="utf-8"?>
<p:tagLst xmlns:p="http://schemas.openxmlformats.org/presentationml/2006/main">
  <p:tag name="THINKCELLSHAPEDONOTDELETE" val="pKOZHO13yzUCaepRpRzBw5w"/>
</p:tagLst>
</file>

<file path=ppt/tags/tag10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WPS 演示</Application>
  <PresentationFormat>宽屏</PresentationFormat>
  <Paragraphs>211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视图函数接受到的request到底是个什么对象呢?</vt:lpstr>
      <vt:lpstr>HttpRequest对象:</vt:lpstr>
      <vt:lpstr>form标签中的GET和POST:</vt:lpstr>
      <vt:lpstr>form表单使用get方式提交的例子:</vt:lpstr>
      <vt:lpstr>form表单使用post方式提交的例子:</vt:lpstr>
      <vt:lpstr>一键多值的getlist方法:</vt:lpstr>
      <vt:lpstr>PowerPoint 演示文稿</vt:lpstr>
      <vt:lpstr>GET和POST请求方式总结:</vt:lpstr>
      <vt:lpstr>文件上传:</vt:lpstr>
      <vt:lpstr>文件上传form表单中:</vt:lpstr>
      <vt:lpstr>文件上传视图函数:</vt:lpstr>
      <vt:lpstr>PowerPoint 演示文稿</vt:lpstr>
      <vt:lpstr>PowerPoint 演示文稿</vt:lpstr>
      <vt:lpstr>HTTP协议:</vt:lpstr>
      <vt:lpstr>客户端和服务器都是怎么记录登录的状态的呢?</vt:lpstr>
      <vt:lpstr>浏览器中的----cookie:</vt:lpstr>
      <vt:lpstr>浏览器中的----cookie:</vt:lpstr>
      <vt:lpstr>服务器中设置cookie及获取cookie:</vt:lpstr>
      <vt:lpstr>虽然cookie可以保存状态 但注意不要存储敏感信息. 想要了解状态保持的另一种方式, 请关注明天的课程内容!!!!!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320</cp:revision>
  <dcterms:created xsi:type="dcterms:W3CDTF">2016-11-22T14:17:00Z</dcterms:created>
  <dcterms:modified xsi:type="dcterms:W3CDTF">2018-11-15T07:30:14Z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