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23" r:id="rId5"/>
    <p:sldId id="383" r:id="rId6"/>
    <p:sldId id="375" r:id="rId7"/>
    <p:sldId id="309" r:id="rId8"/>
    <p:sldId id="381" r:id="rId9"/>
    <p:sldId id="424" r:id="rId10"/>
    <p:sldId id="403" r:id="rId11"/>
    <p:sldId id="340" r:id="rId12"/>
    <p:sldId id="379" r:id="rId13"/>
    <p:sldId id="341" r:id="rId14"/>
    <p:sldId id="405" r:id="rId15"/>
    <p:sldId id="406" r:id="rId16"/>
    <p:sldId id="407" r:id="rId17"/>
    <p:sldId id="408" r:id="rId18"/>
    <p:sldId id="329" r:id="rId19"/>
    <p:sldId id="448" r:id="rId20"/>
    <p:sldId id="364" r:id="rId21"/>
    <p:sldId id="451" r:id="rId22"/>
    <p:sldId id="409" r:id="rId23"/>
    <p:sldId id="453" r:id="rId24"/>
    <p:sldId id="452" r:id="rId25"/>
    <p:sldId id="410" r:id="rId26"/>
    <p:sldId id="454" r:id="rId27"/>
    <p:sldId id="420" r:id="rId28"/>
    <p:sldId id="455" r:id="rId29"/>
    <p:sldId id="411" r:id="rId30"/>
    <p:sldId id="419" r:id="rId31"/>
    <p:sldId id="418" r:id="rId32"/>
    <p:sldId id="38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861"/>
    <a:srgbClr val="FFFFFF"/>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108" y="66"/>
      </p:cViewPr>
      <p:guideLst>
        <p:guide orient="horz" pos="2160"/>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6.xml"/><Relationship Id="rId7" Type="http://schemas.openxmlformats.org/officeDocument/2006/relationships/image" Target="../media/image6.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6.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6.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6.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6.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65.xml"/><Relationship Id="rId7" Type="http://schemas.openxmlformats.org/officeDocument/2006/relationships/image" Target="../media/image7.png"/><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notesSlide" Target="../notesSlides/notesSlide1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6.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82.xm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notesSlide" Target="../notesSlides/notesSlide17.xml"/><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89.xm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notesSlide" Target="../notesSlides/notesSlide18.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96.xml"/><Relationship Id="rId7" Type="http://schemas.openxmlformats.org/officeDocument/2006/relationships/image" Target="../media/image3.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notesSlide" Target="../notesSlides/notesSlide19.xml"/><Relationship Id="rId1" Type="http://schemas.openxmlformats.org/officeDocument/2006/relationships/tags" Target="../tags/tag90.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6.xml"/><Relationship Id="rId7" Type="http://schemas.openxmlformats.org/officeDocument/2006/relationships/image" Target="../media/image8.png"/><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6.xml"/><Relationship Id="rId7" Type="http://schemas.openxmlformats.org/officeDocument/2006/relationships/image" Target="../media/image9.png"/><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13.xml"/><Relationship Id="rId7" Type="http://schemas.openxmlformats.org/officeDocument/2006/relationships/image" Target="../media/image3.png"/><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notesSlide" Target="../notesSlides/notesSlide22.xml"/><Relationship Id="rId1" Type="http://schemas.openxmlformats.org/officeDocument/2006/relationships/tags" Target="../tags/tag10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media/image10.png"/><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notesSlide" Target="../notesSlides/notesSlide24.xml"/><Relationship Id="rId10" Type="http://schemas.openxmlformats.org/officeDocument/2006/relationships/slideLayout" Target="../slideLayouts/slideLayout6.xml"/><Relationship Id="rId1" Type="http://schemas.openxmlformats.org/officeDocument/2006/relationships/tags" Target="../tags/tag114.xml"/></Relationships>
</file>

<file path=ppt/slides/_rels/slide2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media/image11.png"/><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1" Type="http://schemas.openxmlformats.org/officeDocument/2006/relationships/notesSlide" Target="../notesSlides/notesSlide25.xml"/><Relationship Id="rId10" Type="http://schemas.openxmlformats.org/officeDocument/2006/relationships/slideLayout" Target="../slideLayouts/slideLayout6.xml"/><Relationship Id="rId1" Type="http://schemas.openxmlformats.org/officeDocument/2006/relationships/tags" Target="../tags/tag121.xml"/></Relationships>
</file>

<file path=ppt/slides/_rels/slide2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3.png"/><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notesSlide" Target="../notesSlides/notesSlide26.xml"/><Relationship Id="rId12" Type="http://schemas.openxmlformats.org/officeDocument/2006/relationships/slideLayout" Target="../slideLayouts/slideLayout6.xml"/><Relationship Id="rId11" Type="http://schemas.openxmlformats.org/officeDocument/2006/relationships/tags" Target="../tags/tag134.xml"/><Relationship Id="rId10" Type="http://schemas.openxmlformats.org/officeDocument/2006/relationships/image" Target="../media/image14.png"/><Relationship Id="rId1" Type="http://schemas.openxmlformats.org/officeDocument/2006/relationships/tags" Target="../tags/tag1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media/image3.png"/><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1" Type="http://schemas.openxmlformats.org/officeDocument/2006/relationships/notesSlide" Target="../notesSlides/notesSlide28.xml"/><Relationship Id="rId10" Type="http://schemas.openxmlformats.org/officeDocument/2006/relationships/slideLayout" Target="../slideLayouts/slideLayout6.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6.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notesSlide" Target="../notesSlides/notesSlide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讲师：塔卡       时间：</a:t>
            </a:r>
            <a:r>
              <a:rPr lang="en-US" altLang="zh-CN" dirty="0"/>
              <a:t>2018</a:t>
            </a:r>
            <a:r>
              <a:rPr lang="zh-CN" altLang="en-US" dirty="0"/>
              <a:t>年</a:t>
            </a:r>
            <a:r>
              <a:rPr lang="en-US" altLang="zh-CN" dirty="0"/>
              <a:t>11</a:t>
            </a:r>
            <a:r>
              <a:rPr lang="zh-CN" altLang="en-US" dirty="0"/>
              <a:t>月</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分析</a:t>
            </a:r>
            <a:r>
              <a:rPr lang="en-US" altLang="zh-CN" dirty="0"/>
              <a:t>:</a:t>
            </a:r>
            <a:endParaRPr lang="en-US" altLang="zh-CN"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4" name="图片 3"/>
          <p:cNvPicPr>
            <a:picLocks noChangeAspect="1"/>
          </p:cNvPicPr>
          <p:nvPr/>
        </p:nvPicPr>
        <p:blipFill>
          <a:blip r:embed="rId7"/>
          <a:stretch>
            <a:fillRect/>
          </a:stretch>
        </p:blipFill>
        <p:spPr>
          <a:xfrm>
            <a:off x="2112010" y="1469390"/>
            <a:ext cx="9190355" cy="3333115"/>
          </a:xfrm>
          <a:prstGeom prst="rect">
            <a:avLst/>
          </a:prstGeom>
        </p:spPr>
      </p:pic>
      <p:sp>
        <p:nvSpPr>
          <p:cNvPr id="227" name=" 227"/>
          <p:cNvSpPr/>
          <p:nvPr/>
        </p:nvSpPr>
        <p:spPr>
          <a:xfrm>
            <a:off x="3703320" y="986790"/>
            <a:ext cx="4857115" cy="93408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这里输入的是</a:t>
            </a:r>
            <a:r>
              <a:rPr lang="en-US" altLang="zh-CN" dirty="0">
                <a:solidFill>
                  <a:srgbClr val="FFFFFF"/>
                </a:solidFill>
              </a:rPr>
              <a:t>:127.0.0.1/hello/</a:t>
            </a:r>
            <a:endParaRPr lang="en-US" altLang="zh-CN" dirty="0">
              <a:solidFill>
                <a:srgbClr val="FFFFFF"/>
              </a:solidFill>
            </a:endParaRPr>
          </a:p>
        </p:txBody>
      </p:sp>
      <p:sp>
        <p:nvSpPr>
          <p:cNvPr id="7" name=" 7"/>
          <p:cNvSpPr/>
          <p:nvPr/>
        </p:nvSpPr>
        <p:spPr>
          <a:xfrm flipH="1" flipV="1">
            <a:off x="211455" y="4384040"/>
            <a:ext cx="3789045" cy="128905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8" name="文本框 7"/>
          <p:cNvSpPr txBox="1"/>
          <p:nvPr/>
        </p:nvSpPr>
        <p:spPr>
          <a:xfrm>
            <a:off x="801370" y="4802505"/>
            <a:ext cx="2259330" cy="368300"/>
          </a:xfrm>
          <a:prstGeom prst="rect">
            <a:avLst/>
          </a:prstGeom>
          <a:noFill/>
        </p:spPr>
        <p:txBody>
          <a:bodyPr wrap="none" rtlCol="0">
            <a:spAutoFit/>
          </a:bodyPr>
          <a:lstStyle/>
          <a:p>
            <a:r>
              <a:rPr lang="zh-CN" altLang="en-US">
                <a:solidFill>
                  <a:schemeClr val="bg1"/>
                </a:solidFill>
              </a:rPr>
              <a:t>我们在后台配置的</a:t>
            </a:r>
            <a:r>
              <a:rPr lang="en-US" altLang="zh-CN">
                <a:solidFill>
                  <a:schemeClr val="bg1"/>
                </a:solidFill>
              </a:rPr>
              <a:t>url</a:t>
            </a:r>
            <a:endParaRPr lang="en-US" altLang="zh-CN">
              <a:solidFill>
                <a:schemeClr val="bg1"/>
              </a:solidFill>
            </a:endParaRPr>
          </a:p>
        </p:txBody>
      </p:sp>
      <p:sp>
        <p:nvSpPr>
          <p:cNvPr id="9" name="矩形 8"/>
          <p:cNvSpPr/>
          <p:nvPr/>
        </p:nvSpPr>
        <p:spPr>
          <a:xfrm>
            <a:off x="2513330" y="2829560"/>
            <a:ext cx="7165340" cy="1076325"/>
          </a:xfrm>
          <a:prstGeom prst="rect">
            <a:avLst/>
          </a:prstGeom>
          <a:noFill/>
          <a:ln>
            <a:noFill/>
          </a:ln>
        </p:spPr>
        <p:txBody>
          <a:bodyPr wrap="none" rtlCol="0" anchor="t">
            <a:spAutoFit/>
          </a:bodyPr>
          <a:lstStyle/>
          <a:p>
            <a:pPr algn="ct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只有当你输入的</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跟后台配置的</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一致</a:t>
            </a:r>
            <a:endPar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才会调用</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对应的视图函数</a:t>
            </a:r>
            <a:endPar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7"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path </a:t>
            </a:r>
            <a:r>
              <a:rPr lang="zh-CN" altLang="en-US"/>
              <a:t>基本规则</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289175" y="3168015"/>
            <a:ext cx="5853430" cy="521970"/>
          </a:xfrm>
          <a:prstGeom prst="rect">
            <a:avLst/>
          </a:prstGeom>
          <a:solidFill>
            <a:srgbClr val="E5AB74"/>
          </a:solidFill>
        </p:spPr>
        <p:txBody>
          <a:bodyPr wrap="square" rtlCol="0">
            <a:spAutoFit/>
          </a:bodyPr>
          <a:lstStyle/>
          <a:p>
            <a:pPr algn="ctr"/>
            <a:r>
              <a:rPr lang="zh-CN" altLang="en-US" sz="2400"/>
              <a:t> </a:t>
            </a:r>
            <a:r>
              <a:rPr lang="zh-CN" altLang="en-US" sz="2800"/>
              <a:t>path('test/&lt;xx&gt;/',views.test)</a:t>
            </a:r>
            <a:endParaRPr lang="zh-CN" altLang="en-US" sz="2800"/>
          </a:p>
        </p:txBody>
      </p:sp>
      <p:sp>
        <p:nvSpPr>
          <p:cNvPr id="228" name=" 228"/>
          <p:cNvSpPr/>
          <p:nvPr/>
        </p:nvSpPr>
        <p:spPr>
          <a:xfrm>
            <a:off x="4098925" y="1574165"/>
            <a:ext cx="5633085" cy="1236980"/>
          </a:xfrm>
          <a:prstGeom prst="wedgeRectCallout">
            <a:avLst>
              <a:gd name="adj1" fmla="val -33182"/>
              <a:gd name="adj2" fmla="val 86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a:solidFill>
                  <a:srgbClr val="FFFFFF"/>
                </a:solidFill>
              </a:rPr>
              <a:t>使用尖括号(&lt;&gt;)从url中捕获值。</a:t>
            </a:r>
            <a:endParaRPr lang="zh-CN" altLang="en-US">
              <a:solidFill>
                <a:srgbClr val="FFFFFF"/>
              </a:solidFill>
            </a:endParaRPr>
          </a:p>
          <a:p>
            <a:pPr algn="l" eaLnBrk="1" fontAlgn="auto" hangingPunct="1">
              <a:spcBef>
                <a:spcPts val="0"/>
              </a:spcBef>
              <a:spcAft>
                <a:spcPts val="0"/>
              </a:spcAft>
              <a:defRPr/>
            </a:pPr>
            <a:r>
              <a:rPr lang="zh-CN" altLang="en-US">
                <a:solidFill>
                  <a:srgbClr val="FFFFFF"/>
                </a:solidFill>
              </a:rPr>
              <a:t>包含一个转化器类型（converter type）</a:t>
            </a:r>
            <a:endParaRPr lang="zh-CN" altLang="en-US">
              <a:solidFill>
                <a:srgbClr val="FFFFFF"/>
              </a:solidFill>
            </a:endParaRPr>
          </a:p>
          <a:p>
            <a:pPr algn="l" eaLnBrk="1" fontAlgn="auto" hangingPunct="1">
              <a:spcBef>
                <a:spcPts val="0"/>
              </a:spcBef>
              <a:spcAft>
                <a:spcPts val="0"/>
              </a:spcAft>
              <a:defRPr/>
            </a:pPr>
            <a:r>
              <a:rPr lang="zh-CN" altLang="en-US">
                <a:solidFill>
                  <a:srgbClr val="FFFFFF"/>
                </a:solidFill>
              </a:rPr>
              <a:t>没有转化器，将匹配任何字符串，当然也包括了 / 字符。</a:t>
            </a:r>
            <a:endParaRPr lang="zh-CN" altLang="en-US">
              <a:solidFill>
                <a:srgbClr val="FFFFFF"/>
              </a:solidFill>
            </a:endParaRPr>
          </a:p>
        </p:txBody>
      </p:sp>
      <p:sp>
        <p:nvSpPr>
          <p:cNvPr id="6" name=" 6"/>
          <p:cNvSpPr/>
          <p:nvPr/>
        </p:nvSpPr>
        <p:spPr>
          <a:xfrm flipH="1" flipV="1">
            <a:off x="2898775" y="4052570"/>
            <a:ext cx="4173855" cy="1198880"/>
          </a:xfrm>
          <a:prstGeom prst="wedgeRectCallout">
            <a:avLst>
              <a:gd name="adj1" fmla="val -33182"/>
              <a:gd name="adj2" fmla="val 86460"/>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3282315" y="4329430"/>
            <a:ext cx="2697480" cy="645160"/>
          </a:xfrm>
          <a:prstGeom prst="rect">
            <a:avLst/>
          </a:prstGeom>
          <a:noFill/>
        </p:spPr>
        <p:txBody>
          <a:bodyPr wrap="none" rtlCol="0">
            <a:spAutoFit/>
          </a:bodyPr>
          <a:lstStyle/>
          <a:p>
            <a:r>
              <a:rPr lang="zh-CN" altLang="en-US"/>
              <a:t>当前面的</a:t>
            </a:r>
            <a:r>
              <a:rPr lang="en-US" altLang="zh-CN"/>
              <a:t>url</a:t>
            </a:r>
            <a:r>
              <a:rPr lang="zh-CN" altLang="en-US"/>
              <a:t>匹配成功后</a:t>
            </a:r>
            <a:endParaRPr lang="en-US" altLang="zh-CN"/>
          </a:p>
          <a:p>
            <a:r>
              <a:rPr lang="zh-CN" altLang="en-US"/>
              <a:t>就会调用后面的视图函数</a:t>
            </a:r>
            <a:endParaRPr lang="zh-CN" altLang="en-US"/>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zh-CN" altLang="en-US">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默认支持的转换器</a:t>
            </a:r>
            <a:r>
              <a:rPr lang="en-US" altLang="zh-CN">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剪去单角的矩形 3"/>
          <p:cNvSpPr/>
          <p:nvPr/>
        </p:nvSpPr>
        <p:spPr>
          <a:xfrm>
            <a:off x="1591310" y="1511935"/>
            <a:ext cx="9008745" cy="322453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str,匹配除了路径分隔符（/）之外的非空字符串，这是默认的形式</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int,匹配正整数，包含0。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slug,匹配字母、数字以及横杠、下划线组成的字符串。</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uuid,匹配格式化的uuid，如 075194d3-6885-417e-a8a8-6c931e272f00。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path,匹配任何非空字符串，包含了路径分隔符</a:t>
            </a:r>
            <a:endParaRPr lang="en-US" altLang="zh-CN"/>
          </a:p>
          <a:p>
            <a:pPr algn="l"/>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zh-CN" altLang="en-US"/>
              <a:t>转换器的使用</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4378960" y="1548130"/>
            <a:ext cx="4145915" cy="460375"/>
          </a:xfrm>
          <a:prstGeom prst="rect">
            <a:avLst/>
          </a:prstGeom>
          <a:solidFill>
            <a:srgbClr val="E5AB74"/>
          </a:solidFill>
        </p:spPr>
        <p:txBody>
          <a:bodyPr wrap="square" rtlCol="0" anchor="t">
            <a:spAutoFit/>
          </a:bodyPr>
          <a:lstStyle/>
          <a:p>
            <a:r>
              <a:rPr lang="zh-CN" altLang="en-US" sz="2400"/>
              <a:t>path('test/&lt;int:</a:t>
            </a:r>
            <a:r>
              <a:rPr lang="en-US" altLang="zh-CN" sz="2400"/>
              <a:t>xx</a:t>
            </a:r>
            <a:r>
              <a:rPr lang="zh-CN" altLang="en-US" sz="2400"/>
              <a:t>&gt;/',views.test</a:t>
            </a:r>
            <a:r>
              <a:rPr lang="en-US" altLang="zh-CN" sz="2400"/>
              <a:t>3</a:t>
            </a:r>
            <a:r>
              <a:rPr lang="zh-CN" altLang="en-US" sz="2400"/>
              <a:t>)</a:t>
            </a:r>
            <a:endParaRPr lang="zh-CN" altLang="en-US" sz="2400"/>
          </a:p>
        </p:txBody>
      </p:sp>
      <p:sp>
        <p:nvSpPr>
          <p:cNvPr id="4" name="文本框 3"/>
          <p:cNvSpPr txBox="1"/>
          <p:nvPr/>
        </p:nvSpPr>
        <p:spPr>
          <a:xfrm>
            <a:off x="4378960" y="2829560"/>
            <a:ext cx="4725035" cy="1198880"/>
          </a:xfrm>
          <a:prstGeom prst="rect">
            <a:avLst/>
          </a:prstGeom>
          <a:solidFill>
            <a:srgbClr val="E5AB74"/>
          </a:solidFill>
        </p:spPr>
        <p:txBody>
          <a:bodyPr wrap="square" rtlCol="0" anchor="t">
            <a:spAutoFit/>
          </a:bodyPr>
          <a:lstStyle/>
          <a:p>
            <a:r>
              <a:rPr lang="zh-CN" altLang="en-US" sz="2400"/>
              <a:t>def test3(request,xx):</a:t>
            </a:r>
            <a:endParaRPr lang="zh-CN" altLang="en-US" sz="2400"/>
          </a:p>
          <a:p>
            <a:r>
              <a:rPr lang="zh-CN" altLang="en-US" sz="2400"/>
              <a:t>    print(xx,type(xx))</a:t>
            </a:r>
            <a:endParaRPr lang="zh-CN" altLang="en-US" sz="2400"/>
          </a:p>
          <a:p>
            <a:r>
              <a:rPr lang="zh-CN" altLang="en-US" sz="2400"/>
              <a:t>    return HttpResponse('hello %s'%xx)</a:t>
            </a:r>
            <a:endParaRPr lang="zh-CN" altLang="en-US" sz="2400"/>
          </a:p>
        </p:txBody>
      </p:sp>
      <p:sp>
        <p:nvSpPr>
          <p:cNvPr id="6" name="文本框 5"/>
          <p:cNvSpPr txBox="1"/>
          <p:nvPr/>
        </p:nvSpPr>
        <p:spPr>
          <a:xfrm>
            <a:off x="1383030" y="1548130"/>
            <a:ext cx="1974215" cy="368300"/>
          </a:xfrm>
          <a:prstGeom prst="rect">
            <a:avLst/>
          </a:prstGeom>
          <a:solidFill>
            <a:schemeClr val="bg2">
              <a:lumMod val="20000"/>
              <a:lumOff val="80000"/>
            </a:schemeClr>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设置</a:t>
            </a:r>
            <a:r>
              <a:rPr lang="en-US" altLang="zh-CN" sz="1800" dirty="0"/>
              <a:t>url:</a:t>
            </a:r>
            <a:endParaRPr lang="en-US" altLang="zh-CN" sz="1800" dirty="0"/>
          </a:p>
        </p:txBody>
      </p:sp>
      <p:sp>
        <p:nvSpPr>
          <p:cNvPr id="7" name="文本框 6"/>
          <p:cNvSpPr txBox="1"/>
          <p:nvPr/>
        </p:nvSpPr>
        <p:spPr>
          <a:xfrm>
            <a:off x="1300480" y="2710180"/>
            <a:ext cx="2868930" cy="64516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在视图中将获取到的参数</a:t>
            </a:r>
            <a:endParaRPr lang="zh-CN" altLang="en-US" sz="1800" dirty="0"/>
          </a:p>
          <a:p>
            <a:r>
              <a:rPr lang="zh-CN" altLang="en-US" sz="1800" dirty="0"/>
              <a:t>和参数的类型打印出来</a:t>
            </a:r>
            <a:r>
              <a:rPr lang="en-US" altLang="zh-CN" sz="1800" dirty="0"/>
              <a:t>:</a:t>
            </a:r>
            <a:endParaRPr lang="en-US" altLang="zh-CN" sz="1800" dirty="0"/>
          </a:p>
        </p:txBody>
      </p:sp>
      <p:cxnSp>
        <p:nvCxnSpPr>
          <p:cNvPr id="8" name="直接箭头连接符 7"/>
          <p:cNvCxnSpPr/>
          <p:nvPr/>
        </p:nvCxnSpPr>
        <p:spPr>
          <a:xfrm flipH="1">
            <a:off x="6843395" y="2368550"/>
            <a:ext cx="315595"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flipH="1" flipV="1">
            <a:off x="6452235" y="2008505"/>
            <a:ext cx="69342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158990" y="2234565"/>
            <a:ext cx="1653540" cy="368300"/>
          </a:xfrm>
          <a:prstGeom prst="rect">
            <a:avLst/>
          </a:prstGeom>
          <a:solidFill>
            <a:srgbClr val="5BA78C"/>
          </a:solidFill>
        </p:spPr>
        <p:txBody>
          <a:bodyPr wrap="square" rtlCol="0">
            <a:spAutoFit/>
          </a:bodyPr>
          <a:lstStyle/>
          <a:p>
            <a:r>
              <a:rPr lang="zh-CN" altLang="en-US"/>
              <a:t>参数名一致</a:t>
            </a:r>
            <a:endParaRPr lang="zh-CN" altLang="en-US"/>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re_path</a:t>
            </a:r>
            <a:r>
              <a:rPr lang="zh-CN" altLang="en-US"/>
              <a:t>正则匹配</a:t>
            </a:r>
            <a:endParaRPr lang="zh-CN" altLang="en-US"/>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1732915" y="1576705"/>
            <a:ext cx="7356475" cy="1198880"/>
          </a:xfrm>
          <a:prstGeom prst="rect">
            <a:avLst/>
          </a:prstGeom>
          <a:solidFill>
            <a:srgbClr val="3F5361"/>
          </a:solidFill>
        </p:spPr>
        <p:txBody>
          <a:bodyPr wrap="square" rtlCol="0" anchor="t">
            <a:spAutoFit/>
          </a:bodyPr>
          <a:lstStyle/>
          <a:p>
            <a:r>
              <a:rPr lang="zh-CN" altLang="en-US" sz="2400">
                <a:solidFill>
                  <a:schemeClr val="bg1"/>
                </a:solidFill>
              </a:rPr>
              <a:t>    re_path('^hello/$',views.test5),</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    re_path('^hello/(?P&lt;yy&gt;[0-9]+)/',views.test6)</a:t>
            </a:r>
            <a:r>
              <a:rPr lang="zh-CN" altLang="en-US" sz="2400"/>
              <a:t>,</a:t>
            </a:r>
            <a:endParaRPr lang="zh-CN" altLang="en-US" sz="2400"/>
          </a:p>
        </p:txBody>
      </p:sp>
      <p:sp>
        <p:nvSpPr>
          <p:cNvPr id="6" name="文本框 5"/>
          <p:cNvSpPr txBox="1"/>
          <p:nvPr/>
        </p:nvSpPr>
        <p:spPr>
          <a:xfrm>
            <a:off x="1732915" y="3458845"/>
            <a:ext cx="7356475" cy="2306955"/>
          </a:xfrm>
          <a:prstGeom prst="rect">
            <a:avLst/>
          </a:prstGeom>
          <a:solidFill>
            <a:srgbClr val="5BA78C"/>
          </a:solidFill>
        </p:spPr>
        <p:txBody>
          <a:bodyPr wrap="square" rtlCol="0" anchor="t">
            <a:spAutoFit/>
          </a:bodyPr>
          <a:lstStyle/>
          <a:p>
            <a:r>
              <a:rPr lang="zh-CN" altLang="en-US" sz="2400">
                <a:solidFill>
                  <a:schemeClr val="bg1"/>
                </a:solidFill>
              </a:rPr>
              <a:t>def test5(request):</a:t>
            </a:r>
            <a:endParaRPr lang="zh-CN" altLang="en-US" sz="2400">
              <a:solidFill>
                <a:schemeClr val="bg1"/>
              </a:solidFill>
            </a:endParaRPr>
          </a:p>
          <a:p>
            <a:r>
              <a:rPr lang="zh-CN" altLang="en-US" sz="2400">
                <a:solidFill>
                  <a:schemeClr val="bg1"/>
                </a:solidFill>
              </a:rPr>
              <a:t>    return HttpResponse('这是用的re_path设置的')</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def test6(request,yy):</a:t>
            </a:r>
            <a:endParaRPr lang="zh-CN" altLang="en-US" sz="2400">
              <a:solidFill>
                <a:schemeClr val="bg1"/>
              </a:solidFill>
            </a:endParaRPr>
          </a:p>
          <a:p>
            <a:r>
              <a:rPr lang="zh-CN" altLang="en-US" sz="2400">
                <a:solidFill>
                  <a:schemeClr val="bg1"/>
                </a:solidFill>
              </a:rPr>
              <a:t>    print(yy,type(yy))</a:t>
            </a:r>
            <a:endParaRPr lang="zh-CN" altLang="en-US" sz="2400">
              <a:solidFill>
                <a:schemeClr val="bg1"/>
              </a:solidFill>
            </a:endParaRPr>
          </a:p>
          <a:p>
            <a:r>
              <a:rPr lang="zh-CN" altLang="en-US" sz="2400">
                <a:solidFill>
                  <a:schemeClr val="bg1"/>
                </a:solidFill>
              </a:rPr>
              <a:t>    return HttpResponse('hello %s'%yy)</a:t>
            </a:r>
            <a:endParaRPr lang="zh-CN" altLang="en-US" sz="2400">
              <a:solidFill>
                <a:schemeClr val="bg1"/>
              </a:solidFill>
            </a:endParaRPr>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include</a:t>
            </a:r>
            <a:r>
              <a:rPr lang="zh-CN" altLang="en-US"/>
              <a:t>的作用</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7"/>
          <a:stretch>
            <a:fillRect/>
          </a:stretch>
        </p:blipFill>
        <p:spPr>
          <a:xfrm>
            <a:off x="948690" y="1489710"/>
            <a:ext cx="8152130" cy="4143375"/>
          </a:xfrm>
          <a:prstGeom prst="rect">
            <a:avLst/>
          </a:prstGeom>
        </p:spPr>
      </p:pic>
      <p:sp>
        <p:nvSpPr>
          <p:cNvPr id="228" name=" 228"/>
          <p:cNvSpPr/>
          <p:nvPr/>
        </p:nvSpPr>
        <p:spPr>
          <a:xfrm>
            <a:off x="7576185" y="2551430"/>
            <a:ext cx="3515360" cy="1755775"/>
          </a:xfrm>
          <a:prstGeom prst="wedgeRectCallout">
            <a:avLst>
              <a:gd name="adj1" fmla="val -33182"/>
              <a:gd name="adj2" fmla="val 86460"/>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a:solidFill>
                  <a:schemeClr val="bg1"/>
                </a:solidFill>
              </a:rPr>
              <a:t>一个</a:t>
            </a:r>
            <a:r>
              <a:rPr lang="en-US" altLang="zh-CN">
                <a:solidFill>
                  <a:schemeClr val="bg1"/>
                </a:solidFill>
              </a:rPr>
              <a:t>url</a:t>
            </a:r>
            <a:r>
              <a:rPr lang="zh-CN" altLang="en-US">
                <a:solidFill>
                  <a:schemeClr val="bg1"/>
                </a:solidFill>
              </a:rPr>
              <a:t>对应一个视图函数</a:t>
            </a:r>
            <a:r>
              <a:rPr lang="en-US" altLang="zh-CN">
                <a:solidFill>
                  <a:schemeClr val="bg1"/>
                </a:solidFill>
              </a:rPr>
              <a:t>,</a:t>
            </a:r>
            <a:r>
              <a:rPr lang="zh-CN" altLang="en-US">
                <a:solidFill>
                  <a:schemeClr val="bg1"/>
                </a:solidFill>
              </a:rPr>
              <a:t>但我们的视图越来越多时</a:t>
            </a:r>
            <a:r>
              <a:rPr lang="en-US" altLang="zh-CN">
                <a:solidFill>
                  <a:schemeClr val="bg1"/>
                </a:solidFill>
              </a:rPr>
              <a:t>,url</a:t>
            </a:r>
            <a:r>
              <a:rPr lang="zh-CN" altLang="en-US">
                <a:solidFill>
                  <a:schemeClr val="bg1"/>
                </a:solidFill>
              </a:rPr>
              <a:t>也就越来越多</a:t>
            </a:r>
            <a:endParaRPr lang="zh-CN" altLang="en-US">
              <a:solidFill>
                <a:schemeClr val="bg1"/>
              </a:solidFill>
            </a:endParaRPr>
          </a:p>
        </p:txBody>
      </p:sp>
      <p:sp>
        <p:nvSpPr>
          <p:cNvPr id="6" name="矩形 5"/>
          <p:cNvSpPr/>
          <p:nvPr/>
        </p:nvSpPr>
        <p:spPr>
          <a:xfrm>
            <a:off x="944563" y="1811020"/>
            <a:ext cx="9354820" cy="2584450"/>
          </a:xfrm>
          <a:prstGeom prst="rect">
            <a:avLst/>
          </a:prstGeom>
          <a:noFill/>
          <a:ln>
            <a:noFill/>
          </a:ln>
        </p:spPr>
        <p:txBody>
          <a:bodyPr wrap="none" rtlCol="0" anchor="t">
            <a:spAutoFit/>
          </a:bodyPr>
          <a:lstStyle/>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一个project有一个总的urls.py</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各个app也可以自己建立自己的urls.py</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用include()函数在project的urls.py文件进行注册</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diamond(in)">
                                      <p:cBhvr>
                                        <p:cTn id="13" dur="2000"/>
                                        <p:tgtEl>
                                          <p:spTgt spid="2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092960" y="1891665"/>
            <a:ext cx="6512560" cy="3969385"/>
          </a:xfrm>
          <a:prstGeom prst="rect">
            <a:avLst/>
          </a:prstGeom>
          <a:solidFill>
            <a:schemeClr val="accent3">
              <a:lumMod val="60000"/>
              <a:lumOff val="40000"/>
            </a:schemeClr>
          </a:solidFill>
        </p:spPr>
        <p:txBody>
          <a:bodyPr wrap="square" rtlCol="0" anchor="t">
            <a:spAutoFit/>
          </a:bodyPr>
          <a:lstStyle/>
          <a:p>
            <a:pPr fontAlgn="auto">
              <a:lnSpc>
                <a:spcPct val="150000"/>
              </a:lnSpc>
            </a:pPr>
            <a:r>
              <a:rPr lang="zh-CN" altLang="en-US" sz="2400" b="1">
                <a:solidFill>
                  <a:schemeClr val="tx1"/>
                </a:solidFill>
              </a:rPr>
              <a:t>from django.contrib import admin</a:t>
            </a:r>
            <a:endParaRPr lang="zh-CN" altLang="en-US" sz="2400" b="1">
              <a:solidFill>
                <a:schemeClr val="tx1"/>
              </a:solidFill>
            </a:endParaRPr>
          </a:p>
          <a:p>
            <a:pPr fontAlgn="auto">
              <a:lnSpc>
                <a:spcPct val="150000"/>
              </a:lnSpc>
            </a:pPr>
            <a:r>
              <a:rPr lang="zh-CN" altLang="en-US" sz="2400" b="1">
                <a:solidFill>
                  <a:schemeClr val="tx1"/>
                </a:solidFill>
              </a:rPr>
              <a:t>from django.urls import path</a:t>
            </a:r>
            <a:r>
              <a:rPr lang="en-US" altLang="zh-CN" sz="2400" b="1">
                <a:solidFill>
                  <a:schemeClr val="tx1"/>
                </a:solidFill>
              </a:rPr>
              <a:t>,</a:t>
            </a:r>
            <a:r>
              <a:rPr lang="zh-CN" altLang="en-US" sz="2400" b="1">
                <a:solidFill>
                  <a:schemeClr val="tx1"/>
                </a:solidFill>
              </a:rPr>
              <a:t>include</a:t>
            </a:r>
            <a:endParaRPr lang="zh-CN" altLang="en-US" sz="2400" b="1">
              <a:solidFill>
                <a:schemeClr val="tx1"/>
              </a:solidFill>
            </a:endParaRPr>
          </a:p>
          <a:p>
            <a:pPr fontAlgn="auto">
              <a:lnSpc>
                <a:spcPct val="150000"/>
              </a:lnSpc>
            </a:pPr>
            <a:r>
              <a:rPr lang="zh-CN" altLang="en-US" sz="2400" b="1">
                <a:solidFill>
                  <a:schemeClr val="tx1"/>
                </a:solidFill>
              </a:rPr>
              <a:t>from . import views</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path('admin/', admin.site.urls),</a:t>
            </a:r>
            <a:endParaRPr lang="zh-CN" altLang="en-US" sz="2400" b="1">
              <a:solidFill>
                <a:schemeClr val="tx1"/>
              </a:solidFill>
            </a:endParaRPr>
          </a:p>
          <a:p>
            <a:pPr fontAlgn="auto">
              <a:lnSpc>
                <a:spcPct val="150000"/>
              </a:lnSpc>
            </a:pPr>
            <a:r>
              <a:rPr lang="zh-CN" altLang="en-US" sz="2400" b="1">
                <a:solidFill>
                  <a:schemeClr val="tx1"/>
                </a:solidFill>
              </a:rPr>
              <a:t>    path('book/',include('book.urls'))</a:t>
            </a:r>
            <a:r>
              <a:rPr lang="en-US" altLang="zh-CN" sz="2400" b="1">
                <a:solidFill>
                  <a:schemeClr val="tx1"/>
                </a:solidFill>
              </a:rPr>
              <a:t>,</a:t>
            </a:r>
            <a:endParaRPr lang="zh-CN" altLang="en-US" sz="2400" b="1">
              <a:solidFill>
                <a:schemeClr val="tx1"/>
              </a:solidFill>
            </a:endParaRPr>
          </a:p>
          <a:p>
            <a:pPr fontAlgn="auto">
              <a:lnSpc>
                <a:spcPct val="150000"/>
              </a:lnSpc>
            </a:pPr>
            <a:r>
              <a:rPr lang="en-US" altLang="zh-CN" sz="2400" b="1">
                <a:solidFill>
                  <a:schemeClr val="tx1"/>
                </a:solidFill>
              </a:rPr>
              <a:t>]</a:t>
            </a:r>
            <a:endParaRPr lang="en-US" altLang="zh-CN" sz="2400" b="1">
              <a:solidFill>
                <a:schemeClr val="tx1"/>
              </a:solidFill>
            </a:endParaRPr>
          </a:p>
        </p:txBody>
      </p:sp>
      <p:sp>
        <p:nvSpPr>
          <p:cNvPr id="5" name="文本框 4"/>
          <p:cNvSpPr txBox="1"/>
          <p:nvPr/>
        </p:nvSpPr>
        <p:spPr>
          <a:xfrm>
            <a:off x="2092960" y="1431290"/>
            <a:ext cx="6513195" cy="460375"/>
          </a:xfrm>
          <a:prstGeom prst="rect">
            <a:avLst/>
          </a:prstGeom>
          <a:solidFill>
            <a:srgbClr val="5BA78C"/>
          </a:solidFill>
        </p:spPr>
        <p:txBody>
          <a:bodyPr wrap="square" rtlCol="0" anchor="t">
            <a:spAutoFit/>
          </a:bodyPr>
          <a:lstStyle/>
          <a:p>
            <a:r>
              <a:rPr lang="zh-CN" altLang="en-US" sz="2400" b="1"/>
              <a:t>项目目录下的主</a:t>
            </a:r>
            <a:r>
              <a:rPr lang="en-US" altLang="zh-CN" sz="2400" b="1"/>
              <a:t>urls.py</a:t>
            </a:r>
            <a:endParaRPr lang="en-US" altLang="zh-CN" sz="2400" b="1"/>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文本框 3"/>
          <p:cNvSpPr txBox="1"/>
          <p:nvPr/>
        </p:nvSpPr>
        <p:spPr>
          <a:xfrm>
            <a:off x="814070" y="2030095"/>
            <a:ext cx="4786630" cy="2861310"/>
          </a:xfrm>
          <a:prstGeom prst="rect">
            <a:avLst/>
          </a:prstGeom>
          <a:solidFill>
            <a:schemeClr val="bg2">
              <a:lumMod val="75000"/>
            </a:schemeClr>
          </a:solidFill>
        </p:spPr>
        <p:txBody>
          <a:bodyPr wrap="square" rtlCol="0" anchor="t">
            <a:spAutoFit/>
          </a:bodyPr>
          <a:lstStyle/>
          <a:p>
            <a:pPr fontAlgn="auto">
              <a:lnSpc>
                <a:spcPct val="150000"/>
              </a:lnSpc>
            </a:pPr>
            <a:r>
              <a:rPr lang="zh-CN" altLang="en-US" sz="2400" b="1">
                <a:solidFill>
                  <a:schemeClr val="tx1"/>
                </a:solidFill>
              </a:rPr>
              <a:t>from django.urls import path</a:t>
            </a:r>
            <a:endParaRPr lang="zh-CN" altLang="en-US" sz="2400" b="1">
              <a:solidFill>
                <a:schemeClr val="tx1"/>
              </a:solidFill>
            </a:endParaRPr>
          </a:p>
          <a:p>
            <a:pPr fontAlgn="auto">
              <a:lnSpc>
                <a:spcPct val="150000"/>
              </a:lnSpc>
            </a:pPr>
            <a:r>
              <a:rPr lang="zh-CN" altLang="en-US" sz="2400" b="1">
                <a:solidFill>
                  <a:schemeClr val="tx1"/>
                </a:solidFill>
              </a:rPr>
              <a:t>from . import views</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path('index/',views.index),</a:t>
            </a:r>
            <a:endParaRPr lang="zh-CN" altLang="en-US" sz="2400" b="1">
              <a:solidFill>
                <a:schemeClr val="tx1"/>
              </a:solidFill>
            </a:endParaRPr>
          </a:p>
          <a:p>
            <a:pPr fontAlgn="auto">
              <a:lnSpc>
                <a:spcPct val="150000"/>
              </a:lnSpc>
            </a:pPr>
            <a:r>
              <a:rPr lang="zh-CN" altLang="en-US" sz="2400" b="1">
                <a:solidFill>
                  <a:schemeClr val="tx1"/>
                </a:solidFill>
              </a:rPr>
              <a:t>    ]</a:t>
            </a:r>
            <a:endParaRPr lang="zh-CN" altLang="en-US" sz="2400" b="1">
              <a:solidFill>
                <a:schemeClr val="tx1"/>
              </a:solidFill>
            </a:endParaRPr>
          </a:p>
        </p:txBody>
      </p:sp>
      <p:sp>
        <p:nvSpPr>
          <p:cNvPr id="5" name="文本框 4"/>
          <p:cNvSpPr txBox="1"/>
          <p:nvPr/>
        </p:nvSpPr>
        <p:spPr>
          <a:xfrm>
            <a:off x="814705" y="1569720"/>
            <a:ext cx="4706620" cy="460375"/>
          </a:xfrm>
          <a:prstGeom prst="rect">
            <a:avLst/>
          </a:prstGeom>
          <a:solidFill>
            <a:srgbClr val="3F5361"/>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endParaRPr lang="en-US" altLang="zh-CN" sz="2400" b="1">
              <a:solidFill>
                <a:schemeClr val="bg1"/>
              </a:solidFill>
            </a:endParaRPr>
          </a:p>
        </p:txBody>
      </p:sp>
      <p:sp>
        <p:nvSpPr>
          <p:cNvPr id="7" name="文本框 6"/>
          <p:cNvSpPr txBox="1"/>
          <p:nvPr/>
        </p:nvSpPr>
        <p:spPr>
          <a:xfrm>
            <a:off x="5521325" y="1569720"/>
            <a:ext cx="5781040" cy="460375"/>
          </a:xfrm>
          <a:prstGeom prst="rect">
            <a:avLst/>
          </a:prstGeom>
          <a:solidFill>
            <a:srgbClr val="E768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endParaRPr lang="en-US" altLang="zh-CN" sz="2400" b="1">
              <a:solidFill>
                <a:schemeClr val="bg1"/>
              </a:solidFill>
            </a:endParaRPr>
          </a:p>
        </p:txBody>
      </p:sp>
      <p:sp>
        <p:nvSpPr>
          <p:cNvPr id="9" name="文本框 8"/>
          <p:cNvSpPr txBox="1"/>
          <p:nvPr/>
        </p:nvSpPr>
        <p:spPr>
          <a:xfrm>
            <a:off x="5521325" y="2030095"/>
            <a:ext cx="5781675" cy="2861310"/>
          </a:xfrm>
          <a:prstGeom prst="rect">
            <a:avLst/>
          </a:prstGeom>
          <a:solidFill>
            <a:schemeClr val="accent1">
              <a:lumMod val="40000"/>
              <a:lumOff val="60000"/>
            </a:schemeClr>
          </a:solidFill>
        </p:spPr>
        <p:txBody>
          <a:bodyPr wrap="square" rtlCol="0" anchor="t">
            <a:spAutoFit/>
          </a:bodyPr>
          <a:lstStyle/>
          <a:p>
            <a:pPr fontAlgn="auto">
              <a:lnSpc>
                <a:spcPct val="150000"/>
              </a:lnSpc>
            </a:pPr>
            <a:r>
              <a:rPr lang="zh-CN" altLang="en-US" sz="2400" b="1">
                <a:solidFill>
                  <a:schemeClr val="tx1"/>
                </a:solidFill>
              </a:rPr>
              <a:t>from django.shortcuts import render</a:t>
            </a:r>
            <a:endParaRPr lang="zh-CN" altLang="en-US" sz="2400" b="1">
              <a:solidFill>
                <a:schemeClr val="tx1"/>
              </a:solidFill>
            </a:endParaRPr>
          </a:p>
          <a:p>
            <a:pPr fontAlgn="auto">
              <a:lnSpc>
                <a:spcPct val="150000"/>
              </a:lnSpc>
            </a:pPr>
            <a:r>
              <a:rPr lang="zh-CN" altLang="en-US" sz="2400" b="1">
                <a:solidFill>
                  <a:schemeClr val="tx1"/>
                </a:solidFill>
              </a:rPr>
              <a:t>from django.http import HttpResponse</a:t>
            </a:r>
            <a:endParaRPr lang="zh-CN" altLang="en-US" sz="2400" b="1">
              <a:solidFill>
                <a:schemeClr val="tx1"/>
              </a:solidFill>
            </a:endParaRPr>
          </a:p>
          <a:p>
            <a:pPr fontAlgn="auto">
              <a:lnSpc>
                <a:spcPct val="150000"/>
              </a:lnSpc>
            </a:pPr>
            <a:r>
              <a:rPr lang="zh-CN" altLang="en-US" sz="2400" b="1">
                <a:solidFill>
                  <a:schemeClr val="tx1"/>
                </a:solidFill>
              </a:rPr>
              <a:t># Create your views here.</a:t>
            </a:r>
            <a:endParaRPr lang="zh-CN" altLang="en-US" sz="2400" b="1">
              <a:solidFill>
                <a:schemeClr val="tx1"/>
              </a:solidFill>
            </a:endParaRPr>
          </a:p>
          <a:p>
            <a:pPr fontAlgn="auto">
              <a:lnSpc>
                <a:spcPct val="150000"/>
              </a:lnSpc>
            </a:pPr>
            <a:r>
              <a:rPr lang="zh-CN" altLang="en-US" sz="2400" b="1">
                <a:solidFill>
                  <a:schemeClr val="tx1"/>
                </a:solidFill>
              </a:rPr>
              <a:t>def index(request):</a:t>
            </a:r>
            <a:endParaRPr lang="zh-CN" altLang="en-US" sz="2400" b="1">
              <a:solidFill>
                <a:schemeClr val="tx1"/>
              </a:solidFill>
            </a:endParaRPr>
          </a:p>
          <a:p>
            <a:pPr fontAlgn="auto">
              <a:lnSpc>
                <a:spcPct val="150000"/>
              </a:lnSpc>
            </a:pPr>
            <a:r>
              <a:rPr lang="zh-CN" altLang="en-US" sz="2400" b="1">
                <a:solidFill>
                  <a:schemeClr val="tx1"/>
                </a:solidFill>
              </a:rPr>
              <a:t>    return HttpResponse('这个book的首页!!')</a:t>
            </a:r>
            <a:endParaRPr lang="zh-CN" altLang="en-US" sz="2400" b="1">
              <a:solidFill>
                <a:schemeClr val="tx1"/>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kwargs</a:t>
            </a:r>
            <a:r>
              <a:rPr lang="zh-CN" altLang="en-US" dirty="0"/>
              <a:t>的作用</a:t>
            </a:r>
            <a:endParaRPr lang="zh-CN" altLang="en-US" dirty="0"/>
          </a:p>
        </p:txBody>
      </p:sp>
      <p:sp>
        <p:nvSpPr>
          <p:cNvPr id="12" name="MH_Other_1"/>
          <p:cNvSpPr/>
          <p:nvPr>
            <p:custDataLst>
              <p:tags r:id="rId3"/>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300480" y="1407795"/>
            <a:ext cx="7475855" cy="934720"/>
          </a:xfrm>
          <a:prstGeom prst="round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传递一个Python 字典作为额外的参数传递给视图函数。</a:t>
            </a:r>
            <a:endParaRPr lang="zh-CN" altLang="en-US" sz="2400"/>
          </a:p>
        </p:txBody>
      </p:sp>
      <p:sp>
        <p:nvSpPr>
          <p:cNvPr id="9" name="文本框 8"/>
          <p:cNvSpPr txBox="1"/>
          <p:nvPr/>
        </p:nvSpPr>
        <p:spPr>
          <a:xfrm>
            <a:off x="1437005" y="2373630"/>
            <a:ext cx="7202805" cy="3969385"/>
          </a:xfrm>
          <a:prstGeom prst="rect">
            <a:avLst/>
          </a:prstGeom>
          <a:solidFill>
            <a:schemeClr val="accent4">
              <a:lumMod val="40000"/>
              <a:lumOff val="60000"/>
            </a:schemeClr>
          </a:solidFill>
        </p:spPr>
        <p:txBody>
          <a:bodyPr wrap="square" rtlCol="0" anchor="t">
            <a:spAutoFit/>
          </a:bodyPr>
          <a:lstStyle/>
          <a:p>
            <a:pPr fontAlgn="auto">
              <a:lnSpc>
                <a:spcPct val="150000"/>
              </a:lnSpc>
            </a:pPr>
            <a:r>
              <a:rPr lang="en-US" altLang="zh-CN" sz="2400" b="1">
                <a:solidFill>
                  <a:schemeClr val="tx1"/>
                </a:solidFill>
              </a:rPr>
              <a:t># </a:t>
            </a:r>
            <a:r>
              <a:rPr lang="zh-CN" altLang="en-US" sz="2400" b="1">
                <a:solidFill>
                  <a:schemeClr val="tx1"/>
                </a:solidFill>
              </a:rPr>
              <a:t>主</a:t>
            </a:r>
            <a:r>
              <a:rPr lang="en-US" altLang="zh-CN" sz="2400" b="1">
                <a:solidFill>
                  <a:schemeClr val="tx1"/>
                </a:solidFill>
              </a:rPr>
              <a:t>urls.py</a:t>
            </a:r>
            <a:r>
              <a:rPr lang="zh-CN" altLang="en-US" sz="2400" b="1">
                <a:solidFill>
                  <a:schemeClr val="tx1"/>
                </a:solidFill>
              </a:rPr>
              <a:t>文件</a:t>
            </a:r>
            <a:endParaRPr lang="zh-CN" altLang="en-US" sz="2400" b="1">
              <a:solidFill>
                <a:schemeClr val="tx1"/>
              </a:solidFill>
            </a:endParaRPr>
          </a:p>
          <a:p>
            <a:pPr fontAlgn="auto">
              <a:lnSpc>
                <a:spcPct val="150000"/>
              </a:lnSpc>
            </a:pPr>
            <a:r>
              <a:rPr lang="zh-CN" altLang="en-US" sz="2400" b="1">
                <a:solidFill>
                  <a:schemeClr val="tx1"/>
                </a:solidFill>
              </a:rPr>
              <a:t>from django.contrib import admin</a:t>
            </a:r>
            <a:endParaRPr lang="zh-CN" altLang="en-US" sz="2400" b="1">
              <a:solidFill>
                <a:schemeClr val="tx1"/>
              </a:solidFill>
            </a:endParaRPr>
          </a:p>
          <a:p>
            <a:pPr fontAlgn="auto">
              <a:lnSpc>
                <a:spcPct val="150000"/>
              </a:lnSpc>
            </a:pPr>
            <a:r>
              <a:rPr lang="zh-CN" altLang="en-US" sz="2400" b="1">
                <a:solidFill>
                  <a:schemeClr val="tx1"/>
                </a:solidFill>
              </a:rPr>
              <a:t>from django.urls import path,include</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path('admin/', admin.site.urls),</a:t>
            </a:r>
            <a:endParaRPr lang="zh-CN" altLang="en-US" sz="2400" b="1">
              <a:solidFill>
                <a:schemeClr val="tx1"/>
              </a:solidFill>
            </a:endParaRPr>
          </a:p>
          <a:p>
            <a:pPr fontAlgn="auto">
              <a:lnSpc>
                <a:spcPct val="150000"/>
              </a:lnSpc>
            </a:pPr>
            <a:r>
              <a:rPr lang="zh-CN" altLang="en-US" sz="2400" b="1">
                <a:solidFill>
                  <a:schemeClr val="tx1"/>
                </a:solidFill>
              </a:rPr>
              <a:t>    path('book/',include('book.urls'),{'switch':'true'})</a:t>
            </a:r>
            <a:r>
              <a:rPr lang="en-US" altLang="zh-CN" sz="2400" b="1">
                <a:solidFill>
                  <a:schemeClr val="tx1"/>
                </a:solidFill>
              </a:rPr>
              <a:t>,</a:t>
            </a:r>
            <a:endParaRPr lang="zh-CN" altLang="en-US" sz="2400" b="1">
              <a:solidFill>
                <a:schemeClr val="tx1"/>
              </a:solidFill>
            </a:endParaRPr>
          </a:p>
          <a:p>
            <a:pPr fontAlgn="auto">
              <a:lnSpc>
                <a:spcPct val="150000"/>
              </a:lnSpc>
            </a:pPr>
            <a:r>
              <a:rPr lang="en-US" altLang="zh-CN" sz="2400" b="1">
                <a:solidFill>
                  <a:schemeClr val="tx1"/>
                </a:solidFill>
              </a:rPr>
              <a:t>]</a:t>
            </a:r>
            <a:endParaRPr lang="en-US" altLang="zh-CN" sz="2400" b="1">
              <a:solidFill>
                <a:schemeClr val="tx1"/>
              </a:solidFill>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kwargs</a:t>
            </a:r>
            <a:r>
              <a:rPr lang="zh-CN" altLang="en-US" dirty="0"/>
              <a:t>的作用</a:t>
            </a:r>
            <a:endParaRPr lang="zh-CN" altLang="en-US" dirty="0"/>
          </a:p>
        </p:txBody>
      </p:sp>
      <p:sp>
        <p:nvSpPr>
          <p:cNvPr id="12" name="MH_Other_1"/>
          <p:cNvSpPr/>
          <p:nvPr>
            <p:custDataLst>
              <p:tags r:id="rId3"/>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300480" y="1292225"/>
            <a:ext cx="7633970" cy="93472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视图函数中可以通过关键字参数获取到</a:t>
            </a:r>
            <a:endParaRPr lang="zh-CN" altLang="en-US" sz="2400"/>
          </a:p>
        </p:txBody>
      </p:sp>
      <p:sp>
        <p:nvSpPr>
          <p:cNvPr id="9" name="文本框 8"/>
          <p:cNvSpPr txBox="1"/>
          <p:nvPr/>
        </p:nvSpPr>
        <p:spPr>
          <a:xfrm>
            <a:off x="1300480" y="2461260"/>
            <a:ext cx="7960995" cy="3969385"/>
          </a:xfrm>
          <a:prstGeom prst="rect">
            <a:avLst/>
          </a:prstGeom>
          <a:solidFill>
            <a:schemeClr val="accent3">
              <a:lumMod val="40000"/>
              <a:lumOff val="60000"/>
            </a:schemeClr>
          </a:solidFill>
        </p:spPr>
        <p:txBody>
          <a:bodyPr wrap="square" rtlCol="0" anchor="t">
            <a:spAutoFit/>
          </a:bodyPr>
          <a:lstStyle/>
          <a:p>
            <a:pPr fontAlgn="auto">
              <a:lnSpc>
                <a:spcPct val="150000"/>
              </a:lnSpc>
            </a:pPr>
            <a:r>
              <a:rPr lang="en-US" altLang="zh-CN" sz="2400" b="1">
                <a:solidFill>
                  <a:schemeClr val="tx1"/>
                </a:solidFill>
              </a:rPr>
              <a:t>#</a:t>
            </a:r>
            <a:r>
              <a:rPr sz="2400" b="1">
                <a:solidFill>
                  <a:schemeClr val="tx1"/>
                </a:solidFill>
              </a:rPr>
              <a:t> APP books里面的view</a:t>
            </a:r>
            <a:r>
              <a:rPr lang="en-US" sz="2400" b="1">
                <a:solidFill>
                  <a:schemeClr val="tx1"/>
                </a:solidFill>
              </a:rPr>
              <a:t>s.py</a:t>
            </a:r>
            <a:endParaRPr sz="2400" b="1">
              <a:solidFill>
                <a:schemeClr val="tx1"/>
              </a:solidFill>
            </a:endParaRPr>
          </a:p>
          <a:p>
            <a:pPr fontAlgn="auto">
              <a:lnSpc>
                <a:spcPct val="150000"/>
              </a:lnSpc>
            </a:pPr>
            <a:r>
              <a:rPr lang="zh-CN" altLang="en-US" sz="2400" b="1">
                <a:solidFill>
                  <a:schemeClr val="tx1"/>
                </a:solidFill>
              </a:rPr>
              <a:t>from django.http import HttpResponse</a:t>
            </a:r>
            <a:endParaRPr lang="zh-CN" altLang="en-US" sz="2400" b="1">
              <a:solidFill>
                <a:schemeClr val="tx1"/>
              </a:solidFill>
            </a:endParaRPr>
          </a:p>
          <a:p>
            <a:pPr fontAlgn="auto">
              <a:lnSpc>
                <a:spcPct val="150000"/>
              </a:lnSpc>
            </a:pPr>
            <a:r>
              <a:rPr lang="zh-CN" altLang="en-US" sz="2400" b="1">
                <a:solidFill>
                  <a:schemeClr val="tx1"/>
                </a:solidFill>
              </a:rPr>
              <a:t>import datetime</a:t>
            </a:r>
            <a:endParaRPr lang="zh-CN" altLang="en-US" sz="2400" b="1">
              <a:solidFill>
                <a:schemeClr val="tx1"/>
              </a:solidFill>
            </a:endParaRPr>
          </a:p>
          <a:p>
            <a:pPr fontAlgn="auto">
              <a:lnSpc>
                <a:spcPct val="150000"/>
              </a:lnSpc>
            </a:pPr>
            <a:r>
              <a:rPr lang="zh-CN" altLang="en-US" sz="2400" b="1">
                <a:solidFill>
                  <a:schemeClr val="tx1"/>
                </a:solidFill>
              </a:rPr>
              <a:t>def index(request,**kwargs):</a:t>
            </a:r>
            <a:endParaRPr lang="zh-CN" altLang="en-US" sz="2400" b="1">
              <a:solidFill>
                <a:schemeClr val="tx1"/>
              </a:solidFill>
            </a:endParaRPr>
          </a:p>
          <a:p>
            <a:pPr fontAlgn="auto">
              <a:lnSpc>
                <a:spcPct val="150000"/>
              </a:lnSpc>
            </a:pPr>
            <a:r>
              <a:rPr lang="zh-CN" altLang="en-US" sz="2400" b="1">
                <a:solidFill>
                  <a:schemeClr val="tx1"/>
                </a:solidFill>
              </a:rPr>
              <a:t>    if kwargs.get('switch') == 'true':</a:t>
            </a:r>
            <a:endParaRPr lang="zh-CN" altLang="en-US" sz="2400" b="1">
              <a:solidFill>
                <a:schemeClr val="tx1"/>
              </a:solidFill>
            </a:endParaRPr>
          </a:p>
          <a:p>
            <a:pPr fontAlgn="auto">
              <a:lnSpc>
                <a:spcPct val="150000"/>
              </a:lnSpc>
            </a:pPr>
            <a:r>
              <a:rPr lang="zh-CN" altLang="en-US" sz="2400" b="1">
                <a:solidFill>
                  <a:schemeClr val="tx1"/>
                </a:solidFill>
              </a:rPr>
              <a:t>        print(datetime.datetime.now())</a:t>
            </a:r>
            <a:endParaRPr lang="zh-CN" altLang="en-US" sz="2400" b="1">
              <a:solidFill>
                <a:schemeClr val="tx1"/>
              </a:solidFill>
            </a:endParaRPr>
          </a:p>
          <a:p>
            <a:pPr fontAlgn="auto">
              <a:lnSpc>
                <a:spcPct val="150000"/>
              </a:lnSpc>
            </a:pPr>
            <a:r>
              <a:rPr lang="zh-CN" altLang="en-US" sz="2400" b="1">
                <a:solidFill>
                  <a:schemeClr val="tx1"/>
                </a:solidFill>
              </a:rPr>
              <a:t>    return HttpResponse('这个book的首页!!')</a:t>
            </a:r>
            <a:endParaRPr lang="zh-CN" altLang="en-US" sz="2400" b="1">
              <a:solidFill>
                <a:schemeClr val="tx1"/>
              </a:solidFill>
            </a:endParaRPr>
          </a:p>
        </p:txBody>
      </p:sp>
      <p:sp>
        <p:nvSpPr>
          <p:cNvPr id="3" name="矩形 2"/>
          <p:cNvSpPr/>
          <p:nvPr/>
        </p:nvSpPr>
        <p:spPr>
          <a:xfrm>
            <a:off x="1722755" y="1735455"/>
            <a:ext cx="7538720" cy="2861310"/>
          </a:xfrm>
          <a:prstGeom prst="rect">
            <a:avLst/>
          </a:prstGeom>
          <a:noFill/>
          <a:ln>
            <a:noFill/>
          </a:ln>
        </p:spPr>
        <p:txBody>
          <a:bodyPr wrap="none" rtlCol="0" anchor="t">
            <a:spAutoFit/>
          </a:bodyPr>
          <a:lstStyle/>
          <a:p>
            <a:pPr algn="ctr"/>
            <a:r>
              <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Kwargs</a:t>
            </a: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为字典类型</a:t>
            </a:r>
            <a:endPar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可以传递额外的参数到</a:t>
            </a:r>
            <a:r>
              <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views</a:t>
            </a: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中</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使用include的时候</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需要统一给下面的url一些参数的时候</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显得尤其有用</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7" name="直接连接符 6"/>
          <p:cNvCxnSpPr/>
          <p:nvPr/>
        </p:nvCxnSpPr>
        <p:spPr>
          <a:xfrm>
            <a:off x="5235372" y="2039494"/>
            <a:ext cx="0" cy="2879946"/>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29379" y="4562978"/>
            <a:ext cx="611989" cy="611989"/>
            <a:chOff x="3694450" y="3813702"/>
            <a:chExt cx="612068" cy="612068"/>
          </a:xfrm>
          <a:solidFill>
            <a:srgbClr val="E76861"/>
          </a:solidFill>
        </p:grpSpPr>
        <p:sp>
          <p:nvSpPr>
            <p:cNvPr id="30" name="椭圆 29"/>
            <p:cNvSpPr/>
            <p:nvPr/>
          </p:nvSpPr>
          <p:spPr>
            <a:xfrm>
              <a:off x="3694450" y="3813702"/>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9"/>
            <p:cNvSpPr txBox="1"/>
            <p:nvPr/>
          </p:nvSpPr>
          <p:spPr>
            <a:xfrm>
              <a:off x="3797516" y="3965847"/>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04</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5704840" y="4700905"/>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开</a:t>
            </a:r>
            <a:r>
              <a:rPr lang="zh-CN" altLang="en-US" sz="1600" b="1" dirty="0" smtClean="0">
                <a:solidFill>
                  <a:schemeClr val="tx1"/>
                </a:solidFill>
                <a:latin typeface="微软雅黑" panose="020B0503020204020204" pitchFamily="34" charset="-122"/>
                <a:ea typeface="微软雅黑" panose="020B0503020204020204" pitchFamily="34" charset="-122"/>
              </a:rPr>
              <a:t>启服务</a:t>
            </a:r>
            <a:r>
              <a:rPr lang="en-US" altLang="zh-CN" sz="1600" b="1" dirty="0" smtClean="0">
                <a:solidFill>
                  <a:schemeClr val="tx1"/>
                </a:solidFill>
                <a:latin typeface="微软雅黑" panose="020B0503020204020204" pitchFamily="34" charset="-122"/>
                <a:ea typeface="微软雅黑" panose="020B0503020204020204" pitchFamily="34" charset="-122"/>
              </a:rPr>
              <a:t>,</a:t>
            </a:r>
            <a:r>
              <a:rPr lang="zh-CN" altLang="en-US" sz="1600" b="1" dirty="0" smtClean="0">
                <a:solidFill>
                  <a:schemeClr val="tx1"/>
                </a:solidFill>
                <a:latin typeface="微软雅黑" panose="020B0503020204020204" pitchFamily="34" charset="-122"/>
                <a:ea typeface="微软雅黑" panose="020B0503020204020204" pitchFamily="34" charset="-122"/>
              </a:rPr>
              <a:t>访问服务</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配</a:t>
            </a:r>
            <a:r>
              <a:rPr lang="zh-CN" altLang="en-US" sz="1600" b="1" dirty="0" smtClean="0">
                <a:solidFill>
                  <a:schemeClr val="tx1"/>
                </a:solidFill>
                <a:latin typeface="微软雅黑" panose="020B0503020204020204" pitchFamily="34" charset="-122"/>
                <a:ea typeface="微软雅黑" panose="020B0503020204020204" pitchFamily="34" charset="-122"/>
              </a:rPr>
              <a:t>置视图的</a:t>
            </a:r>
            <a:r>
              <a:rPr lang="en-US" altLang="zh-CN" sz="1600" b="1" dirty="0" smtClean="0">
                <a:solidFill>
                  <a:schemeClr val="tx1"/>
                </a:solidFill>
                <a:latin typeface="微软雅黑" panose="020B0503020204020204" pitchFamily="34" charset="-122"/>
                <a:ea typeface="微软雅黑" panose="020B0503020204020204" pitchFamily="34" charset="-122"/>
              </a:rPr>
              <a:t>url</a:t>
            </a:r>
            <a:endParaRPr lang="en-US" altLang="zh-CN" sz="1600" b="1" dirty="0" smtClean="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5704557" y="2795521"/>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创建</a:t>
            </a:r>
            <a:r>
              <a:rPr lang="zh-CN" altLang="en-US" sz="1600" b="1" dirty="0">
                <a:solidFill>
                  <a:schemeClr val="tx1"/>
                </a:solidFill>
                <a:latin typeface="微软雅黑" panose="020B0503020204020204" pitchFamily="34" charset="-122"/>
                <a:ea typeface="微软雅黑" panose="020B0503020204020204" pitchFamily="34" charset="-122"/>
              </a:rPr>
              <a:t>视</a:t>
            </a:r>
            <a:r>
              <a:rPr lang="zh-CN" altLang="en-US" sz="1600" b="1" dirty="0" smtClean="0">
                <a:solidFill>
                  <a:schemeClr val="tx1"/>
                </a:solidFill>
                <a:latin typeface="微软雅黑" panose="020B0503020204020204" pitchFamily="34" charset="-122"/>
                <a:ea typeface="微软雅黑" panose="020B0503020204020204" pitchFamily="34" charset="-122"/>
              </a:rPr>
              <a:t>图函数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创建项目</a:t>
            </a:r>
            <a:r>
              <a:rPr lang="en-US" altLang="zh-CN" sz="1600" b="1" dirty="0" smtClean="0">
                <a:solidFill>
                  <a:schemeClr val="tx1"/>
                </a:solidFill>
                <a:latin typeface="微软雅黑" panose="020B0503020204020204" pitchFamily="34" charset="-122"/>
                <a:ea typeface="微软雅黑" panose="020B0503020204020204" pitchFamily="34" charset="-122"/>
              </a:rPr>
              <a:t>,</a:t>
            </a:r>
            <a:r>
              <a:rPr lang="zh-CN" altLang="en-US" sz="1600" b="1" dirty="0" smtClean="0">
                <a:solidFill>
                  <a:schemeClr val="tx1"/>
                </a:solidFill>
                <a:latin typeface="微软雅黑" panose="020B0503020204020204" pitchFamily="34" charset="-122"/>
                <a:ea typeface="微软雅黑" panose="020B0503020204020204" pitchFamily="34" charset="-122"/>
              </a:rPr>
              <a:t>创建</a:t>
            </a:r>
            <a:r>
              <a:rPr lang="en-US" altLang="zh-CN" sz="1600" b="1" dirty="0" smtClean="0">
                <a:solidFill>
                  <a:schemeClr val="tx1"/>
                </a:solidFill>
                <a:latin typeface="微软雅黑" panose="020B0503020204020204" pitchFamily="34" charset="-122"/>
                <a:ea typeface="微软雅黑" panose="020B0503020204020204" pitchFamily="34" charset="-122"/>
              </a:rPr>
              <a:t>app</a:t>
            </a:r>
            <a:endParaRPr lang="en-US" altLang="zh-CN"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955020" y="6343015"/>
            <a:ext cx="22923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47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name</a:t>
            </a:r>
            <a:r>
              <a:rPr lang="zh-CN" altLang="en-US" dirty="0"/>
              <a:t>的作用</a:t>
            </a:r>
            <a:endParaRPr lang="zh-CN" altLang="en-US" dirty="0"/>
          </a:p>
        </p:txBody>
      </p:sp>
      <p:sp>
        <p:nvSpPr>
          <p:cNvPr id="12" name="MH_Other_1"/>
          <p:cNvSpPr/>
          <p:nvPr>
            <p:custDataLst>
              <p:tags r:id="rId3"/>
            </p:custDataLst>
          </p:nvPr>
        </p:nvSpPr>
        <p:spPr>
          <a:xfrm>
            <a:off x="10718165" y="6487160"/>
            <a:ext cx="236855" cy="157480"/>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82357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128966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10560685" y="6343015"/>
            <a:ext cx="236855" cy="30162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972945" y="1311275"/>
            <a:ext cx="7475855" cy="1224915"/>
          </a:xfrm>
          <a:prstGeom prst="round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a:t>给一个匹配的url地址取名字</a:t>
            </a:r>
            <a:endParaRPr lang="zh-CN" altLang="en-US" sz="2400" b="1"/>
          </a:p>
          <a:p>
            <a:pPr algn="l"/>
            <a:r>
              <a:rPr lang="zh-CN" altLang="en-US" sz="2400" b="1"/>
              <a:t>一般用于模板</a:t>
            </a:r>
            <a:r>
              <a:rPr lang="en-US" altLang="zh-CN" sz="2400" b="1"/>
              <a:t>,</a:t>
            </a:r>
            <a:r>
              <a:rPr lang="zh-CN" altLang="en-US" sz="2400" b="1"/>
              <a:t>也可以使用reverse进行页面重定向</a:t>
            </a:r>
            <a:endParaRPr lang="zh-CN" altLang="en-US" sz="2400" b="1"/>
          </a:p>
        </p:txBody>
      </p:sp>
      <p:sp>
        <p:nvSpPr>
          <p:cNvPr id="3" name="圆角矩形 2"/>
          <p:cNvSpPr/>
          <p:nvPr/>
        </p:nvSpPr>
        <p:spPr>
          <a:xfrm>
            <a:off x="7185025" y="2994025"/>
            <a:ext cx="1882775" cy="86931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老的页面</a:t>
            </a:r>
            <a:endParaRPr lang="zh-CN" altLang="en-US"/>
          </a:p>
        </p:txBody>
      </p:sp>
      <p:sp>
        <p:nvSpPr>
          <p:cNvPr id="4" name="圆角矩形 3"/>
          <p:cNvSpPr/>
          <p:nvPr/>
        </p:nvSpPr>
        <p:spPr>
          <a:xfrm>
            <a:off x="3212465" y="2994025"/>
            <a:ext cx="1882775" cy="869315"/>
          </a:xfrm>
          <a:prstGeom prst="round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老的</a:t>
            </a:r>
            <a:r>
              <a:rPr lang="en-US" altLang="zh-CN"/>
              <a:t>URL</a:t>
            </a:r>
            <a:endParaRPr lang="en-US" altLang="zh-CN"/>
          </a:p>
        </p:txBody>
      </p:sp>
      <p:sp>
        <p:nvSpPr>
          <p:cNvPr id="6" name="圆角矩形 5"/>
          <p:cNvSpPr/>
          <p:nvPr/>
        </p:nvSpPr>
        <p:spPr>
          <a:xfrm>
            <a:off x="7185025" y="4529455"/>
            <a:ext cx="1882775" cy="86931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新的页面</a:t>
            </a:r>
            <a:endParaRPr lang="zh-CN" altLang="en-US"/>
          </a:p>
        </p:txBody>
      </p:sp>
      <p:sp>
        <p:nvSpPr>
          <p:cNvPr id="7" name="圆角矩形 6"/>
          <p:cNvSpPr/>
          <p:nvPr/>
        </p:nvSpPr>
        <p:spPr>
          <a:xfrm>
            <a:off x="3212465" y="4530090"/>
            <a:ext cx="1882775" cy="869315"/>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新的</a:t>
            </a:r>
            <a:r>
              <a:rPr lang="en-US" altLang="zh-CN"/>
              <a:t>URL</a:t>
            </a:r>
            <a:endParaRPr lang="en-US" altLang="zh-CN"/>
          </a:p>
        </p:txBody>
      </p:sp>
      <p:cxnSp>
        <p:nvCxnSpPr>
          <p:cNvPr id="8" name="直接箭头连接符 7"/>
          <p:cNvCxnSpPr>
            <a:stCxn id="4" idx="3"/>
            <a:endCxn id="3" idx="1"/>
          </p:cNvCxnSpPr>
          <p:nvPr/>
        </p:nvCxnSpPr>
        <p:spPr>
          <a:xfrm>
            <a:off x="5095240" y="3429000"/>
            <a:ext cx="20897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6" idx="1"/>
          </p:cNvCxnSpPr>
          <p:nvPr/>
        </p:nvCxnSpPr>
        <p:spPr>
          <a:xfrm flipV="1">
            <a:off x="5095240" y="4964430"/>
            <a:ext cx="20897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7" idx="0"/>
          </p:cNvCxnSpPr>
          <p:nvPr/>
        </p:nvCxnSpPr>
        <p:spPr>
          <a:xfrm>
            <a:off x="4154170" y="3863340"/>
            <a:ext cx="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936490" y="5882640"/>
            <a:ext cx="2395220" cy="460375"/>
          </a:xfrm>
          <a:prstGeom prst="rect">
            <a:avLst/>
          </a:prstGeom>
          <a:solidFill>
            <a:srgbClr val="E5AB74"/>
          </a:solidFill>
        </p:spPr>
        <p:txBody>
          <a:bodyPr wrap="square" rtlCol="0" anchor="t">
            <a:spAutoFit/>
          </a:bodyPr>
          <a:lstStyle/>
          <a:p>
            <a:r>
              <a:rPr lang="zh-CN" altLang="en-US" sz="2400"/>
              <a:t>关于页面重定向</a:t>
            </a:r>
            <a:endParaRPr lang="zh-CN" altLang="en-US" sz="2400"/>
          </a:p>
        </p:txBody>
      </p:sp>
      <p:sp>
        <p:nvSpPr>
          <p:cNvPr id="135" name=" 135"/>
          <p:cNvSpPr/>
          <p:nvPr/>
        </p:nvSpPr>
        <p:spPr>
          <a:xfrm>
            <a:off x="1709420" y="321119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35"/>
          <p:cNvSpPr/>
          <p:nvPr/>
        </p:nvSpPr>
        <p:spPr>
          <a:xfrm>
            <a:off x="1709420" y="481901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文本框 19"/>
          <p:cNvSpPr txBox="1"/>
          <p:nvPr/>
        </p:nvSpPr>
        <p:spPr>
          <a:xfrm>
            <a:off x="1722755" y="2882265"/>
            <a:ext cx="1097280" cy="368300"/>
          </a:xfrm>
          <a:prstGeom prst="rect">
            <a:avLst/>
          </a:prstGeom>
          <a:noFill/>
        </p:spPr>
        <p:txBody>
          <a:bodyPr wrap="none" rtlCol="0">
            <a:spAutoFit/>
          </a:bodyPr>
          <a:lstStyle/>
          <a:p>
            <a:r>
              <a:rPr lang="zh-CN" altLang="en-US"/>
              <a:t>用户访问</a:t>
            </a:r>
            <a:endParaRPr lang="zh-CN" altLang="en-US"/>
          </a:p>
        </p:txBody>
      </p:sp>
      <p:sp>
        <p:nvSpPr>
          <p:cNvPr id="160" name=" 160"/>
          <p:cNvSpPr/>
          <p:nvPr/>
        </p:nvSpPr>
        <p:spPr>
          <a:xfrm flipV="1">
            <a:off x="5154930" y="3719195"/>
            <a:ext cx="1784350" cy="81089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1626235" y="4450715"/>
            <a:ext cx="1097280" cy="368300"/>
          </a:xfrm>
          <a:prstGeom prst="rect">
            <a:avLst/>
          </a:prstGeom>
          <a:noFill/>
        </p:spPr>
        <p:txBody>
          <a:bodyPr wrap="none" rtlCol="0">
            <a:spAutoFit/>
          </a:bodyPr>
          <a:lstStyle/>
          <a:p>
            <a:r>
              <a:rPr lang="zh-CN" altLang="en-US"/>
              <a:t>用户访问</a:t>
            </a:r>
            <a:endParaRPr lang="zh-CN" altLang="en-US"/>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5" name="文本框 4"/>
          <p:cNvSpPr txBox="1"/>
          <p:nvPr/>
        </p:nvSpPr>
        <p:spPr>
          <a:xfrm>
            <a:off x="1550670" y="1916430"/>
            <a:ext cx="6906260" cy="460375"/>
          </a:xfrm>
          <a:prstGeom prst="rect">
            <a:avLst/>
          </a:prstGeom>
          <a:solidFill>
            <a:srgbClr val="E5AB74"/>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endParaRPr lang="en-US" altLang="zh-CN" sz="2400" b="1">
              <a:solidFill>
                <a:schemeClr val="bg1"/>
              </a:solidFill>
            </a:endParaRPr>
          </a:p>
        </p:txBody>
      </p:sp>
      <p:pic>
        <p:nvPicPr>
          <p:cNvPr id="3" name="图片 2"/>
          <p:cNvPicPr>
            <a:picLocks noChangeAspect="1"/>
          </p:cNvPicPr>
          <p:nvPr/>
        </p:nvPicPr>
        <p:blipFill>
          <a:blip r:embed="rId7"/>
          <a:stretch>
            <a:fillRect/>
          </a:stretch>
        </p:blipFill>
        <p:spPr>
          <a:xfrm>
            <a:off x="1550670" y="2376805"/>
            <a:ext cx="6906260" cy="2105025"/>
          </a:xfrm>
          <a:prstGeom prst="rect">
            <a:avLst/>
          </a:prstGeom>
        </p:spPr>
      </p:pic>
      <p:sp>
        <p:nvSpPr>
          <p:cNvPr id="227" name=" 227"/>
          <p:cNvSpPr/>
          <p:nvPr/>
        </p:nvSpPr>
        <p:spPr>
          <a:xfrm flipV="1">
            <a:off x="6438900" y="4228465"/>
            <a:ext cx="4185920" cy="966470"/>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7513320" y="4481195"/>
            <a:ext cx="2037080" cy="460375"/>
          </a:xfrm>
          <a:prstGeom prst="rect">
            <a:avLst/>
          </a:prstGeom>
          <a:noFill/>
        </p:spPr>
        <p:txBody>
          <a:bodyPr wrap="none" rtlCol="0">
            <a:spAutoFit/>
          </a:bodyPr>
          <a:lstStyle/>
          <a:p>
            <a:r>
              <a:rPr lang="zh-CN" altLang="en-US" sz="2400">
                <a:solidFill>
                  <a:schemeClr val="bg1"/>
                </a:solidFill>
              </a:rPr>
              <a:t>给</a:t>
            </a:r>
            <a:r>
              <a:rPr lang="en-US" altLang="zh-CN" sz="2400">
                <a:solidFill>
                  <a:schemeClr val="bg1"/>
                </a:solidFill>
              </a:rPr>
              <a:t>url</a:t>
            </a:r>
            <a:r>
              <a:rPr lang="zh-CN" altLang="en-US" sz="2400">
                <a:solidFill>
                  <a:schemeClr val="bg1"/>
                </a:solidFill>
              </a:rPr>
              <a:t>取个名字</a:t>
            </a:r>
            <a:endParaRPr lang="zh-CN" altLang="en-US" sz="2400">
              <a:solidFill>
                <a:schemeClr val="bg1"/>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文本框 6"/>
          <p:cNvSpPr txBox="1"/>
          <p:nvPr/>
        </p:nvSpPr>
        <p:spPr>
          <a:xfrm>
            <a:off x="1533525" y="1311275"/>
            <a:ext cx="7533005" cy="460375"/>
          </a:xfrm>
          <a:prstGeom prst="rect">
            <a:avLst/>
          </a:prstGeom>
          <a:solidFill>
            <a:srgbClr val="3F53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endParaRPr lang="en-US" altLang="zh-CN" sz="2400" b="1">
              <a:solidFill>
                <a:schemeClr val="bg1"/>
              </a:solidFill>
            </a:endParaRPr>
          </a:p>
        </p:txBody>
      </p:sp>
      <p:pic>
        <p:nvPicPr>
          <p:cNvPr id="3" name="图片 2"/>
          <p:cNvPicPr>
            <a:picLocks noChangeAspect="1"/>
          </p:cNvPicPr>
          <p:nvPr/>
        </p:nvPicPr>
        <p:blipFill>
          <a:blip r:embed="rId7"/>
          <a:stretch>
            <a:fillRect/>
          </a:stretch>
        </p:blipFill>
        <p:spPr>
          <a:xfrm>
            <a:off x="1533525" y="1771650"/>
            <a:ext cx="7533640" cy="4447540"/>
          </a:xfrm>
          <a:prstGeom prst="rect">
            <a:avLst/>
          </a:prstGeom>
        </p:spPr>
      </p:pic>
      <p:sp>
        <p:nvSpPr>
          <p:cNvPr id="227" name=" 227"/>
          <p:cNvSpPr/>
          <p:nvPr/>
        </p:nvSpPr>
        <p:spPr>
          <a:xfrm>
            <a:off x="6447790" y="3192145"/>
            <a:ext cx="5210175" cy="1152525"/>
          </a:xfrm>
          <a:prstGeom prst="wedgeEllipseCallout">
            <a:avLst>
              <a:gd name="adj1" fmla="val -51857"/>
              <a:gd name="adj2" fmla="val 102231"/>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dirty="0">
                <a:solidFill>
                  <a:srgbClr val="FFFFFF"/>
                </a:solidFill>
              </a:rPr>
              <a:t>redirect</a:t>
            </a:r>
            <a:r>
              <a:rPr lang="zh-CN" altLang="en-US" sz="2000" b="1" dirty="0">
                <a:solidFill>
                  <a:srgbClr val="FFFFFF"/>
                </a:solidFill>
              </a:rPr>
              <a:t>是重定向</a:t>
            </a:r>
            <a:r>
              <a:rPr lang="en-US" altLang="zh-CN" sz="2000" b="1" dirty="0">
                <a:solidFill>
                  <a:srgbClr val="FFFFFF"/>
                </a:solidFill>
              </a:rPr>
              <a:t>,reverse</a:t>
            </a:r>
            <a:r>
              <a:rPr lang="zh-CN" altLang="en-US" sz="2000" b="1" dirty="0">
                <a:solidFill>
                  <a:srgbClr val="FFFFFF"/>
                </a:solidFill>
              </a:rPr>
              <a:t>是将</a:t>
            </a:r>
            <a:r>
              <a:rPr lang="en-US" altLang="zh-CN" sz="2000" b="1" dirty="0">
                <a:solidFill>
                  <a:srgbClr val="FFFFFF"/>
                </a:solidFill>
              </a:rPr>
              <a:t>url</a:t>
            </a:r>
            <a:r>
              <a:rPr lang="zh-CN" altLang="en-US" sz="2000" b="1" dirty="0">
                <a:solidFill>
                  <a:srgbClr val="FFFFFF"/>
                </a:solidFill>
              </a:rPr>
              <a:t>的</a:t>
            </a:r>
            <a:r>
              <a:rPr lang="en-US" altLang="zh-CN" sz="2000" b="1" dirty="0">
                <a:solidFill>
                  <a:srgbClr val="FFFFFF"/>
                </a:solidFill>
              </a:rPr>
              <a:t>name</a:t>
            </a:r>
            <a:r>
              <a:rPr lang="zh-CN" altLang="en-US" sz="2000" b="1" dirty="0">
                <a:solidFill>
                  <a:srgbClr val="FFFFFF"/>
                </a:solidFill>
              </a:rPr>
              <a:t>解析成</a:t>
            </a:r>
            <a:r>
              <a:rPr lang="en-US" altLang="zh-CN" sz="2000" b="1" dirty="0">
                <a:solidFill>
                  <a:srgbClr val="FFFFFF"/>
                </a:solidFill>
              </a:rPr>
              <a:t>url</a:t>
            </a:r>
            <a:r>
              <a:rPr lang="zh-CN" altLang="en-US" sz="2000" b="1" dirty="0">
                <a:solidFill>
                  <a:srgbClr val="FFFFFF"/>
                </a:solidFill>
              </a:rPr>
              <a:t>本身的函数</a:t>
            </a:r>
            <a:endParaRPr lang="zh-CN" altLang="en-US" sz="2000" b="1" dirty="0">
              <a:solidFill>
                <a:srgbClr val="FFFFFF"/>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en-US" altLang="zh-CN" dirty="0"/>
              <a:t>name</a:t>
            </a:r>
            <a:r>
              <a:rPr lang="zh-CN" altLang="en-US" dirty="0"/>
              <a:t>的作用</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剪去单角的矩形 1"/>
          <p:cNvSpPr/>
          <p:nvPr/>
        </p:nvSpPr>
        <p:spPr>
          <a:xfrm>
            <a:off x="2163445" y="1849755"/>
            <a:ext cx="7489825" cy="2474595"/>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a:t>name参数可以给这个url取一个合适的名字。通过给url取名字，以后在view或者模板中使用这个URL，就只需要通过这个名字就可以了。这样做的原因是防止url的规则更改，会导致其他地方用了这个url的地方都需要更改，但是如果取名字了，就不要做任何改动了。</a:t>
            </a:r>
            <a:endParaRPr lang="zh-CN" altLang="en-US" sz="2000" b="1"/>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186" y="2677649"/>
            <a:ext cx="7162800" cy="1502910"/>
          </a:xfrm>
        </p:spPr>
        <p:txBody>
          <a:bodyPr>
            <a:normAutofit/>
          </a:bodyPr>
          <a:lstStyle/>
          <a:p>
            <a:r>
              <a:rPr lang="en-US" altLang="zh-CN" sz="4000" dirty="0">
                <a:latin typeface="+mn-ea"/>
                <a:ea typeface="+mn-ea"/>
              </a:rPr>
              <a:t>Django</a:t>
            </a:r>
            <a:r>
              <a:rPr lang="zh-CN" altLang="en-US" sz="4000" dirty="0">
                <a:latin typeface="+mn-ea"/>
                <a:ea typeface="+mn-ea"/>
              </a:rPr>
              <a:t>怎样去调用漂亮的</a:t>
            </a:r>
            <a:r>
              <a:rPr lang="en-US" altLang="zh-CN" sz="4000" dirty="0">
                <a:latin typeface="+mn-ea"/>
                <a:ea typeface="+mn-ea"/>
              </a:rPr>
              <a:t>HTML</a:t>
            </a:r>
            <a:r>
              <a:rPr lang="zh-CN" altLang="en-US" sz="4000" dirty="0">
                <a:latin typeface="+mn-ea"/>
                <a:ea typeface="+mn-ea"/>
              </a:rPr>
              <a:t>前端页面呢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zh-CN" altLang="en-US" dirty="0"/>
              <a:t>模板放在哪</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7" name="圆角矩形 6"/>
          <p:cNvSpPr/>
          <p:nvPr/>
        </p:nvSpPr>
        <p:spPr>
          <a:xfrm>
            <a:off x="1526540" y="1539875"/>
            <a:ext cx="5659755" cy="356743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1.</a:t>
            </a:r>
            <a:r>
              <a:rPr lang="zh-CN" altLang="en-US" sz="2000" b="1"/>
              <a:t>在主目录下创建一个</a:t>
            </a:r>
            <a:r>
              <a:rPr lang="en-US" altLang="zh-CN" sz="2000" b="1"/>
              <a:t>templates</a:t>
            </a:r>
            <a:r>
              <a:rPr lang="zh-CN" altLang="en-US" sz="2000" b="1"/>
              <a:t>目录用来存放所有的</a:t>
            </a:r>
            <a:r>
              <a:rPr lang="en-US" altLang="zh-CN" sz="2000" b="1"/>
              <a:t>html</a:t>
            </a:r>
            <a:r>
              <a:rPr lang="zh-CN" altLang="en-US" sz="2000" b="1"/>
              <a:t>的模板文件</a:t>
            </a:r>
            <a:r>
              <a:rPr lang="en-US" altLang="zh-CN" sz="2000" b="1"/>
              <a:t>.</a:t>
            </a:r>
            <a:endParaRPr lang="en-US" altLang="zh-CN" sz="2000" b="1"/>
          </a:p>
          <a:p>
            <a:pPr algn="l"/>
            <a:r>
              <a:rPr lang="en-US" altLang="zh-CN" sz="2000" b="1"/>
              <a:t>2.templates</a:t>
            </a:r>
            <a:r>
              <a:rPr lang="zh-CN" altLang="en-US" sz="2000" b="1"/>
              <a:t>目录里面在新建各个以</a:t>
            </a:r>
            <a:r>
              <a:rPr lang="en-US" altLang="zh-CN" sz="2000" b="1"/>
              <a:t>app</a:t>
            </a:r>
            <a:r>
              <a:rPr lang="zh-CN" altLang="en-US" sz="2000" b="1"/>
              <a:t>名字命名的目录来存放各个</a:t>
            </a:r>
            <a:r>
              <a:rPr lang="en-US" altLang="zh-CN" sz="2000" b="1"/>
              <a:t>app</a:t>
            </a:r>
            <a:r>
              <a:rPr lang="zh-CN" altLang="en-US" sz="2000" b="1"/>
              <a:t>中模板文件</a:t>
            </a:r>
            <a:r>
              <a:rPr lang="en-US" altLang="zh-CN" sz="2000" b="1"/>
              <a:t>.</a:t>
            </a:r>
            <a:endParaRPr lang="en-US" altLang="zh-CN" sz="2000" b="1"/>
          </a:p>
        </p:txBody>
      </p:sp>
      <p:pic>
        <p:nvPicPr>
          <p:cNvPr id="8" name="图片 7"/>
          <p:cNvPicPr>
            <a:picLocks noChangeAspect="1"/>
          </p:cNvPicPr>
          <p:nvPr/>
        </p:nvPicPr>
        <p:blipFill>
          <a:blip r:embed="rId8"/>
          <a:stretch>
            <a:fillRect/>
          </a:stretch>
        </p:blipFill>
        <p:spPr>
          <a:xfrm>
            <a:off x="8102600" y="1675765"/>
            <a:ext cx="1962150" cy="3295015"/>
          </a:xfrm>
          <a:prstGeom prst="rect">
            <a:avLst/>
          </a:prstGeom>
        </p:spPr>
      </p:pic>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a:solidFill>
                  <a:schemeClr val="accent1"/>
                </a:solidFill>
                <a:sym typeface="+mn-ea"/>
              </a:rPr>
              <a:t>setting.py中</a:t>
            </a:r>
            <a:r>
              <a:rPr lang="zh-CN">
                <a:solidFill>
                  <a:schemeClr val="accent1"/>
                </a:solidFill>
                <a:sym typeface="+mn-ea"/>
              </a:rPr>
              <a:t>的</a:t>
            </a:r>
            <a:r>
              <a:rPr lang="zh-CN" altLang="en-US" dirty="0"/>
              <a:t>模板路径配置</a:t>
            </a:r>
            <a:endParaRPr lang="zh-CN" altLang="en-US"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pic>
        <p:nvPicPr>
          <p:cNvPr id="3" name="图片 2"/>
          <p:cNvPicPr>
            <a:picLocks noChangeAspect="1"/>
          </p:cNvPicPr>
          <p:nvPr/>
        </p:nvPicPr>
        <p:blipFill>
          <a:blip r:embed="rId8"/>
          <a:stretch>
            <a:fillRect/>
          </a:stretch>
        </p:blipFill>
        <p:spPr>
          <a:xfrm>
            <a:off x="2940050" y="1737360"/>
            <a:ext cx="7476490" cy="4028440"/>
          </a:xfrm>
          <a:prstGeom prst="rect">
            <a:avLst/>
          </a:prstGeom>
        </p:spPr>
      </p:pic>
      <p:sp>
        <p:nvSpPr>
          <p:cNvPr id="227" name=" 227"/>
          <p:cNvSpPr/>
          <p:nvPr/>
        </p:nvSpPr>
        <p:spPr>
          <a:xfrm>
            <a:off x="356235" y="1579880"/>
            <a:ext cx="2882900" cy="1736725"/>
          </a:xfrm>
          <a:prstGeom prst="wedgeEllipseCallout">
            <a:avLst>
              <a:gd name="adj1" fmla="val 82290"/>
              <a:gd name="adj2" fmla="val 14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将我们的设置好的存放</a:t>
            </a:r>
            <a:r>
              <a:rPr lang="en-US" altLang="zh-CN" dirty="0">
                <a:solidFill>
                  <a:srgbClr val="FFFFFF"/>
                </a:solidFill>
              </a:rPr>
              <a:t>html</a:t>
            </a:r>
            <a:r>
              <a:rPr lang="zh-CN" altLang="en-US" dirty="0">
                <a:solidFill>
                  <a:srgbClr val="FFFFFF"/>
                </a:solidFill>
              </a:rPr>
              <a:t>模板的</a:t>
            </a:r>
            <a:r>
              <a:rPr lang="en-US" altLang="zh-CN" dirty="0">
                <a:solidFill>
                  <a:srgbClr val="FFFFFF"/>
                </a:solidFill>
              </a:rPr>
              <a:t>templates</a:t>
            </a:r>
            <a:r>
              <a:rPr lang="zh-CN" altLang="en-US" dirty="0">
                <a:solidFill>
                  <a:srgbClr val="FFFFFF"/>
                </a:solidFill>
              </a:rPr>
              <a:t>目录路径添加到</a:t>
            </a:r>
            <a:r>
              <a:rPr lang="en-US" altLang="zh-CN" dirty="0">
                <a:solidFill>
                  <a:srgbClr val="FFFFFF"/>
                </a:solidFill>
              </a:rPr>
              <a:t>DIRS</a:t>
            </a:r>
            <a:r>
              <a:rPr lang="zh-CN" altLang="en-US" dirty="0">
                <a:solidFill>
                  <a:srgbClr val="FFFFFF"/>
                </a:solidFill>
              </a:rPr>
              <a:t>中</a:t>
            </a:r>
            <a:endParaRPr lang="zh-CN" altLang="en-US" dirty="0">
              <a:solidFill>
                <a:srgbClr val="FFFFFF"/>
              </a:solidFill>
            </a:endParaRPr>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zh-CN" altLang="en-US" dirty="0"/>
              <a:t>渲染模板</a:t>
            </a:r>
            <a:endParaRPr lang="zh-CN" altLang="en-US"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文本框 1"/>
          <p:cNvSpPr txBox="1"/>
          <p:nvPr/>
        </p:nvSpPr>
        <p:spPr>
          <a:xfrm>
            <a:off x="1300480" y="1311275"/>
            <a:ext cx="6513195" cy="460375"/>
          </a:xfrm>
          <a:prstGeom prst="rect">
            <a:avLst/>
          </a:prstGeom>
          <a:solidFill>
            <a:srgbClr val="5BA78C"/>
          </a:solidFill>
        </p:spPr>
        <p:txBody>
          <a:bodyPr wrap="square" rtlCol="0" anchor="t">
            <a:spAutoFit/>
          </a:bodyPr>
          <a:lstStyle/>
          <a:p>
            <a:r>
              <a:rPr lang="en-US" sz="2400" b="1"/>
              <a:t>1.</a:t>
            </a:r>
            <a:r>
              <a:rPr sz="2400" b="1"/>
              <a:t>直接将html字符串硬编码HttpResponse中</a:t>
            </a:r>
            <a:endParaRPr sz="2400" b="1"/>
          </a:p>
        </p:txBody>
      </p:sp>
      <p:pic>
        <p:nvPicPr>
          <p:cNvPr id="3" name="图片 2"/>
          <p:cNvPicPr>
            <a:picLocks noChangeAspect="1"/>
          </p:cNvPicPr>
          <p:nvPr/>
        </p:nvPicPr>
        <p:blipFill>
          <a:blip r:embed="rId8"/>
          <a:stretch>
            <a:fillRect/>
          </a:stretch>
        </p:blipFill>
        <p:spPr>
          <a:xfrm>
            <a:off x="1300480" y="1873250"/>
            <a:ext cx="5190490" cy="609600"/>
          </a:xfrm>
          <a:prstGeom prst="rect">
            <a:avLst/>
          </a:prstGeom>
        </p:spPr>
      </p:pic>
      <p:sp>
        <p:nvSpPr>
          <p:cNvPr id="4" name="文本框 3"/>
          <p:cNvSpPr txBox="1"/>
          <p:nvPr/>
        </p:nvSpPr>
        <p:spPr>
          <a:xfrm>
            <a:off x="1281430" y="2562225"/>
            <a:ext cx="6513195" cy="460375"/>
          </a:xfrm>
          <a:prstGeom prst="rect">
            <a:avLst/>
          </a:prstGeom>
          <a:solidFill>
            <a:srgbClr val="5BA78C"/>
          </a:solidFill>
        </p:spPr>
        <p:txBody>
          <a:bodyPr wrap="square" rtlCol="0" anchor="t">
            <a:spAutoFit/>
          </a:bodyPr>
          <a:lstStyle/>
          <a:p>
            <a:r>
              <a:rPr sz="2400" b="1"/>
              <a:t>2.django.template.loader 定义了函数以加载模板</a:t>
            </a:r>
            <a:endParaRPr sz="2400" b="1"/>
          </a:p>
        </p:txBody>
      </p:sp>
      <p:pic>
        <p:nvPicPr>
          <p:cNvPr id="6" name="图片 5"/>
          <p:cNvPicPr>
            <a:picLocks noChangeAspect="1"/>
          </p:cNvPicPr>
          <p:nvPr/>
        </p:nvPicPr>
        <p:blipFill>
          <a:blip r:embed="rId9"/>
          <a:stretch>
            <a:fillRect/>
          </a:stretch>
        </p:blipFill>
        <p:spPr>
          <a:xfrm>
            <a:off x="1281430" y="3022600"/>
            <a:ext cx="5209540" cy="1333500"/>
          </a:xfrm>
          <a:prstGeom prst="rect">
            <a:avLst/>
          </a:prstGeom>
        </p:spPr>
      </p:pic>
      <p:sp>
        <p:nvSpPr>
          <p:cNvPr id="7" name="文本框 6"/>
          <p:cNvSpPr txBox="1"/>
          <p:nvPr/>
        </p:nvSpPr>
        <p:spPr>
          <a:xfrm>
            <a:off x="1281430" y="4492625"/>
            <a:ext cx="6513195" cy="460375"/>
          </a:xfrm>
          <a:prstGeom prst="rect">
            <a:avLst/>
          </a:prstGeom>
          <a:solidFill>
            <a:srgbClr val="5BA78C"/>
          </a:solidFill>
        </p:spPr>
        <p:txBody>
          <a:bodyPr wrap="square" rtlCol="0" anchor="t">
            <a:spAutoFit/>
          </a:bodyPr>
          <a:lstStyle/>
          <a:p>
            <a:r>
              <a:rPr sz="2400" b="1"/>
              <a:t>3.使用render进行渲染。</a:t>
            </a:r>
            <a:endParaRPr sz="2400" b="1"/>
          </a:p>
        </p:txBody>
      </p:sp>
      <p:pic>
        <p:nvPicPr>
          <p:cNvPr id="8" name="图片 7"/>
          <p:cNvPicPr>
            <a:picLocks noChangeAspect="1"/>
          </p:cNvPicPr>
          <p:nvPr/>
        </p:nvPicPr>
        <p:blipFill>
          <a:blip r:embed="rId10"/>
          <a:stretch>
            <a:fillRect/>
          </a:stretch>
        </p:blipFill>
        <p:spPr>
          <a:xfrm>
            <a:off x="1281430" y="5039995"/>
            <a:ext cx="5742940" cy="619125"/>
          </a:xfrm>
          <a:prstGeom prst="rect">
            <a:avLst/>
          </a:prstGeom>
        </p:spPr>
      </p:pic>
      <p:sp>
        <p:nvSpPr>
          <p:cNvPr id="227" name=" 227"/>
          <p:cNvSpPr/>
          <p:nvPr/>
        </p:nvSpPr>
        <p:spPr>
          <a:xfrm>
            <a:off x="5921375" y="3022600"/>
            <a:ext cx="5537835" cy="1668145"/>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400" b="1" dirty="0">
                <a:solidFill>
                  <a:srgbClr val="FFFFFF"/>
                </a:solidFill>
              </a:rPr>
              <a:t>render</a:t>
            </a:r>
            <a:r>
              <a:rPr lang="zh-CN" altLang="en-US" sz="2400" b="1" dirty="0">
                <a:solidFill>
                  <a:srgbClr val="FFFFFF"/>
                </a:solidFill>
              </a:rPr>
              <a:t>方法是</a:t>
            </a:r>
            <a:r>
              <a:rPr lang="en-US" altLang="zh-CN" sz="2400" b="1" dirty="0">
                <a:solidFill>
                  <a:srgbClr val="FFFFFF"/>
                </a:solidFill>
              </a:rPr>
              <a:t>django</a:t>
            </a:r>
            <a:r>
              <a:rPr lang="zh-CN" altLang="en-US" sz="2400" b="1" dirty="0">
                <a:solidFill>
                  <a:srgbClr val="FFFFFF"/>
                </a:solidFill>
              </a:rPr>
              <a:t>封装好用来渲染模板的方法</a:t>
            </a:r>
            <a:endParaRPr lang="zh-CN" altLang="en-US" sz="2400" b="1" dirty="0">
              <a:solidFill>
                <a:srgbClr val="FFFFFF"/>
              </a:solidFill>
            </a:endParaRPr>
          </a:p>
          <a:p>
            <a:pPr algn="ctr" eaLnBrk="1" fontAlgn="auto" hangingPunct="1">
              <a:spcBef>
                <a:spcPts val="0"/>
              </a:spcBef>
              <a:spcAft>
                <a:spcPts val="0"/>
              </a:spcAft>
              <a:defRPr/>
            </a:pPr>
            <a:r>
              <a:rPr lang="zh-CN" altLang="en-US" sz="2400" b="1" dirty="0">
                <a:solidFill>
                  <a:srgbClr val="FFFFFF"/>
                </a:solidFill>
              </a:rPr>
              <a:t>很方便</a:t>
            </a:r>
            <a:r>
              <a:rPr lang="en-US" altLang="zh-CN" sz="2400" b="1" dirty="0">
                <a:solidFill>
                  <a:srgbClr val="FFFFFF"/>
                </a:solidFill>
              </a:rPr>
              <a:t>,</a:t>
            </a:r>
            <a:r>
              <a:rPr lang="zh-CN" altLang="en-US" sz="2400" b="1" dirty="0">
                <a:solidFill>
                  <a:srgbClr val="FFFFFF"/>
                </a:solidFill>
              </a:rPr>
              <a:t>很好用</a:t>
            </a:r>
            <a:r>
              <a:rPr lang="en-US" altLang="zh-CN" sz="2400" b="1" dirty="0">
                <a:solidFill>
                  <a:srgbClr val="FFFFFF"/>
                </a:solidFill>
              </a:rPr>
              <a:t>!!!</a:t>
            </a:r>
            <a:endParaRPr lang="en-US" altLang="zh-CN" sz="2400" b="1" dirty="0">
              <a:solidFill>
                <a:srgbClr val="FFFFFF"/>
              </a:solidFill>
            </a:endParaRPr>
          </a:p>
        </p:txBody>
      </p:sp>
    </p:spTree>
    <p:custDataLst>
      <p:tags r:id="rId1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MH_SubTitle_3"/>
          <p:cNvSpPr/>
          <p:nvPr/>
        </p:nvSpPr>
        <p:spPr>
          <a:xfrm>
            <a:off x="3274198"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path</a:t>
            </a:r>
            <a:r>
              <a:rPr lang="zh-CN" altLang="en-US" sz="2400" dirty="0">
                <a:solidFill>
                  <a:srgbClr val="FFFFFF"/>
                </a:solidFill>
                <a:latin typeface="Arial" panose="020B0604020202020204" pitchFamily="34" charset="0"/>
                <a:ea typeface="黑体" panose="02010609060101010101" pitchFamily="49" charset="-122"/>
              </a:rPr>
              <a:t>规则</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4" name="MH_SubTitle_1"/>
          <p:cNvSpPr/>
          <p:nvPr/>
        </p:nvSpPr>
        <p:spPr>
          <a:xfrm>
            <a:off x="1052920" y="241692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a:t>
            </a:r>
            <a:r>
              <a:rPr lang="zh-CN" altLang="en-US" sz="2400" dirty="0">
                <a:solidFill>
                  <a:srgbClr val="FFFFFF"/>
                </a:solidFill>
                <a:latin typeface="Arial" panose="020B0604020202020204" pitchFamily="34" charset="0"/>
                <a:ea typeface="黑体" panose="02010609060101010101" pitchFamily="49" charset="-122"/>
              </a:rPr>
              <a:t>概念</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6" name="MH_SubTitle_2"/>
          <p:cNvSpPr/>
          <p:nvPr/>
        </p:nvSpPr>
        <p:spPr>
          <a:xfrm>
            <a:off x="2166440" y="3540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urls.py</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7" name="MH_SubTitle_4"/>
          <p:cNvSpPr/>
          <p:nvPr/>
        </p:nvSpPr>
        <p:spPr>
          <a:xfrm>
            <a:off x="8716468" y="354096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8" name="MH_SubTitle_2"/>
          <p:cNvSpPr/>
          <p:nvPr/>
        </p:nvSpPr>
        <p:spPr>
          <a:xfrm>
            <a:off x="6612712"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模板路径</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9" name="MH_SubTitle_3"/>
          <p:cNvSpPr/>
          <p:nvPr/>
        </p:nvSpPr>
        <p:spPr>
          <a:xfrm>
            <a:off x="5489715"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name</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15" name="MH_SubTitle_1"/>
          <p:cNvSpPr/>
          <p:nvPr/>
        </p:nvSpPr>
        <p:spPr>
          <a:xfrm>
            <a:off x="7696290" y="233310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render</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16" name="MH_SubTitle_2"/>
          <p:cNvSpPr/>
          <p:nvPr/>
        </p:nvSpPr>
        <p:spPr>
          <a:xfrm>
            <a:off x="4508957"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include</a:t>
            </a:r>
            <a:endParaRPr lang="en-US" altLang="zh-CN" sz="2400" dirty="0">
              <a:solidFill>
                <a:srgbClr val="FFFFFF"/>
              </a:solidFill>
              <a:latin typeface="Arial" panose="020B0604020202020204" pitchFamily="34" charset="0"/>
              <a:ea typeface="黑体" panose="02010609060101010101" pitchFamily="49" charset="-122"/>
            </a:endParaRPr>
          </a:p>
        </p:txBody>
      </p:sp>
    </p:spTree>
  </p:cSld>
  <p:clrMapOvr>
    <a:masterClrMapping/>
  </p:clrMapOvr>
  <p:transition spd="slow" advClick="0" advTm="3000">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zh-CN" altLang="en-US" dirty="0"/>
              <a:t>作业</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chemeClr val="accent4"/>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E5AB74"/>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8" name="TextBox 4"/>
          <p:cNvSpPr txBox="1"/>
          <p:nvPr/>
        </p:nvSpPr>
        <p:spPr bwMode="auto">
          <a:xfrm>
            <a:off x="1461109" y="2067656"/>
            <a:ext cx="3482805" cy="469114"/>
          </a:xfrm>
          <a:prstGeom prst="roundRect">
            <a:avLst/>
          </a:prstGeom>
          <a:noFill/>
          <a:scene3d>
            <a:camera prst="orthographicFront"/>
            <a:lightRig rig="threePt" dir="t"/>
          </a:scene3d>
          <a:sp3d/>
        </p:spPr>
        <p:txBody>
          <a:bodyPr wrap="square">
            <a:spAutoFit/>
          </a:bodyPr>
          <a:lstStyle/>
          <a:p>
            <a:pPr algn="ctr" defTabSz="913765">
              <a:buClr>
                <a:srgbClr val="7F7F7F"/>
              </a:buClr>
              <a:defRPr/>
            </a:pPr>
            <a:r>
              <a:rPr lang="zh-CN" altLang="en-US" sz="2135" dirty="0">
                <a:solidFill>
                  <a:srgbClr val="F8F8F8"/>
                </a:solidFill>
                <a:latin typeface="微软雅黑" panose="020B0503020204020204" pitchFamily="34" charset="-122"/>
                <a:ea typeface="微软雅黑" panose="020B0503020204020204" pitchFamily="34" charset="-122"/>
              </a:rPr>
              <a:t>创</a:t>
            </a:r>
            <a:r>
              <a:rPr lang="zh-CN" altLang="en-US" sz="2135" dirty="0" smtClean="0">
                <a:solidFill>
                  <a:srgbClr val="F8F8F8"/>
                </a:solidFill>
                <a:latin typeface="微软雅黑" panose="020B0503020204020204" pitchFamily="34" charset="-122"/>
                <a:ea typeface="微软雅黑" panose="020B0503020204020204" pitchFamily="34" charset="-122"/>
              </a:rPr>
              <a:t>建一个</a:t>
            </a:r>
            <a:r>
              <a:rPr lang="en-US" altLang="zh-CN" sz="2135" dirty="0" smtClean="0">
                <a:solidFill>
                  <a:srgbClr val="F8F8F8"/>
                </a:solidFill>
                <a:latin typeface="微软雅黑" panose="020B0503020204020204" pitchFamily="34" charset="-122"/>
                <a:ea typeface="微软雅黑" panose="020B0503020204020204" pitchFamily="34" charset="-122"/>
              </a:rPr>
              <a:t>django</a:t>
            </a:r>
            <a:r>
              <a:rPr lang="zh-CN" altLang="en-US" sz="2135" dirty="0" smtClean="0">
                <a:solidFill>
                  <a:srgbClr val="F8F8F8"/>
                </a:solidFill>
                <a:latin typeface="微软雅黑" panose="020B0503020204020204" pitchFamily="34" charset="-122"/>
                <a:ea typeface="微软雅黑" panose="020B0503020204020204" pitchFamily="34" charset="-122"/>
              </a:rPr>
              <a:t>项目</a:t>
            </a:r>
            <a:r>
              <a:rPr lang="en-US" altLang="zh-CN" sz="2135" dirty="0" smtClean="0">
                <a:solidFill>
                  <a:srgbClr val="F8F8F8"/>
                </a:solidFill>
                <a:latin typeface="微软雅黑" panose="020B0503020204020204" pitchFamily="34" charset="-122"/>
                <a:ea typeface="微软雅黑" panose="020B0503020204020204" pitchFamily="34" charset="-122"/>
              </a:rPr>
              <a:t>:</a:t>
            </a:r>
            <a:endParaRPr lang="zh-CN" altLang="en-US" sz="2135" dirty="0">
              <a:solidFill>
                <a:srgbClr val="F8F8F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15581" y="2638215"/>
            <a:ext cx="4776470" cy="2306955"/>
          </a:xfrm>
          <a:prstGeom prst="rect">
            <a:avLst/>
          </a:prstGeom>
          <a:noFill/>
        </p:spPr>
        <p:txBody>
          <a:bodyPr wrap="none" rtlCol="0">
            <a:spAutoFit/>
          </a:bodyPr>
          <a:lstStyle/>
          <a:p>
            <a:pPr algn="l" fontAlgn="auto">
              <a:lnSpc>
                <a:spcPct val="150000"/>
              </a:lnSpc>
            </a:pPr>
            <a:r>
              <a:rPr sz="2400" dirty="0" smtClean="0"/>
              <a:t>在项目中创建个app:</a:t>
            </a:r>
            <a:endParaRPr lang="en-US" altLang="zh-CN" sz="2400" dirty="0"/>
          </a:p>
          <a:p>
            <a:pPr algn="l" fontAlgn="auto">
              <a:lnSpc>
                <a:spcPct val="150000"/>
              </a:lnSpc>
            </a:pPr>
            <a:r>
              <a:rPr lang="en-US" altLang="zh-CN" sz="2400" dirty="0"/>
              <a:t>1.</a:t>
            </a:r>
            <a:r>
              <a:rPr lang="zh-CN" altLang="en-US" sz="2400" dirty="0"/>
              <a:t>使用</a:t>
            </a:r>
            <a:r>
              <a:rPr lang="en-US" altLang="zh-CN" sz="2400" dirty="0"/>
              <a:t>int</a:t>
            </a:r>
            <a:r>
              <a:rPr lang="zh-CN" altLang="en-US" sz="2400" dirty="0"/>
              <a:t>转换器</a:t>
            </a:r>
            <a:endParaRPr lang="zh-CN" altLang="en-US" sz="2400" dirty="0"/>
          </a:p>
          <a:p>
            <a:pPr algn="l" fontAlgn="auto">
              <a:lnSpc>
                <a:spcPct val="150000"/>
              </a:lnSpc>
            </a:pPr>
            <a:r>
              <a:rPr lang="en-US" altLang="zh-CN" sz="2400" dirty="0"/>
              <a:t>2.</a:t>
            </a:r>
            <a:r>
              <a:rPr lang="zh-CN" altLang="en-US" sz="2400" dirty="0"/>
              <a:t>使用reverse,redirect实现页面跳转</a:t>
            </a:r>
            <a:endParaRPr lang="zh-CN" altLang="en-US" sz="2400" dirty="0"/>
          </a:p>
          <a:p>
            <a:pPr algn="l" fontAlgn="auto">
              <a:lnSpc>
                <a:spcPct val="150000"/>
              </a:lnSpc>
            </a:pPr>
            <a:r>
              <a:rPr lang="en-US" altLang="zh-CN" sz="2400" dirty="0"/>
              <a:t>3.使用render渲染模板</a:t>
            </a:r>
            <a:endParaRPr lang="en-US" altLang="zh-CN" sz="2400" dirty="0"/>
          </a:p>
        </p:txBody>
      </p:sp>
      <p:sp>
        <p:nvSpPr>
          <p:cNvPr id="9" name="文本框 8"/>
          <p:cNvSpPr txBox="1"/>
          <p:nvPr/>
        </p:nvSpPr>
        <p:spPr>
          <a:xfrm>
            <a:off x="1049750" y="5586383"/>
            <a:ext cx="9575165" cy="398780"/>
          </a:xfrm>
          <a:prstGeom prst="rect">
            <a:avLst/>
          </a:prstGeom>
          <a:noFill/>
        </p:spPr>
        <p:txBody>
          <a:bodyPr wrap="none" rtlCol="0">
            <a:spAutoFit/>
          </a:bodyPr>
          <a:lstStyle/>
          <a:p>
            <a:r>
              <a:rPr lang="zh-CN" altLang="en-US" sz="2000" dirty="0" smtClean="0"/>
              <a:t>注</a:t>
            </a:r>
            <a:r>
              <a:rPr lang="en-US" altLang="zh-CN" sz="2000" dirty="0" smtClean="0"/>
              <a:t>: </a:t>
            </a:r>
            <a:r>
              <a:rPr lang="zh-CN" altLang="en-US" sz="2000" dirty="0"/>
              <a:t>作</a:t>
            </a:r>
            <a:r>
              <a:rPr lang="zh-CN" altLang="en-US" sz="2000" dirty="0" smtClean="0"/>
              <a:t>业会在潭州客户端发布</a:t>
            </a:r>
            <a:r>
              <a:rPr lang="en-US" altLang="zh-CN" sz="2000" dirty="0" smtClean="0"/>
              <a:t>,</a:t>
            </a:r>
            <a:r>
              <a:rPr lang="zh-CN" altLang="en-US" sz="2000" dirty="0" smtClean="0"/>
              <a:t>大家讲自己的作业截图提交到潭州客户端的作业系统上</a:t>
            </a:r>
            <a:r>
              <a:rPr lang="en-US" altLang="zh-CN" sz="2000" dirty="0" smtClean="0"/>
              <a:t>.</a:t>
            </a:r>
            <a:endParaRPr lang="zh-CN" altLang="en-US" sz="2000" dirty="0"/>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2314079" y="754936"/>
            <a:ext cx="7966075"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url</a:t>
            </a:r>
            <a:r>
              <a:rPr lang="zh-CN" altLang="en-US" sz="6000" dirty="0">
                <a:solidFill>
                  <a:schemeClr val="accent2"/>
                </a:solidFill>
                <a:latin typeface="Adobe Gothic Std B" panose="020B0800000000000000" pitchFamily="34" charset="-128"/>
              </a:rPr>
              <a:t>路由及模板渲染方式</a:t>
            </a:r>
            <a:endParaRPr lang="zh-CN" altLang="en-US" sz="6000" dirty="0">
              <a:solidFill>
                <a:schemeClr val="accent2"/>
              </a:solidFill>
              <a:latin typeface="Adobe Gothic Std B" panose="020B0800000000000000" pitchFamily="34" charset="-128"/>
            </a:endParaRPr>
          </a:p>
        </p:txBody>
      </p:sp>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url</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基本概念及格式</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组合 16"/>
          <p:cNvGrpSpPr/>
          <p:nvPr/>
        </p:nvGrpSpPr>
        <p:grpSpPr>
          <a:xfrm>
            <a:off x="5138575" y="3418989"/>
            <a:ext cx="5758029" cy="646331"/>
            <a:chOff x="5138575" y="3469789"/>
            <a:chExt cx="5758029" cy="646331"/>
          </a:xfrm>
        </p:grpSpPr>
        <p:sp>
          <p:nvSpPr>
            <p:cNvPr id="7"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8" name="矩形 7"/>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path</a:t>
              </a: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和</a:t>
              </a: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re_path</a:t>
              </a:r>
              <a:endPar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模板路径配置</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5138575" y="5402769"/>
            <a:ext cx="5758029" cy="646331"/>
            <a:chOff x="5138575" y="5555169"/>
            <a:chExt cx="5758029" cy="646331"/>
          </a:xfrm>
        </p:grpSpPr>
        <p:sp>
          <p:nvSpPr>
            <p:cNvPr id="15" name="文本框 14"/>
            <p:cNvSpPr txBox="1"/>
            <p:nvPr/>
          </p:nvSpPr>
          <p:spPr>
            <a:xfrm>
              <a:off x="5138575" y="555516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04</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6" name="矩形 15"/>
            <p:cNvSpPr/>
            <p:nvPr/>
          </p:nvSpPr>
          <p:spPr>
            <a:xfrm>
              <a:off x="6165469" y="555516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模板渲染方式</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0"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平常都是怎么去访问网站的呢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的引入</a:t>
            </a:r>
            <a:r>
              <a:rPr lang="en-US" altLang="zh-CN" dirty="0"/>
              <a:t>:</a:t>
            </a:r>
            <a:endParaRPr lang="en-US" altLang="zh-CN" dirty="0"/>
          </a:p>
        </p:txBody>
      </p:sp>
      <p:sp>
        <p:nvSpPr>
          <p:cNvPr id="10" name="椭圆 9"/>
          <p:cNvSpPr/>
          <p:nvPr/>
        </p:nvSpPr>
        <p:spPr>
          <a:xfrm>
            <a:off x="6817995" y="2079625"/>
            <a:ext cx="1925955" cy="978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我是服务者</a:t>
            </a:r>
            <a:endParaRPr lang="zh-CN" altLang="en-US" sz="1400" b="1"/>
          </a:p>
        </p:txBody>
      </p:sp>
      <p:sp>
        <p:nvSpPr>
          <p:cNvPr id="13" name="椭圆 12"/>
          <p:cNvSpPr/>
          <p:nvPr/>
        </p:nvSpPr>
        <p:spPr>
          <a:xfrm>
            <a:off x="2105660" y="2184400"/>
            <a:ext cx="1649095" cy="978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我是访问者</a:t>
            </a:r>
            <a:endParaRPr lang="zh-CN" altLang="en-US" sz="1400" b="1"/>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3"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4"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8" name="文本框 7"/>
          <p:cNvSpPr txBox="1"/>
          <p:nvPr/>
        </p:nvSpPr>
        <p:spPr>
          <a:xfrm>
            <a:off x="1566545" y="3280410"/>
            <a:ext cx="3357880" cy="600710"/>
          </a:xfrm>
          <a:prstGeom prst="rect">
            <a:avLst/>
          </a:prstGeom>
          <a:noFill/>
        </p:spPr>
        <p:txBody>
          <a:bodyPr wrap="square" rtlCol="0">
            <a:normAutofit/>
          </a:bodyPr>
          <a:lstStyle/>
          <a:p>
            <a:pPr lvl="0" algn="l">
              <a:lnSpc>
                <a:spcPct val="120000"/>
              </a:lnSpc>
            </a:pPr>
            <a:r>
              <a:rPr lang="zh-CN" altLang="en-US" b="1" dirty="0">
                <a:solidFill>
                  <a:schemeClr val="accent2"/>
                </a:solidFill>
              </a:rPr>
              <a:t>知道了</a:t>
            </a:r>
            <a:r>
              <a:rPr lang="en-US" altLang="zh-CN" b="1" dirty="0">
                <a:solidFill>
                  <a:schemeClr val="accent2"/>
                </a:solidFill>
              </a:rPr>
              <a:t>url  </a:t>
            </a:r>
            <a:r>
              <a:rPr lang="zh-CN" altLang="en-US" b="1" dirty="0">
                <a:solidFill>
                  <a:schemeClr val="accent2"/>
                </a:solidFill>
              </a:rPr>
              <a:t>就可以去进行访问</a:t>
            </a:r>
            <a:endParaRPr lang="zh-CN" altLang="en-US" b="1" dirty="0">
              <a:solidFill>
                <a:schemeClr val="accent2"/>
              </a:solidFill>
            </a:endParaRPr>
          </a:p>
        </p:txBody>
      </p:sp>
      <p:sp>
        <p:nvSpPr>
          <p:cNvPr id="11" name="文本框 10"/>
          <p:cNvSpPr txBox="1"/>
          <p:nvPr/>
        </p:nvSpPr>
        <p:spPr>
          <a:xfrm>
            <a:off x="6871970" y="3280410"/>
            <a:ext cx="3386455" cy="600710"/>
          </a:xfrm>
          <a:prstGeom prst="rect">
            <a:avLst/>
          </a:prstGeom>
          <a:noFill/>
        </p:spPr>
        <p:txBody>
          <a:bodyPr wrap="square" rtlCol="0">
            <a:normAutofit/>
          </a:bodyPr>
          <a:lstStyle/>
          <a:p>
            <a:pPr lvl="0" algn="l">
              <a:lnSpc>
                <a:spcPct val="120000"/>
              </a:lnSpc>
            </a:pPr>
            <a:r>
              <a:rPr lang="zh-CN" altLang="en-US" b="1" dirty="0">
                <a:solidFill>
                  <a:schemeClr val="accent3"/>
                </a:solidFill>
              </a:rPr>
              <a:t>设置好</a:t>
            </a:r>
            <a:r>
              <a:rPr lang="en-US" altLang="zh-CN" b="1" dirty="0">
                <a:solidFill>
                  <a:schemeClr val="accent3"/>
                </a:solidFill>
              </a:rPr>
              <a:t>url,</a:t>
            </a:r>
            <a:r>
              <a:rPr lang="zh-CN" altLang="en-US" b="1" dirty="0">
                <a:solidFill>
                  <a:schemeClr val="accent3"/>
                </a:solidFill>
              </a:rPr>
              <a:t>别人才可以访问到我</a:t>
            </a:r>
            <a:endParaRPr lang="zh-CN" altLang="en-US" b="1" dirty="0">
              <a:solidFill>
                <a:schemeClr val="accent3"/>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圆角矩形 16"/>
          <p:cNvSpPr/>
          <p:nvPr/>
        </p:nvSpPr>
        <p:spPr>
          <a:xfrm>
            <a:off x="1694498" y="1790700"/>
            <a:ext cx="7958455" cy="3119120"/>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URL（Uniform Resoure Locator）统一资源定位符是对可以从互联网上得到的资源的位置和访问方法的一种简洁的表示，是互联网上标准资源的地址。互联网上的每个文件都有一个唯一的URL，它包含的信息指出文件的位置以及浏览器应该怎么处理它。</a:t>
            </a:r>
            <a:endPar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p:txBody>
          <a:bodyPr/>
          <a:lstStyle/>
          <a:p>
            <a:r>
              <a:rPr lang="en-US" altLang="zh-CN"/>
              <a:t>URL</a:t>
            </a:r>
            <a:r>
              <a:rPr lang="zh-CN" altLang="en-US"/>
              <a:t>概念</a:t>
            </a:r>
            <a:r>
              <a:rPr lang="en-US" altLang="zh-CN"/>
              <a:t>:</a:t>
            </a:r>
            <a:endParaRPr lang="en-US" altLang="zh-CN"/>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圆角矩形 16"/>
          <p:cNvSpPr/>
          <p:nvPr/>
        </p:nvSpPr>
        <p:spPr>
          <a:xfrm>
            <a:off x="2023110" y="1397000"/>
            <a:ext cx="7958455" cy="4368800"/>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http://127.0.0.1:8000/hello/</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URL解释：</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schema://host[:port#]/path/.../[?query-string][#anchor]</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schema：指定使用的协议(例如：http, https, ftp)</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host：Http服务器的IP地址或者域名</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port：端口号，http默认是80端口</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path：访问资源的路径</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query-string：发送给http服务器的数据</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anchor：锚点</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382270" y="242921"/>
            <a:ext cx="11239500" cy="968375"/>
          </a:xfrm>
        </p:spPr>
        <p:txBody>
          <a:bodyPr/>
          <a:lstStyle/>
          <a:p>
            <a:r>
              <a:rPr lang="en-US" altLang="zh-CN"/>
              <a:t>URL</a:t>
            </a:r>
            <a:r>
              <a:rPr lang="zh-CN" altLang="en-US"/>
              <a:t>格式</a:t>
            </a:r>
            <a:r>
              <a:rPr lang="en-US" altLang="zh-CN"/>
              <a:t>:</a:t>
            </a:r>
            <a:endParaRPr lang="en-US" altLang="zh-CN"/>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urls.py</a:t>
            </a:r>
            <a:r>
              <a:rPr lang="zh-CN" altLang="en-US"/>
              <a:t>的作用</a:t>
            </a:r>
            <a:endParaRPr lang="zh-CN" altLang="en-US"/>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圆角矩形 2"/>
          <p:cNvSpPr/>
          <p:nvPr/>
        </p:nvSpPr>
        <p:spPr>
          <a:xfrm>
            <a:off x="1694498" y="1790700"/>
            <a:ext cx="7958455" cy="311912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URL配置（URLconf）就像是Django所支撑网站的目录。它的本质是URL模式以及要为该URL模式调用的视图函数之间的映射表。以这样的方式告诉Django，对于那个URL调用那段代码。url的加载就是从配置文件中开始</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url</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28"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9"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0"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1"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7"/>
          <a:stretch>
            <a:fillRect/>
          </a:stretch>
        </p:blipFill>
        <p:spPr>
          <a:xfrm>
            <a:off x="685800" y="2319020"/>
            <a:ext cx="4657090" cy="2371725"/>
          </a:xfrm>
          <a:prstGeom prst="rect">
            <a:avLst/>
          </a:prstGeom>
        </p:spPr>
      </p:pic>
      <p:sp>
        <p:nvSpPr>
          <p:cNvPr id="4" name="文本框 3"/>
          <p:cNvSpPr txBox="1"/>
          <p:nvPr/>
        </p:nvSpPr>
        <p:spPr>
          <a:xfrm>
            <a:off x="685800" y="1548130"/>
            <a:ext cx="2849245"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在项目目录下</a:t>
            </a:r>
            <a:r>
              <a:rPr lang="en-US" altLang="zh-CN" sz="1800" dirty="0"/>
              <a:t>urls.py</a:t>
            </a:r>
            <a:r>
              <a:rPr lang="zh-CN" altLang="en-US" sz="1800" dirty="0"/>
              <a:t>文件</a:t>
            </a:r>
            <a:r>
              <a:rPr lang="en-US" altLang="zh-CN" sz="1800" dirty="0"/>
              <a:t>.</a:t>
            </a:r>
            <a:endParaRPr lang="en-US" altLang="zh-CN" sz="1800" dirty="0"/>
          </a:p>
        </p:txBody>
      </p:sp>
      <p:sp>
        <p:nvSpPr>
          <p:cNvPr id="5" name="文本框 4"/>
          <p:cNvSpPr txBox="1"/>
          <p:nvPr/>
        </p:nvSpPr>
        <p:spPr>
          <a:xfrm>
            <a:off x="6475730" y="1548130"/>
            <a:ext cx="3935730"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在项目目录创建了一个</a:t>
            </a:r>
            <a:r>
              <a:rPr lang="en-US" altLang="zh-CN" sz="1800" dirty="0"/>
              <a:t>views.py</a:t>
            </a:r>
            <a:r>
              <a:rPr lang="zh-CN" altLang="en-US" sz="1800" dirty="0"/>
              <a:t>文件</a:t>
            </a:r>
            <a:r>
              <a:rPr lang="en-US" altLang="zh-CN" sz="1800" dirty="0"/>
              <a:t>.</a:t>
            </a:r>
            <a:endParaRPr lang="en-US" altLang="zh-CN" sz="1800" dirty="0"/>
          </a:p>
        </p:txBody>
      </p:sp>
      <p:pic>
        <p:nvPicPr>
          <p:cNvPr id="6" name="图片 5"/>
          <p:cNvPicPr>
            <a:picLocks noChangeAspect="1"/>
          </p:cNvPicPr>
          <p:nvPr/>
        </p:nvPicPr>
        <p:blipFill>
          <a:blip r:embed="rId8"/>
          <a:stretch>
            <a:fillRect/>
          </a:stretch>
        </p:blipFill>
        <p:spPr>
          <a:xfrm>
            <a:off x="6475730" y="2319020"/>
            <a:ext cx="4711065" cy="2219325"/>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00.xml><?xml version="1.0" encoding="utf-8"?>
<p:tagLst xmlns:p="http://schemas.openxmlformats.org/presentationml/2006/main">
  <p:tag name="MH" val="20161125000229"/>
  <p:tag name="MH_LIBRARY" val="GRAPHIC"/>
  <p:tag name="MH_TYPE" val="Other"/>
  <p:tag name="MH_ORDER" val="3"/>
</p:tagLst>
</file>

<file path=ppt/tags/tag101.xml><?xml version="1.0" encoding="utf-8"?>
<p:tagLst xmlns:p="http://schemas.openxmlformats.org/presentationml/2006/main">
  <p:tag name="MH" val="20161125000229"/>
  <p:tag name="MH_LIBRARY" val="GRAPHIC"/>
  <p:tag name="MH_TYPE" val="Other"/>
  <p:tag name="MH_ORDER" val="4"/>
</p:tagLst>
</file>

<file path=ppt/tags/tag102.xml><?xml version="1.0" encoding="utf-8"?>
<p:tagLst xmlns:p="http://schemas.openxmlformats.org/presentationml/2006/main">
  <p:tag name="MH" val="20161125000229"/>
  <p:tag name="MH_LIBRARY" val="GRAPHIC"/>
  <p:tag name="MH_TYPE" val="Title"/>
  <p:tag name="MH_ORDER" val="1"/>
</p:tagLst>
</file>

<file path=ppt/tags/tag103.xml><?xml version="1.0" encoding="utf-8"?>
<p:tagLst xmlns:p="http://schemas.openxmlformats.org/presentationml/2006/main">
  <p:tag name="MH" val="20161125000229"/>
  <p:tag name="MH_LIBRARY" val="GRAPHIC"/>
  <p:tag name="MH_TYPE" val="Other"/>
  <p:tag name="MH_ORDER" val="1"/>
</p:tagLst>
</file>

<file path=ppt/tags/tag104.xml><?xml version="1.0" encoding="utf-8"?>
<p:tagLst xmlns:p="http://schemas.openxmlformats.org/presentationml/2006/main">
  <p:tag name="MH" val="20161125000229"/>
  <p:tag name="MH_LIBRARY" val="GRAPHIC"/>
  <p:tag name="MH_TYPE" val="Other"/>
  <p:tag name="MH_ORDER" val="2"/>
</p:tagLst>
</file>

<file path=ppt/tags/tag105.xml><?xml version="1.0" encoding="utf-8"?>
<p:tagLst xmlns:p="http://schemas.openxmlformats.org/presentationml/2006/main">
  <p:tag name="MH" val="20161125000229"/>
  <p:tag name="MH_LIBRARY" val="GRAPHIC"/>
  <p:tag name="MH_TYPE" val="Other"/>
  <p:tag name="MH_ORDER" val="3"/>
</p:tagLst>
</file>

<file path=ppt/tags/tag106.xml><?xml version="1.0" encoding="utf-8"?>
<p:tagLst xmlns:p="http://schemas.openxmlformats.org/presentationml/2006/main">
  <p:tag name="MH" val="20161125000229"/>
  <p:tag name="MH_LIBRARY" val="GRAPHIC"/>
  <p:tag name="MH_TYPE" val="Other"/>
  <p:tag name="MH_ORDER" val="4"/>
</p:tagLst>
</file>

<file path=ppt/tags/tag107.xml><?xml version="1.0" encoding="utf-8"?>
<p:tagLst xmlns:p="http://schemas.openxmlformats.org/presentationml/2006/main">
  <p:tag name="MH" val="20161125000229"/>
  <p:tag name="MH_LIBRARY" val="GRAPHIC"/>
  <p:tag name="MH_TYPE" val="Title"/>
  <p:tag name="MH_ORDER" val="1"/>
</p:tagLst>
</file>

<file path=ppt/tags/tag108.xml><?xml version="1.0" encoding="utf-8"?>
<p:tagLst xmlns:p="http://schemas.openxmlformats.org/presentationml/2006/main">
  <p:tag name="MH" val="20161125000229"/>
  <p:tag name="MH_LIBRARY" val="GRAPHIC"/>
  <p:tag name="MH_TYPE" val="PageTitle"/>
  <p:tag name="MH_ORDER" val="PageTitle"/>
</p:tagLst>
</file>

<file path=ppt/tags/tag109.xml><?xml version="1.0" encoding="utf-8"?>
<p:tagLst xmlns:p="http://schemas.openxmlformats.org/presentationml/2006/main">
  <p:tag name="MH" val="20161125000229"/>
  <p:tag name="MH_LIBRARY" val="GRAPHIC"/>
  <p:tag name="MH_TYPE" val="Other"/>
  <p:tag name="MH_ORDER" val="1"/>
</p:tagLst>
</file>

<file path=ppt/tags/tag11.xml><?xml version="1.0" encoding="utf-8"?>
<p:tagLst xmlns:p="http://schemas.openxmlformats.org/presentationml/2006/main">
  <p:tag name="MH" val="20161125000229"/>
  <p:tag name="MH_LIBRARY" val="GRAPHIC"/>
  <p:tag name="MH_TYPE" val="Title"/>
  <p:tag name="MH_ORDER" val="1"/>
</p:tagLst>
</file>

<file path=ppt/tags/tag110.xml><?xml version="1.0" encoding="utf-8"?>
<p:tagLst xmlns:p="http://schemas.openxmlformats.org/presentationml/2006/main">
  <p:tag name="MH" val="20161125000229"/>
  <p:tag name="MH_LIBRARY" val="GRAPHIC"/>
  <p:tag name="MH_TYPE" val="Other"/>
  <p:tag name="MH_ORDER" val="2"/>
</p:tagLst>
</file>

<file path=ppt/tags/tag111.xml><?xml version="1.0" encoding="utf-8"?>
<p:tagLst xmlns:p="http://schemas.openxmlformats.org/presentationml/2006/main">
  <p:tag name="MH" val="20161125000229"/>
  <p:tag name="MH_LIBRARY" val="GRAPHIC"/>
  <p:tag name="MH_TYPE" val="Other"/>
  <p:tag name="MH_ORDER" val="3"/>
</p:tagLst>
</file>

<file path=ppt/tags/tag112.xml><?xml version="1.0" encoding="utf-8"?>
<p:tagLst xmlns:p="http://schemas.openxmlformats.org/presentationml/2006/main">
  <p:tag name="MH" val="20161125000229"/>
  <p:tag name="MH_LIBRARY" val="GRAPHIC"/>
  <p:tag name="MH_TYPE" val="Other"/>
  <p:tag name="MH_ORDER" val="4"/>
</p:tagLst>
</file>

<file path=ppt/tags/tag113.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14.xml><?xml version="1.0" encoding="utf-8"?>
<p:tagLst xmlns:p="http://schemas.openxmlformats.org/presentationml/2006/main">
  <p:tag name="MH" val="20161125000229"/>
  <p:tag name="MH_LIBRARY" val="GRAPHIC"/>
  <p:tag name="MH_TYPE" val="Title"/>
  <p:tag name="MH_ORDER" val="1"/>
</p:tagLst>
</file>

<file path=ppt/tags/tag115.xml><?xml version="1.0" encoding="utf-8"?>
<p:tagLst xmlns:p="http://schemas.openxmlformats.org/presentationml/2006/main">
  <p:tag name="MH" val="20161125000229"/>
  <p:tag name="MH_LIBRARY" val="GRAPHIC"/>
  <p:tag name="MH_TYPE" val="PageTitle"/>
  <p:tag name="MH_ORDER" val="PageTitle"/>
</p:tagLst>
</file>

<file path=ppt/tags/tag116.xml><?xml version="1.0" encoding="utf-8"?>
<p:tagLst xmlns:p="http://schemas.openxmlformats.org/presentationml/2006/main">
  <p:tag name="MH" val="20161125000229"/>
  <p:tag name="MH_LIBRARY" val="GRAPHIC"/>
  <p:tag name="MH_TYPE" val="Other"/>
  <p:tag name="MH_ORDER" val="1"/>
</p:tagLst>
</file>

<file path=ppt/tags/tag117.xml><?xml version="1.0" encoding="utf-8"?>
<p:tagLst xmlns:p="http://schemas.openxmlformats.org/presentationml/2006/main">
  <p:tag name="MH" val="20161125000229"/>
  <p:tag name="MH_LIBRARY" val="GRAPHIC"/>
  <p:tag name="MH_TYPE" val="Other"/>
  <p:tag name="MH_ORDER" val="2"/>
</p:tagLst>
</file>

<file path=ppt/tags/tag118.xml><?xml version="1.0" encoding="utf-8"?>
<p:tagLst xmlns:p="http://schemas.openxmlformats.org/presentationml/2006/main">
  <p:tag name="MH" val="20161125000229"/>
  <p:tag name="MH_LIBRARY" val="GRAPHIC"/>
  <p:tag name="MH_TYPE" val="Other"/>
  <p:tag name="MH_ORDER" val="3"/>
</p:tagLst>
</file>

<file path=ppt/tags/tag119.xml><?xml version="1.0" encoding="utf-8"?>
<p:tagLst xmlns:p="http://schemas.openxmlformats.org/presentationml/2006/main">
  <p:tag name="MH" val="20161125000229"/>
  <p:tag name="MH_LIBRARY" val="GRAPHIC"/>
  <p:tag name="MH_TYPE" val="Other"/>
  <p:tag name="MH_ORDER" val="4"/>
</p:tagLst>
</file>

<file path=ppt/tags/tag12.xml><?xml version="1.0" encoding="utf-8"?>
<p:tagLst xmlns:p="http://schemas.openxmlformats.org/presentationml/2006/main">
  <p:tag name="MH" val="20161125000229"/>
  <p:tag name="MH_LIBRARY" val="GRAPHIC"/>
  <p:tag name="MH_TYPE" val="Other"/>
  <p:tag name="MH_ORDER" val="1"/>
</p:tagLst>
</file>

<file path=ppt/tags/tag120.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21.xml><?xml version="1.0" encoding="utf-8"?>
<p:tagLst xmlns:p="http://schemas.openxmlformats.org/presentationml/2006/main">
  <p:tag name="MH" val="20161125000229"/>
  <p:tag name="MH_LIBRARY" val="GRAPHIC"/>
  <p:tag name="MH_TYPE" val="Title"/>
  <p:tag name="MH_ORDER" val="1"/>
</p:tagLst>
</file>

<file path=ppt/tags/tag122.xml><?xml version="1.0" encoding="utf-8"?>
<p:tagLst xmlns:p="http://schemas.openxmlformats.org/presentationml/2006/main">
  <p:tag name="MH" val="20161125000229"/>
  <p:tag name="MH_LIBRARY" val="GRAPHIC"/>
  <p:tag name="MH_TYPE" val="PageTitle"/>
  <p:tag name="MH_ORDER" val="PageTitle"/>
</p:tagLst>
</file>

<file path=ppt/tags/tag123.xml><?xml version="1.0" encoding="utf-8"?>
<p:tagLst xmlns:p="http://schemas.openxmlformats.org/presentationml/2006/main">
  <p:tag name="MH" val="20161125000229"/>
  <p:tag name="MH_LIBRARY" val="GRAPHIC"/>
  <p:tag name="MH_TYPE" val="Other"/>
  <p:tag name="MH_ORDER" val="1"/>
</p:tagLst>
</file>

<file path=ppt/tags/tag124.xml><?xml version="1.0" encoding="utf-8"?>
<p:tagLst xmlns:p="http://schemas.openxmlformats.org/presentationml/2006/main">
  <p:tag name="MH" val="20161125000229"/>
  <p:tag name="MH_LIBRARY" val="GRAPHIC"/>
  <p:tag name="MH_TYPE" val="Other"/>
  <p:tag name="MH_ORDER" val="2"/>
</p:tagLst>
</file>

<file path=ppt/tags/tag125.xml><?xml version="1.0" encoding="utf-8"?>
<p:tagLst xmlns:p="http://schemas.openxmlformats.org/presentationml/2006/main">
  <p:tag name="MH" val="20161125000229"/>
  <p:tag name="MH_LIBRARY" val="GRAPHIC"/>
  <p:tag name="MH_TYPE" val="Other"/>
  <p:tag name="MH_ORDER" val="3"/>
</p:tagLst>
</file>

<file path=ppt/tags/tag126.xml><?xml version="1.0" encoding="utf-8"?>
<p:tagLst xmlns:p="http://schemas.openxmlformats.org/presentationml/2006/main">
  <p:tag name="MH" val="20161125000229"/>
  <p:tag name="MH_LIBRARY" val="GRAPHIC"/>
  <p:tag name="MH_TYPE" val="Other"/>
  <p:tag name="MH_ORDER" val="4"/>
</p:tagLst>
</file>

<file path=ppt/tags/tag127.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28.xml><?xml version="1.0" encoding="utf-8"?>
<p:tagLst xmlns:p="http://schemas.openxmlformats.org/presentationml/2006/main">
  <p:tag name="MH" val="20161125000229"/>
  <p:tag name="MH_LIBRARY" val="GRAPHIC"/>
  <p:tag name="MH_TYPE" val="Title"/>
  <p:tag name="MH_ORDER" val="1"/>
</p:tagLst>
</file>

<file path=ppt/tags/tag129.xml><?xml version="1.0" encoding="utf-8"?>
<p:tagLst xmlns:p="http://schemas.openxmlformats.org/presentationml/2006/main">
  <p:tag name="MH" val="20161125000229"/>
  <p:tag name="MH_LIBRARY" val="GRAPHIC"/>
  <p:tag name="MH_TYPE" val="PageTitle"/>
  <p:tag name="MH_ORDER" val="PageTitle"/>
</p:tagLst>
</file>

<file path=ppt/tags/tag13.xml><?xml version="1.0" encoding="utf-8"?>
<p:tagLst xmlns:p="http://schemas.openxmlformats.org/presentationml/2006/main">
  <p:tag name="MH" val="20161125000229"/>
  <p:tag name="MH_LIBRARY" val="GRAPHIC"/>
  <p:tag name="MH_TYPE" val="Other"/>
  <p:tag name="MH_ORDER" val="2"/>
</p:tagLst>
</file>

<file path=ppt/tags/tag130.xml><?xml version="1.0" encoding="utf-8"?>
<p:tagLst xmlns:p="http://schemas.openxmlformats.org/presentationml/2006/main">
  <p:tag name="MH" val="20161125000229"/>
  <p:tag name="MH_LIBRARY" val="GRAPHIC"/>
  <p:tag name="MH_TYPE" val="Other"/>
  <p:tag name="MH_ORDER" val="1"/>
</p:tagLst>
</file>

<file path=ppt/tags/tag131.xml><?xml version="1.0" encoding="utf-8"?>
<p:tagLst xmlns:p="http://schemas.openxmlformats.org/presentationml/2006/main">
  <p:tag name="MH" val="20161125000229"/>
  <p:tag name="MH_LIBRARY" val="GRAPHIC"/>
  <p:tag name="MH_TYPE" val="Other"/>
  <p:tag name="MH_ORDER" val="2"/>
</p:tagLst>
</file>

<file path=ppt/tags/tag132.xml><?xml version="1.0" encoding="utf-8"?>
<p:tagLst xmlns:p="http://schemas.openxmlformats.org/presentationml/2006/main">
  <p:tag name="MH" val="20161125000229"/>
  <p:tag name="MH_LIBRARY" val="GRAPHIC"/>
  <p:tag name="MH_TYPE" val="Other"/>
  <p:tag name="MH_ORDER" val="3"/>
</p:tagLst>
</file>

<file path=ppt/tags/tag133.xml><?xml version="1.0" encoding="utf-8"?>
<p:tagLst xmlns:p="http://schemas.openxmlformats.org/presentationml/2006/main">
  <p:tag name="MH" val="20161125000229"/>
  <p:tag name="MH_LIBRARY" val="GRAPHIC"/>
  <p:tag name="MH_TYPE" val="Other"/>
  <p:tag name="MH_ORDER" val="4"/>
</p:tagLst>
</file>

<file path=ppt/tags/tag134.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35.xml><?xml version="1.0" encoding="utf-8"?>
<p:tagLst xmlns:p="http://schemas.openxmlformats.org/presentationml/2006/main">
  <p:tag name="MH" val="20161125000229"/>
  <p:tag name="MH_LIBRARY" val="GRAPHIC"/>
  <p:tag name="MH_TYPE" val="Title"/>
  <p:tag name="MH_ORDER" val="1"/>
</p:tagLst>
</file>

<file path=ppt/tags/tag136.xml><?xml version="1.0" encoding="utf-8"?>
<p:tagLst xmlns:p="http://schemas.openxmlformats.org/presentationml/2006/main">
  <p:tag name="MH" val="20161125000229"/>
  <p:tag name="MH_LIBRARY" val="GRAPHIC"/>
  <p:tag name="MH_TYPE" val="PageTitle"/>
  <p:tag name="MH_ORDER" val="PageTitle"/>
</p:tagLst>
</file>

<file path=ppt/tags/tag137.xml><?xml version="1.0" encoding="utf-8"?>
<p:tagLst xmlns:p="http://schemas.openxmlformats.org/presentationml/2006/main">
  <p:tag name="MH" val="20161125000229"/>
  <p:tag name="MH_LIBRARY" val="GRAPHIC"/>
  <p:tag name="MH_TYPE" val="Other"/>
  <p:tag name="MH_ORDER" val="1"/>
</p:tagLst>
</file>

<file path=ppt/tags/tag138.xml><?xml version="1.0" encoding="utf-8"?>
<p:tagLst xmlns:p="http://schemas.openxmlformats.org/presentationml/2006/main">
  <p:tag name="MH" val="20161125000229"/>
  <p:tag name="MH_LIBRARY" val="GRAPHIC"/>
  <p:tag name="MH_TYPE" val="Other"/>
  <p:tag name="MH_ORDER" val="2"/>
</p:tagLst>
</file>

<file path=ppt/tags/tag139.xml><?xml version="1.0" encoding="utf-8"?>
<p:tagLst xmlns:p="http://schemas.openxmlformats.org/presentationml/2006/main">
  <p:tag name="MH" val="20161125000229"/>
  <p:tag name="MH_LIBRARY" val="GRAPHIC"/>
  <p:tag name="MH_TYPE" val="Other"/>
  <p:tag name="MH_ORDER" val="3"/>
</p:tagLst>
</file>

<file path=ppt/tags/tag14.xml><?xml version="1.0" encoding="utf-8"?>
<p:tagLst xmlns:p="http://schemas.openxmlformats.org/presentationml/2006/main">
  <p:tag name="MH" val="20161125000229"/>
  <p:tag name="MH_LIBRARY" val="GRAPHIC"/>
  <p:tag name="MH_TYPE" val="Other"/>
  <p:tag name="MH_ORDER" val="3"/>
</p:tagLst>
</file>

<file path=ppt/tags/tag140.xml><?xml version="1.0" encoding="utf-8"?>
<p:tagLst xmlns:p="http://schemas.openxmlformats.org/presentationml/2006/main">
  <p:tag name="MH" val="20161125000229"/>
  <p:tag name="MH_LIBRARY" val="GRAPHIC"/>
  <p:tag name="MH_TYPE" val="Other"/>
  <p:tag name="MH_ORDER" val="4"/>
</p:tagLst>
</file>

<file path=ppt/tags/tag141.xml><?xml version="1.0" encoding="utf-8"?>
<p:tagLst xmlns:p="http://schemas.openxmlformats.org/presentationml/2006/main">
  <p:tag name="THINKCELLSHAPEDONOTDELETE" val="pKOZHO13yzUCaepRpRzBw5w"/>
</p:tagLst>
</file>

<file path=ppt/tags/tag142.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5.xml><?xml version="1.0" encoding="utf-8"?>
<p:tagLst xmlns:p="http://schemas.openxmlformats.org/presentationml/2006/main">
  <p:tag name="MH" val="20161125000229"/>
  <p:tag name="MH_LIBRARY" val="GRAPHIC"/>
  <p:tag name="MH_TYPE" val="Other"/>
  <p:tag name="MH_ORDER" val="4"/>
</p:tagLst>
</file>

<file path=ppt/tags/tag16.xml><?xml version="1.0" encoding="utf-8"?>
<p:tagLst xmlns:p="http://schemas.openxmlformats.org/presentationml/2006/main">
  <p:tag name="MH" val="20161125000229"/>
  <p:tag name="MH_LIBRARY" val="GRAPHIC"/>
  <p:tag name="MH_TYPE" val="Title"/>
  <p:tag name="MH_ORDER" val="1"/>
</p:tagLst>
</file>

<file path=ppt/tags/tag17.xml><?xml version="1.0" encoding="utf-8"?>
<p:tagLst xmlns:p="http://schemas.openxmlformats.org/presentationml/2006/main">
  <p:tag name="MH" val="20161125000229"/>
  <p:tag name="MH_LIBRARY" val="GRAPHIC"/>
  <p:tag name="MH_TYPE" val="Other"/>
  <p:tag name="MH_ORDER" val="1"/>
</p:tagLst>
</file>

<file path=ppt/tags/tag18.xml><?xml version="1.0" encoding="utf-8"?>
<p:tagLst xmlns:p="http://schemas.openxmlformats.org/presentationml/2006/main">
  <p:tag name="MH" val="20161125000229"/>
  <p:tag name="MH_LIBRARY" val="GRAPHIC"/>
  <p:tag name="MH_TYPE" val="Other"/>
  <p:tag name="MH_ORDER" val="2"/>
</p:tagLst>
</file>

<file path=ppt/tags/tag19.xml><?xml version="1.0" encoding="utf-8"?>
<p:tagLst xmlns:p="http://schemas.openxmlformats.org/presentationml/2006/main">
  <p:tag name="MH" val="20161125000229"/>
  <p:tag name="MH_LIBRARY" val="GRAPHIC"/>
  <p:tag name="MH_TYPE" val="Other"/>
  <p:tag name="MH_ORDER" val="3"/>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4"/>
</p:tagLst>
</file>

<file path=ppt/tags/tag21.xml><?xml version="1.0" encoding="utf-8"?>
<p:tagLst xmlns:p="http://schemas.openxmlformats.org/presentationml/2006/main">
  <p:tag name="MH" val="20161125000229"/>
  <p:tag name="MH_LIBRARY" val="GRAPHIC"/>
  <p:tag name="MH_TYPE" val="Title"/>
  <p:tag name="MH_ORDER" val="1"/>
</p:tagLst>
</file>

<file path=ppt/tags/tag22.xml><?xml version="1.0" encoding="utf-8"?>
<p:tagLst xmlns:p="http://schemas.openxmlformats.org/presentationml/2006/main">
  <p:tag name="MH" val="20161125000229"/>
  <p:tag name="MH_LIBRARY" val="GRAPHIC"/>
  <p:tag name="MH_TYPE" val="Other"/>
  <p:tag name="MH_ORDER" val="1"/>
</p:tagLst>
</file>

<file path=ppt/tags/tag23.xml><?xml version="1.0" encoding="utf-8"?>
<p:tagLst xmlns:p="http://schemas.openxmlformats.org/presentationml/2006/main">
  <p:tag name="MH" val="20161125000229"/>
  <p:tag name="MH_LIBRARY" val="GRAPHIC"/>
  <p:tag name="MH_TYPE" val="Other"/>
  <p:tag name="MH_ORDER" val="2"/>
</p:tagLst>
</file>

<file path=ppt/tags/tag24.xml><?xml version="1.0" encoding="utf-8"?>
<p:tagLst xmlns:p="http://schemas.openxmlformats.org/presentationml/2006/main">
  <p:tag name="MH" val="20161125000229"/>
  <p:tag name="MH_LIBRARY" val="GRAPHIC"/>
  <p:tag name="MH_TYPE" val="Other"/>
  <p:tag name="MH_ORDER" val="3"/>
</p:tagLst>
</file>

<file path=ppt/tags/tag25.xml><?xml version="1.0" encoding="utf-8"?>
<p:tagLst xmlns:p="http://schemas.openxmlformats.org/presentationml/2006/main">
  <p:tag name="MH" val="20161125000229"/>
  <p:tag name="MH_LIBRARY" val="GRAPHIC"/>
  <p:tag name="MH_TYPE" val="Other"/>
  <p:tag name="MH_ORDER" val="4"/>
</p:tagLst>
</file>

<file path=ppt/tags/tag26.xml><?xml version="1.0" encoding="utf-8"?>
<p:tagLst xmlns:p="http://schemas.openxmlformats.org/presentationml/2006/main">
  <p:tag name="MH" val="20161125000229"/>
  <p:tag name="MH_LIBRARY" val="GRAPHIC"/>
  <p:tag name="MH_TYPE" val="Title"/>
  <p:tag name="MH_ORDER" val="1"/>
</p:tagLst>
</file>

<file path=ppt/tags/tag27.xml><?xml version="1.0" encoding="utf-8"?>
<p:tagLst xmlns:p="http://schemas.openxmlformats.org/presentationml/2006/main">
  <p:tag name="MH" val="20161125000229"/>
  <p:tag name="MH_LIBRARY" val="GRAPHIC"/>
  <p:tag name="MH_TYPE" val="Other"/>
  <p:tag name="MH_ORDER" val="1"/>
</p:tagLst>
</file>

<file path=ppt/tags/tag28.xml><?xml version="1.0" encoding="utf-8"?>
<p:tagLst xmlns:p="http://schemas.openxmlformats.org/presentationml/2006/main">
  <p:tag name="MH" val="20161125000229"/>
  <p:tag name="MH_LIBRARY" val="GRAPHIC"/>
  <p:tag name="MH_TYPE" val="Other"/>
  <p:tag name="MH_ORDER" val="2"/>
</p:tagLst>
</file>

<file path=ppt/tags/tag29.xml><?xml version="1.0" encoding="utf-8"?>
<p:tagLst xmlns:p="http://schemas.openxmlformats.org/presentationml/2006/main">
  <p:tag name="MH" val="20161125000229"/>
  <p:tag name="MH_LIBRARY" val="GRAPHIC"/>
  <p:tag name="MH_TYPE" val="Other"/>
  <p:tag name="MH_ORDER" val="3"/>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Other"/>
  <p:tag name="MH_ORDER" val="4"/>
</p:tagLst>
</file>

<file path=ppt/tags/tag31.xml><?xml version="1.0" encoding="utf-8"?>
<p:tagLst xmlns:p="http://schemas.openxmlformats.org/presentationml/2006/main">
  <p:tag name="MH" val="20161125000229"/>
  <p:tag name="MH_LIBRARY" val="GRAPHIC"/>
  <p:tag name="MH_TYPE" val="Title"/>
  <p:tag name="MH_ORDER" val="1"/>
</p:tagLst>
</file>

<file path=ppt/tags/tag32.xml><?xml version="1.0" encoding="utf-8"?>
<p:tagLst xmlns:p="http://schemas.openxmlformats.org/presentationml/2006/main">
  <p:tag name="MH" val="20161125000229"/>
  <p:tag name="MH_LIBRARY" val="GRAPHIC"/>
  <p:tag name="MH_TYPE" val="Other"/>
  <p:tag name="MH_ORDER" val="1"/>
</p:tagLst>
</file>

<file path=ppt/tags/tag33.xml><?xml version="1.0" encoding="utf-8"?>
<p:tagLst xmlns:p="http://schemas.openxmlformats.org/presentationml/2006/main">
  <p:tag name="MH" val="20161125000229"/>
  <p:tag name="MH_LIBRARY" val="GRAPHIC"/>
  <p:tag name="MH_TYPE" val="Other"/>
  <p:tag name="MH_ORDER" val="2"/>
</p:tagLst>
</file>

<file path=ppt/tags/tag34.xml><?xml version="1.0" encoding="utf-8"?>
<p:tagLst xmlns:p="http://schemas.openxmlformats.org/presentationml/2006/main">
  <p:tag name="MH" val="20161125000229"/>
  <p:tag name="MH_LIBRARY" val="GRAPHIC"/>
  <p:tag name="MH_TYPE" val="Other"/>
  <p:tag name="MH_ORDER" val="3"/>
</p:tagLst>
</file>

<file path=ppt/tags/tag35.xml><?xml version="1.0" encoding="utf-8"?>
<p:tagLst xmlns:p="http://schemas.openxmlformats.org/presentationml/2006/main">
  <p:tag name="MH" val="20161125000229"/>
  <p:tag name="MH_LIBRARY" val="GRAPHIC"/>
  <p:tag name="MH_TYPE" val="Other"/>
  <p:tag name="MH_ORDER" val="4"/>
</p:tagLst>
</file>

<file path=ppt/tags/tag36.xml><?xml version="1.0" encoding="utf-8"?>
<p:tagLst xmlns:p="http://schemas.openxmlformats.org/presentationml/2006/main">
  <p:tag name="MH" val="20161125000229"/>
  <p:tag name="MH_LIBRARY" val="GRAPHIC"/>
  <p:tag name="MH_TYPE" val="Title"/>
  <p:tag name="MH_ORDER" val="1"/>
</p:tagLst>
</file>

<file path=ppt/tags/tag37.xml><?xml version="1.0" encoding="utf-8"?>
<p:tagLst xmlns:p="http://schemas.openxmlformats.org/presentationml/2006/main">
  <p:tag name="MH" val="20161125000229"/>
  <p:tag name="MH_LIBRARY" val="GRAPHIC"/>
  <p:tag name="MH_TYPE" val="Other"/>
  <p:tag name="MH_ORDER" val="1"/>
</p:tagLst>
</file>

<file path=ppt/tags/tag38.xml><?xml version="1.0" encoding="utf-8"?>
<p:tagLst xmlns:p="http://schemas.openxmlformats.org/presentationml/2006/main">
  <p:tag name="MH" val="20161125000229"/>
  <p:tag name="MH_LIBRARY" val="GRAPHIC"/>
  <p:tag name="MH_TYPE" val="Other"/>
  <p:tag name="MH_ORDER" val="2"/>
</p:tagLst>
</file>

<file path=ppt/tags/tag39.xml><?xml version="1.0" encoding="utf-8"?>
<p:tagLst xmlns:p="http://schemas.openxmlformats.org/presentationml/2006/main">
  <p:tag name="MH" val="20161125000229"/>
  <p:tag name="MH_LIBRARY" val="GRAPHIC"/>
  <p:tag name="MH_TYPE" val="Other"/>
  <p:tag name="MH_ORDER" val="3"/>
</p:tagLst>
</file>

<file path=ppt/tags/tag4.xml><?xml version="1.0" encoding="utf-8"?>
<p:tagLst xmlns:p="http://schemas.openxmlformats.org/presentationml/2006/main">
  <p:tag name="MH" val="20161125000229"/>
  <p:tag name="MH_LIBRARY" val="GRAPHIC"/>
  <p:tag name="MH_TYPE" val="Other"/>
  <p:tag name="MH_ORDER" val="3"/>
</p:tagLst>
</file>

<file path=ppt/tags/tag40.xml><?xml version="1.0" encoding="utf-8"?>
<p:tagLst xmlns:p="http://schemas.openxmlformats.org/presentationml/2006/main">
  <p:tag name="MH" val="20161125000229"/>
  <p:tag name="MH_LIBRARY" val="GRAPHIC"/>
  <p:tag name="MH_TYPE" val="Other"/>
  <p:tag name="MH_ORDER" val="4"/>
</p:tagLst>
</file>

<file path=ppt/tags/tag4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2.xml><?xml version="1.0" encoding="utf-8"?>
<p:tagLst xmlns:p="http://schemas.openxmlformats.org/presentationml/2006/main">
  <p:tag name="MH" val="20161125000229"/>
  <p:tag name="MH_LIBRARY" val="GRAPHIC"/>
  <p:tag name="MH_TYPE" val="Title"/>
  <p:tag name="MH_ORDER" val="1"/>
</p:tagLst>
</file>

<file path=ppt/tags/tag43.xml><?xml version="1.0" encoding="utf-8"?>
<p:tagLst xmlns:p="http://schemas.openxmlformats.org/presentationml/2006/main">
  <p:tag name="MH" val="20161125000229"/>
  <p:tag name="MH_LIBRARY" val="GRAPHIC"/>
  <p:tag name="MH_TYPE" val="Other"/>
  <p:tag name="MH_ORDER" val="1"/>
</p:tagLst>
</file>

<file path=ppt/tags/tag44.xml><?xml version="1.0" encoding="utf-8"?>
<p:tagLst xmlns:p="http://schemas.openxmlformats.org/presentationml/2006/main">
  <p:tag name="MH" val="20161125000229"/>
  <p:tag name="MH_LIBRARY" val="GRAPHIC"/>
  <p:tag name="MH_TYPE" val="Other"/>
  <p:tag name="MH_ORDER" val="2"/>
</p:tagLst>
</file>

<file path=ppt/tags/tag45.xml><?xml version="1.0" encoding="utf-8"?>
<p:tagLst xmlns:p="http://schemas.openxmlformats.org/presentationml/2006/main">
  <p:tag name="MH" val="20161125000229"/>
  <p:tag name="MH_LIBRARY" val="GRAPHIC"/>
  <p:tag name="MH_TYPE" val="Other"/>
  <p:tag name="MH_ORDER" val="3"/>
</p:tagLst>
</file>

<file path=ppt/tags/tag46.xml><?xml version="1.0" encoding="utf-8"?>
<p:tagLst xmlns:p="http://schemas.openxmlformats.org/presentationml/2006/main">
  <p:tag name="MH" val="20161125000229"/>
  <p:tag name="MH_LIBRARY" val="GRAPHIC"/>
  <p:tag name="MH_TYPE" val="Other"/>
  <p:tag name="MH_ORDER" val="4"/>
</p:tagLst>
</file>

<file path=ppt/tags/tag4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8.xml><?xml version="1.0" encoding="utf-8"?>
<p:tagLst xmlns:p="http://schemas.openxmlformats.org/presentationml/2006/main">
  <p:tag name="MH" val="20161125000229"/>
  <p:tag name="MH_LIBRARY" val="GRAPHIC"/>
  <p:tag name="MH_TYPE" val="Title"/>
  <p:tag name="MH_ORDER" val="1"/>
</p:tagLst>
</file>

<file path=ppt/tags/tag49.xml><?xml version="1.0" encoding="utf-8"?>
<p:tagLst xmlns:p="http://schemas.openxmlformats.org/presentationml/2006/main">
  <p:tag name="MH" val="20161125000229"/>
  <p:tag name="MH_LIBRARY" val="GRAPHIC"/>
  <p:tag name="MH_TYPE" val="Other"/>
  <p:tag name="MH_ORDER" val="1"/>
</p:tagLst>
</file>

<file path=ppt/tags/tag5.xml><?xml version="1.0" encoding="utf-8"?>
<p:tagLst xmlns:p="http://schemas.openxmlformats.org/presentationml/2006/main">
  <p:tag name="MH" val="20161125000229"/>
  <p:tag name="MH_LIBRARY" val="GRAPHIC"/>
  <p:tag name="MH_TYPE" val="Other"/>
  <p:tag name="MH_ORDER" val="4"/>
</p:tagLst>
</file>

<file path=ppt/tags/tag50.xml><?xml version="1.0" encoding="utf-8"?>
<p:tagLst xmlns:p="http://schemas.openxmlformats.org/presentationml/2006/main">
  <p:tag name="MH" val="20161125000229"/>
  <p:tag name="MH_LIBRARY" val="GRAPHIC"/>
  <p:tag name="MH_TYPE" val="Other"/>
  <p:tag name="MH_ORDER" val="2"/>
</p:tagLst>
</file>

<file path=ppt/tags/tag51.xml><?xml version="1.0" encoding="utf-8"?>
<p:tagLst xmlns:p="http://schemas.openxmlformats.org/presentationml/2006/main">
  <p:tag name="MH" val="20161125000229"/>
  <p:tag name="MH_LIBRARY" val="GRAPHIC"/>
  <p:tag name="MH_TYPE" val="Other"/>
  <p:tag name="MH_ORDER" val="3"/>
</p:tagLst>
</file>

<file path=ppt/tags/tag52.xml><?xml version="1.0" encoding="utf-8"?>
<p:tagLst xmlns:p="http://schemas.openxmlformats.org/presentationml/2006/main">
  <p:tag name="MH" val="20161125000229"/>
  <p:tag name="MH_LIBRARY" val="GRAPHIC"/>
  <p:tag name="MH_TYPE" val="Other"/>
  <p:tag name="MH_ORDER" val="4"/>
</p:tagLst>
</file>

<file path=ppt/tags/tag5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4.xml><?xml version="1.0" encoding="utf-8"?>
<p:tagLst xmlns:p="http://schemas.openxmlformats.org/presentationml/2006/main">
  <p:tag name="MH" val="20161125000229"/>
  <p:tag name="MH_LIBRARY" val="GRAPHIC"/>
  <p:tag name="MH_TYPE" val="Title"/>
  <p:tag name="MH_ORDER" val="1"/>
</p:tagLst>
</file>

<file path=ppt/tags/tag55.xml><?xml version="1.0" encoding="utf-8"?>
<p:tagLst xmlns:p="http://schemas.openxmlformats.org/presentationml/2006/main">
  <p:tag name="MH" val="20161125000229"/>
  <p:tag name="MH_LIBRARY" val="GRAPHIC"/>
  <p:tag name="MH_TYPE" val="Other"/>
  <p:tag name="MH_ORDER" val="1"/>
</p:tagLst>
</file>

<file path=ppt/tags/tag56.xml><?xml version="1.0" encoding="utf-8"?>
<p:tagLst xmlns:p="http://schemas.openxmlformats.org/presentationml/2006/main">
  <p:tag name="MH" val="20161125000229"/>
  <p:tag name="MH_LIBRARY" val="GRAPHIC"/>
  <p:tag name="MH_TYPE" val="Other"/>
  <p:tag name="MH_ORDER" val="2"/>
</p:tagLst>
</file>

<file path=ppt/tags/tag57.xml><?xml version="1.0" encoding="utf-8"?>
<p:tagLst xmlns:p="http://schemas.openxmlformats.org/presentationml/2006/main">
  <p:tag name="MH" val="20161125000229"/>
  <p:tag name="MH_LIBRARY" val="GRAPHIC"/>
  <p:tag name="MH_TYPE" val="Other"/>
  <p:tag name="MH_ORDER" val="3"/>
</p:tagLst>
</file>

<file path=ppt/tags/tag58.xml><?xml version="1.0" encoding="utf-8"?>
<p:tagLst xmlns:p="http://schemas.openxmlformats.org/presentationml/2006/main">
  <p:tag name="MH" val="20161125000229"/>
  <p:tag name="MH_LIBRARY" val="GRAPHIC"/>
  <p:tag name="MH_TYPE" val="Other"/>
  <p:tag name="MH_ORDER" val="4"/>
</p:tagLst>
</file>

<file path=ppt/tags/tag5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xml><?xml version="1.0" encoding="utf-8"?>
<p:tagLst xmlns:p="http://schemas.openxmlformats.org/presentationml/2006/main">
  <p:tag name="MH" val="20161125000229"/>
  <p:tag name="MH_LIBRARY" val="GRAPHIC"/>
  <p:tag name="MH_TYPE" val="Title"/>
  <p:tag name="MH_ORDER" val="1"/>
</p:tagLst>
</file>

<file path=ppt/tags/tag60.xml><?xml version="1.0" encoding="utf-8"?>
<p:tagLst xmlns:p="http://schemas.openxmlformats.org/presentationml/2006/main">
  <p:tag name="MH" val="20161125000229"/>
  <p:tag name="MH_LIBRARY" val="GRAPHIC"/>
  <p:tag name="MH_TYPE" val="Title"/>
  <p:tag name="MH_ORDER" val="1"/>
</p:tagLst>
</file>

<file path=ppt/tags/tag61.xml><?xml version="1.0" encoding="utf-8"?>
<p:tagLst xmlns:p="http://schemas.openxmlformats.org/presentationml/2006/main">
  <p:tag name="MH" val="20161125000229"/>
  <p:tag name="MH_LIBRARY" val="GRAPHIC"/>
  <p:tag name="MH_TYPE" val="Other"/>
  <p:tag name="MH_ORDER" val="1"/>
</p:tagLst>
</file>

<file path=ppt/tags/tag62.xml><?xml version="1.0" encoding="utf-8"?>
<p:tagLst xmlns:p="http://schemas.openxmlformats.org/presentationml/2006/main">
  <p:tag name="MH" val="20161125000229"/>
  <p:tag name="MH_LIBRARY" val="GRAPHIC"/>
  <p:tag name="MH_TYPE" val="Other"/>
  <p:tag name="MH_ORDER" val="2"/>
</p:tagLst>
</file>

<file path=ppt/tags/tag63.xml><?xml version="1.0" encoding="utf-8"?>
<p:tagLst xmlns:p="http://schemas.openxmlformats.org/presentationml/2006/main">
  <p:tag name="MH" val="20161125000229"/>
  <p:tag name="MH_LIBRARY" val="GRAPHIC"/>
  <p:tag name="MH_TYPE" val="Other"/>
  <p:tag name="MH_ORDER" val="3"/>
</p:tagLst>
</file>

<file path=ppt/tags/tag64.xml><?xml version="1.0" encoding="utf-8"?>
<p:tagLst xmlns:p="http://schemas.openxmlformats.org/presentationml/2006/main">
  <p:tag name="MH" val="20161125000229"/>
  <p:tag name="MH_LIBRARY" val="GRAPHIC"/>
  <p:tag name="MH_TYPE" val="Other"/>
  <p:tag name="MH_ORDER" val="4"/>
</p:tagLst>
</file>

<file path=ppt/tags/tag6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6.xml><?xml version="1.0" encoding="utf-8"?>
<p:tagLst xmlns:p="http://schemas.openxmlformats.org/presentationml/2006/main">
  <p:tag name="MH" val="20161125000229"/>
  <p:tag name="MH_LIBRARY" val="GRAPHIC"/>
  <p:tag name="MH_TYPE" val="Title"/>
  <p:tag name="MH_ORDER" val="1"/>
</p:tagLst>
</file>

<file path=ppt/tags/tag67.xml><?xml version="1.0" encoding="utf-8"?>
<p:tagLst xmlns:p="http://schemas.openxmlformats.org/presentationml/2006/main">
  <p:tag name="MH" val="20161125000229"/>
  <p:tag name="MH_LIBRARY" val="GRAPHIC"/>
  <p:tag name="MH_TYPE" val="Other"/>
  <p:tag name="MH_ORDER" val="1"/>
</p:tagLst>
</file>

<file path=ppt/tags/tag68.xml><?xml version="1.0" encoding="utf-8"?>
<p:tagLst xmlns:p="http://schemas.openxmlformats.org/presentationml/2006/main">
  <p:tag name="MH" val="20161125000229"/>
  <p:tag name="MH_LIBRARY" val="GRAPHIC"/>
  <p:tag name="MH_TYPE" val="Other"/>
  <p:tag name="MH_ORDER" val="2"/>
</p:tagLst>
</file>

<file path=ppt/tags/tag69.xml><?xml version="1.0" encoding="utf-8"?>
<p:tagLst xmlns:p="http://schemas.openxmlformats.org/presentationml/2006/main">
  <p:tag name="MH" val="20161125000229"/>
  <p:tag name="MH_LIBRARY" val="GRAPHIC"/>
  <p:tag name="MH_TYPE" val="Other"/>
  <p:tag name="MH_ORDER" val="3"/>
</p:tagLst>
</file>

<file path=ppt/tags/tag7.xml><?xml version="1.0" encoding="utf-8"?>
<p:tagLst xmlns:p="http://schemas.openxmlformats.org/presentationml/2006/main">
  <p:tag name="MH" val="20161125000229"/>
  <p:tag name="MH_LIBRARY" val="GRAPHIC"/>
  <p:tag name="MH_TYPE" val="Other"/>
  <p:tag name="MH_ORDER" val="1"/>
</p:tagLst>
</file>

<file path=ppt/tags/tag70.xml><?xml version="1.0" encoding="utf-8"?>
<p:tagLst xmlns:p="http://schemas.openxmlformats.org/presentationml/2006/main">
  <p:tag name="MH" val="20161125000229"/>
  <p:tag name="MH_LIBRARY" val="GRAPHIC"/>
  <p:tag name="MH_TYPE" val="Other"/>
  <p:tag name="MH_ORDER" val="4"/>
</p:tagLst>
</file>

<file path=ppt/tags/tag71.xml><?xml version="1.0" encoding="utf-8"?>
<p:tagLst xmlns:p="http://schemas.openxmlformats.org/presentationml/2006/main">
  <p:tag name="MH" val="20161125000229"/>
  <p:tag name="MH_LIBRARY" val="GRAPHIC"/>
  <p:tag name="MH_TYPE" val="Title"/>
  <p:tag name="MH_ORDER" val="1"/>
</p:tagLst>
</file>

<file path=ppt/tags/tag72.xml><?xml version="1.0" encoding="utf-8"?>
<p:tagLst xmlns:p="http://schemas.openxmlformats.org/presentationml/2006/main">
  <p:tag name="MH" val="20161125000229"/>
  <p:tag name="MH_LIBRARY" val="GRAPHIC"/>
  <p:tag name="MH_TYPE" val="Other"/>
  <p:tag name="MH_ORDER" val="1"/>
</p:tagLst>
</file>

<file path=ppt/tags/tag73.xml><?xml version="1.0" encoding="utf-8"?>
<p:tagLst xmlns:p="http://schemas.openxmlformats.org/presentationml/2006/main">
  <p:tag name="MH" val="20161125000229"/>
  <p:tag name="MH_LIBRARY" val="GRAPHIC"/>
  <p:tag name="MH_TYPE" val="Other"/>
  <p:tag name="MH_ORDER" val="2"/>
</p:tagLst>
</file>

<file path=ppt/tags/tag74.xml><?xml version="1.0" encoding="utf-8"?>
<p:tagLst xmlns:p="http://schemas.openxmlformats.org/presentationml/2006/main">
  <p:tag name="MH" val="20161125000229"/>
  <p:tag name="MH_LIBRARY" val="GRAPHIC"/>
  <p:tag name="MH_TYPE" val="Other"/>
  <p:tag name="MH_ORDER" val="3"/>
</p:tagLst>
</file>

<file path=ppt/tags/tag75.xml><?xml version="1.0" encoding="utf-8"?>
<p:tagLst xmlns:p="http://schemas.openxmlformats.org/presentationml/2006/main">
  <p:tag name="MH" val="20161125000229"/>
  <p:tag name="MH_LIBRARY" val="GRAPHIC"/>
  <p:tag name="MH_TYPE" val="Other"/>
  <p:tag name="MH_ORDER" val="4"/>
</p:tagLst>
</file>

<file path=ppt/tags/tag76.xml><?xml version="1.0" encoding="utf-8"?>
<p:tagLst xmlns:p="http://schemas.openxmlformats.org/presentationml/2006/main">
  <p:tag name="MH" val="20161125000229"/>
  <p:tag name="MH_LIBRARY" val="GRAPHIC"/>
  <p:tag name="MH_TYPE" val="Title"/>
  <p:tag name="MH_ORDER" val="1"/>
</p:tagLst>
</file>

<file path=ppt/tags/tag77.xml><?xml version="1.0" encoding="utf-8"?>
<p:tagLst xmlns:p="http://schemas.openxmlformats.org/presentationml/2006/main">
  <p:tag name="MH" val="20161125000229"/>
  <p:tag name="MH_LIBRARY" val="GRAPHIC"/>
  <p:tag name="MH_TYPE" val="PageTitle"/>
  <p:tag name="MH_ORDER" val="PageTitle"/>
</p:tagLst>
</file>

<file path=ppt/tags/tag78.xml><?xml version="1.0" encoding="utf-8"?>
<p:tagLst xmlns:p="http://schemas.openxmlformats.org/presentationml/2006/main">
  <p:tag name="MH" val="20161125000229"/>
  <p:tag name="MH_LIBRARY" val="GRAPHIC"/>
  <p:tag name="MH_TYPE" val="Other"/>
  <p:tag name="MH_ORDER" val="1"/>
</p:tagLst>
</file>

<file path=ppt/tags/tag79.xml><?xml version="1.0" encoding="utf-8"?>
<p:tagLst xmlns:p="http://schemas.openxmlformats.org/presentationml/2006/main">
  <p:tag name="MH" val="20161125000229"/>
  <p:tag name="MH_LIBRARY" val="GRAPHIC"/>
  <p:tag name="MH_TYPE" val="Other"/>
  <p:tag name="MH_ORDER" val="2"/>
</p:tagLst>
</file>

<file path=ppt/tags/tag8.xml><?xml version="1.0" encoding="utf-8"?>
<p:tagLst xmlns:p="http://schemas.openxmlformats.org/presentationml/2006/main">
  <p:tag name="MH" val="20161125000229"/>
  <p:tag name="MH_LIBRARY" val="GRAPHIC"/>
  <p:tag name="MH_TYPE" val="Other"/>
  <p:tag name="MH_ORDER" val="2"/>
</p:tagLst>
</file>

<file path=ppt/tags/tag80.xml><?xml version="1.0" encoding="utf-8"?>
<p:tagLst xmlns:p="http://schemas.openxmlformats.org/presentationml/2006/main">
  <p:tag name="MH" val="20161125000229"/>
  <p:tag name="MH_LIBRARY" val="GRAPHIC"/>
  <p:tag name="MH_TYPE" val="Other"/>
  <p:tag name="MH_ORDER" val="3"/>
</p:tagLst>
</file>

<file path=ppt/tags/tag81.xml><?xml version="1.0" encoding="utf-8"?>
<p:tagLst xmlns:p="http://schemas.openxmlformats.org/presentationml/2006/main">
  <p:tag name="MH" val="20161125000229"/>
  <p:tag name="MH_LIBRARY" val="GRAPHIC"/>
  <p:tag name="MH_TYPE" val="Other"/>
  <p:tag name="MH_ORDER" val="4"/>
</p:tagLst>
</file>

<file path=ppt/tags/tag82.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83.xml><?xml version="1.0" encoding="utf-8"?>
<p:tagLst xmlns:p="http://schemas.openxmlformats.org/presentationml/2006/main">
  <p:tag name="MH" val="20161125000229"/>
  <p:tag name="MH_LIBRARY" val="GRAPHIC"/>
  <p:tag name="MH_TYPE" val="Title"/>
  <p:tag name="MH_ORDER" val="1"/>
</p:tagLst>
</file>

<file path=ppt/tags/tag84.xml><?xml version="1.0" encoding="utf-8"?>
<p:tagLst xmlns:p="http://schemas.openxmlformats.org/presentationml/2006/main">
  <p:tag name="MH" val="20161125000229"/>
  <p:tag name="MH_LIBRARY" val="GRAPHIC"/>
  <p:tag name="MH_TYPE" val="PageTitle"/>
  <p:tag name="MH_ORDER" val="PageTitle"/>
</p:tagLst>
</file>

<file path=ppt/tags/tag85.xml><?xml version="1.0" encoding="utf-8"?>
<p:tagLst xmlns:p="http://schemas.openxmlformats.org/presentationml/2006/main">
  <p:tag name="MH" val="20161125000229"/>
  <p:tag name="MH_LIBRARY" val="GRAPHIC"/>
  <p:tag name="MH_TYPE" val="Other"/>
  <p:tag name="MH_ORDER" val="1"/>
</p:tagLst>
</file>

<file path=ppt/tags/tag86.xml><?xml version="1.0" encoding="utf-8"?>
<p:tagLst xmlns:p="http://schemas.openxmlformats.org/presentationml/2006/main">
  <p:tag name="MH" val="20161125000229"/>
  <p:tag name="MH_LIBRARY" val="GRAPHIC"/>
  <p:tag name="MH_TYPE" val="Other"/>
  <p:tag name="MH_ORDER" val="2"/>
</p:tagLst>
</file>

<file path=ppt/tags/tag87.xml><?xml version="1.0" encoding="utf-8"?>
<p:tagLst xmlns:p="http://schemas.openxmlformats.org/presentationml/2006/main">
  <p:tag name="MH" val="20161125000229"/>
  <p:tag name="MH_LIBRARY" val="GRAPHIC"/>
  <p:tag name="MH_TYPE" val="Other"/>
  <p:tag name="MH_ORDER" val="3"/>
</p:tagLst>
</file>

<file path=ppt/tags/tag88.xml><?xml version="1.0" encoding="utf-8"?>
<p:tagLst xmlns:p="http://schemas.openxmlformats.org/presentationml/2006/main">
  <p:tag name="MH" val="20161125000229"/>
  <p:tag name="MH_LIBRARY" val="GRAPHIC"/>
  <p:tag name="MH_TYPE" val="Other"/>
  <p:tag name="MH_ORDER" val="4"/>
</p:tagLst>
</file>

<file path=ppt/tags/tag89.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9.xml><?xml version="1.0" encoding="utf-8"?>
<p:tagLst xmlns:p="http://schemas.openxmlformats.org/presentationml/2006/main">
  <p:tag name="MH" val="20161125000229"/>
  <p:tag name="MH_LIBRARY" val="GRAPHIC"/>
  <p:tag name="MH_TYPE" val="Other"/>
  <p:tag name="MH_ORDER" val="3"/>
</p:tagLst>
</file>

<file path=ppt/tags/tag90.xml><?xml version="1.0" encoding="utf-8"?>
<p:tagLst xmlns:p="http://schemas.openxmlformats.org/presentationml/2006/main">
  <p:tag name="MH" val="20161125000229"/>
  <p:tag name="MH_LIBRARY" val="GRAPHIC"/>
  <p:tag name="MH_TYPE" val="Title"/>
  <p:tag name="MH_ORDER" val="1"/>
</p:tagLst>
</file>

<file path=ppt/tags/tag91.xml><?xml version="1.0" encoding="utf-8"?>
<p:tagLst xmlns:p="http://schemas.openxmlformats.org/presentationml/2006/main">
  <p:tag name="MH" val="20161125000229"/>
  <p:tag name="MH_LIBRARY" val="GRAPHIC"/>
  <p:tag name="MH_TYPE" val="PageTitle"/>
  <p:tag name="MH_ORDER" val="PageTitle"/>
</p:tagLst>
</file>

<file path=ppt/tags/tag92.xml><?xml version="1.0" encoding="utf-8"?>
<p:tagLst xmlns:p="http://schemas.openxmlformats.org/presentationml/2006/main">
  <p:tag name="MH" val="20161125000229"/>
  <p:tag name="MH_LIBRARY" val="GRAPHIC"/>
  <p:tag name="MH_TYPE" val="Other"/>
  <p:tag name="MH_ORDER" val="1"/>
</p:tagLst>
</file>

<file path=ppt/tags/tag93.xml><?xml version="1.0" encoding="utf-8"?>
<p:tagLst xmlns:p="http://schemas.openxmlformats.org/presentationml/2006/main">
  <p:tag name="MH" val="20161125000229"/>
  <p:tag name="MH_LIBRARY" val="GRAPHIC"/>
  <p:tag name="MH_TYPE" val="Other"/>
  <p:tag name="MH_ORDER" val="2"/>
</p:tagLst>
</file>

<file path=ppt/tags/tag94.xml><?xml version="1.0" encoding="utf-8"?>
<p:tagLst xmlns:p="http://schemas.openxmlformats.org/presentationml/2006/main">
  <p:tag name="MH" val="20161125000229"/>
  <p:tag name="MH_LIBRARY" val="GRAPHIC"/>
  <p:tag name="MH_TYPE" val="Other"/>
  <p:tag name="MH_ORDER" val="3"/>
</p:tagLst>
</file>

<file path=ppt/tags/tag95.xml><?xml version="1.0" encoding="utf-8"?>
<p:tagLst xmlns:p="http://schemas.openxmlformats.org/presentationml/2006/main">
  <p:tag name="MH" val="20161125000229"/>
  <p:tag name="MH_LIBRARY" val="GRAPHIC"/>
  <p:tag name="MH_TYPE" val="Other"/>
  <p:tag name="MH_ORDER" val="4"/>
</p:tagLst>
</file>

<file path=ppt/tags/tag96.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97.xml><?xml version="1.0" encoding="utf-8"?>
<p:tagLst xmlns:p="http://schemas.openxmlformats.org/presentationml/2006/main">
  <p:tag name="MH" val="20161125000229"/>
  <p:tag name="MH_LIBRARY" val="GRAPHIC"/>
  <p:tag name="MH_TYPE" val="Title"/>
  <p:tag name="MH_ORDER" val="1"/>
</p:tagLst>
</file>

<file path=ppt/tags/tag98.xml><?xml version="1.0" encoding="utf-8"?>
<p:tagLst xmlns:p="http://schemas.openxmlformats.org/presentationml/2006/main">
  <p:tag name="MH" val="20161125000229"/>
  <p:tag name="MH_LIBRARY" val="GRAPHIC"/>
  <p:tag name="MH_TYPE" val="Other"/>
  <p:tag name="MH_ORDER" val="1"/>
</p:tagLst>
</file>

<file path=ppt/tags/tag99.xml><?xml version="1.0" encoding="utf-8"?>
<p:tagLst xmlns:p="http://schemas.openxmlformats.org/presentationml/2006/main">
  <p:tag name="MH" val="20161125000229"/>
  <p:tag name="MH_LIBRARY" val="GRAPHIC"/>
  <p:tag name="MH_TYPE" val="Other"/>
  <p:tag name="MH_ORDER" val="2"/>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3594</Words>
  <Application>WPS 演示</Application>
  <PresentationFormat>宽屏</PresentationFormat>
  <Paragraphs>341</Paragraphs>
  <Slides>30</Slides>
  <Notes>29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微软雅黑</vt:lpstr>
      <vt:lpstr>Kozuka Gothic Pr6N B</vt:lpstr>
      <vt:lpstr>Calibri</vt:lpstr>
      <vt:lpstr>Adobe Gothic Std B</vt:lpstr>
      <vt:lpstr>Arial Unicode MS</vt:lpstr>
      <vt:lpstr>南宋书局体</vt:lpstr>
      <vt:lpstr>Calibri Light</vt:lpstr>
      <vt:lpstr>Arial Unicode MS</vt:lpstr>
      <vt:lpstr>Arial Narrow</vt:lpstr>
      <vt:lpstr>Calibri</vt:lpstr>
      <vt:lpstr>黑体</vt:lpstr>
      <vt:lpstr>Narkisim</vt:lpstr>
      <vt:lpstr>Yu Gothic UI Semibold</vt:lpstr>
      <vt:lpstr>Segoe Print</vt:lpstr>
      <vt:lpstr>Office 主题</vt:lpstr>
      <vt:lpstr>Django框架</vt:lpstr>
      <vt:lpstr>知识回顾:</vt:lpstr>
      <vt:lpstr>PowerPoint 演示文稿</vt:lpstr>
      <vt:lpstr>平常都是怎么去访问网站的呢?</vt:lpstr>
      <vt:lpstr>URL的引入:</vt:lpstr>
      <vt:lpstr>URL概念:</vt:lpstr>
      <vt:lpstr>URL格式:</vt:lpstr>
      <vt:lpstr>urls.py的作用</vt:lpstr>
      <vt:lpstr>url例子:</vt:lpstr>
      <vt:lpstr>url分析:</vt:lpstr>
      <vt:lpstr>path 基本规则:</vt:lpstr>
      <vt:lpstr>默认支持的转换器:</vt:lpstr>
      <vt:lpstr>转换器的使用:</vt:lpstr>
      <vt:lpstr>re_path正则匹配</vt:lpstr>
      <vt:lpstr>include的作用:</vt:lpstr>
      <vt:lpstr>include例子:</vt:lpstr>
      <vt:lpstr>include例子:</vt:lpstr>
      <vt:lpstr>kwargs的作用</vt:lpstr>
      <vt:lpstr>kwargs的作用</vt:lpstr>
      <vt:lpstr>name的作用</vt:lpstr>
      <vt:lpstr>页面重定向的例子</vt:lpstr>
      <vt:lpstr>页面重定向的例子</vt:lpstr>
      <vt:lpstr>name的作用:</vt:lpstr>
      <vt:lpstr>Django怎样去调用漂亮的HTML前端页面呢?</vt:lpstr>
      <vt:lpstr>模板放在哪???</vt:lpstr>
      <vt:lpstr>setting.py中的模板路径配置</vt:lpstr>
      <vt:lpstr>渲染模板</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塔卡老师</cp:lastModifiedBy>
  <cp:revision>124</cp:revision>
  <dcterms:created xsi:type="dcterms:W3CDTF">2016-11-22T14:17:00Z</dcterms:created>
  <dcterms:modified xsi:type="dcterms:W3CDTF">2018-10-25T13:51:17Z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