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zh-TW"/>
    </a:defPPr>
    <a:lvl1pPr algn="l" rtl="0" fontAlgn="base">
      <a:spcBef>
        <a:spcPct val="0"/>
      </a:spcBef>
      <a:spcAft>
        <a:spcPct val="0"/>
      </a:spcAft>
      <a:defRPr kumimoji="1" sz="2000" kern="1200">
        <a:solidFill>
          <a:schemeClr val="tx1"/>
        </a:solidFill>
        <a:latin typeface="Arial" charset="0"/>
        <a:ea typeface="新細明體" charset="-120"/>
        <a:cs typeface="+mn-cs"/>
      </a:defRPr>
    </a:lvl1pPr>
    <a:lvl2pPr marL="457200" algn="l" rtl="0" fontAlgn="base">
      <a:spcBef>
        <a:spcPct val="0"/>
      </a:spcBef>
      <a:spcAft>
        <a:spcPct val="0"/>
      </a:spcAft>
      <a:defRPr kumimoji="1" sz="2000" kern="1200">
        <a:solidFill>
          <a:schemeClr val="tx1"/>
        </a:solidFill>
        <a:latin typeface="Arial" charset="0"/>
        <a:ea typeface="新細明體" charset="-120"/>
        <a:cs typeface="+mn-cs"/>
      </a:defRPr>
    </a:lvl2pPr>
    <a:lvl3pPr marL="914400" algn="l" rtl="0" fontAlgn="base">
      <a:spcBef>
        <a:spcPct val="0"/>
      </a:spcBef>
      <a:spcAft>
        <a:spcPct val="0"/>
      </a:spcAft>
      <a:defRPr kumimoji="1" sz="2000" kern="1200">
        <a:solidFill>
          <a:schemeClr val="tx1"/>
        </a:solidFill>
        <a:latin typeface="Arial" charset="0"/>
        <a:ea typeface="新細明體" charset="-120"/>
        <a:cs typeface="+mn-cs"/>
      </a:defRPr>
    </a:lvl3pPr>
    <a:lvl4pPr marL="1371600" algn="l" rtl="0" fontAlgn="base">
      <a:spcBef>
        <a:spcPct val="0"/>
      </a:spcBef>
      <a:spcAft>
        <a:spcPct val="0"/>
      </a:spcAft>
      <a:defRPr kumimoji="1" sz="2000" kern="1200">
        <a:solidFill>
          <a:schemeClr val="tx1"/>
        </a:solidFill>
        <a:latin typeface="Arial" charset="0"/>
        <a:ea typeface="新細明體" charset="-120"/>
        <a:cs typeface="+mn-cs"/>
      </a:defRPr>
    </a:lvl4pPr>
    <a:lvl5pPr marL="1828800" algn="l" rtl="0" fontAlgn="base">
      <a:spcBef>
        <a:spcPct val="0"/>
      </a:spcBef>
      <a:spcAft>
        <a:spcPct val="0"/>
      </a:spcAft>
      <a:defRPr kumimoji="1" sz="2000" kern="1200">
        <a:solidFill>
          <a:schemeClr val="tx1"/>
        </a:solidFill>
        <a:latin typeface="Arial" charset="0"/>
        <a:ea typeface="新細明體" charset="-120"/>
        <a:cs typeface="+mn-cs"/>
      </a:defRPr>
    </a:lvl5pPr>
    <a:lvl6pPr marL="2286000" algn="l" defTabSz="914400" rtl="0" eaLnBrk="1" latinLnBrk="0" hangingPunct="1">
      <a:defRPr kumimoji="1" sz="2000" kern="1200">
        <a:solidFill>
          <a:schemeClr val="tx1"/>
        </a:solidFill>
        <a:latin typeface="Arial" charset="0"/>
        <a:ea typeface="新細明體" charset="-120"/>
        <a:cs typeface="+mn-cs"/>
      </a:defRPr>
    </a:lvl6pPr>
    <a:lvl7pPr marL="2743200" algn="l" defTabSz="914400" rtl="0" eaLnBrk="1" latinLnBrk="0" hangingPunct="1">
      <a:defRPr kumimoji="1" sz="2000" kern="1200">
        <a:solidFill>
          <a:schemeClr val="tx1"/>
        </a:solidFill>
        <a:latin typeface="Arial" charset="0"/>
        <a:ea typeface="新細明體" charset="-120"/>
        <a:cs typeface="+mn-cs"/>
      </a:defRPr>
    </a:lvl7pPr>
    <a:lvl8pPr marL="3200400" algn="l" defTabSz="914400" rtl="0" eaLnBrk="1" latinLnBrk="0" hangingPunct="1">
      <a:defRPr kumimoji="1" sz="2000" kern="1200">
        <a:solidFill>
          <a:schemeClr val="tx1"/>
        </a:solidFill>
        <a:latin typeface="Arial" charset="0"/>
        <a:ea typeface="新細明體" charset="-120"/>
        <a:cs typeface="+mn-cs"/>
      </a:defRPr>
    </a:lvl8pPr>
    <a:lvl9pPr marL="3657600" algn="l" defTabSz="914400" rtl="0" eaLnBrk="1" latinLnBrk="0" hangingPunct="1">
      <a:defRPr kumimoji="1" sz="2000"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0" d="100"/>
          <a:sy n="150" d="100"/>
        </p:scale>
        <p:origin x="2094"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p:nvSpPr>
            <p:spPr bwMode="auto">
              <a:xfrm>
                <a:off x="361" y="2257"/>
                <a:ext cx="363" cy="404"/>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9" name="Rectangle 7"/>
              <p:cNvSpPr>
                <a:spLocks noChangeArrowheads="1"/>
              </p:cNvSpPr>
              <p:nvPr/>
            </p:nvSpPr>
            <p:spPr bwMode="auto">
              <a:xfrm>
                <a:off x="1081" y="1065"/>
                <a:ext cx="362" cy="405"/>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 name="Rectangle 8"/>
              <p:cNvSpPr>
                <a:spLocks noChangeArrowheads="1"/>
              </p:cNvSpPr>
              <p:nvPr/>
            </p:nvSpPr>
            <p:spPr bwMode="auto">
              <a:xfrm>
                <a:off x="1437" y="672"/>
                <a:ext cx="369" cy="400"/>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1" name="Rectangle 9"/>
              <p:cNvSpPr>
                <a:spLocks noChangeArrowheads="1"/>
              </p:cNvSpPr>
              <p:nvPr/>
            </p:nvSpPr>
            <p:spPr bwMode="auto">
              <a:xfrm>
                <a:off x="719" y="2257"/>
                <a:ext cx="368" cy="404"/>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2" name="Rectangle 10"/>
              <p:cNvSpPr>
                <a:spLocks noChangeArrowheads="1"/>
              </p:cNvSpPr>
              <p:nvPr/>
            </p:nvSpPr>
            <p:spPr bwMode="auto">
              <a:xfrm>
                <a:off x="1437" y="1065"/>
                <a:ext cx="369" cy="405"/>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3" name="Rectangle 11"/>
              <p:cNvSpPr>
                <a:spLocks noChangeArrowheads="1"/>
              </p:cNvSpPr>
              <p:nvPr/>
            </p:nvSpPr>
            <p:spPr bwMode="auto">
              <a:xfrm>
                <a:off x="719" y="1464"/>
                <a:ext cx="368" cy="399"/>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4" name="Rectangle 12"/>
              <p:cNvSpPr>
                <a:spLocks noChangeArrowheads="1"/>
              </p:cNvSpPr>
              <p:nvPr/>
            </p:nvSpPr>
            <p:spPr bwMode="auto">
              <a:xfrm>
                <a:off x="0" y="1464"/>
                <a:ext cx="367" cy="399"/>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5" name="Rectangle 13"/>
              <p:cNvSpPr>
                <a:spLocks noChangeArrowheads="1"/>
              </p:cNvSpPr>
              <p:nvPr/>
            </p:nvSpPr>
            <p:spPr bwMode="auto">
              <a:xfrm>
                <a:off x="1081" y="1464"/>
                <a:ext cx="362" cy="399"/>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6" name="Rectangle 14"/>
              <p:cNvSpPr>
                <a:spLocks noChangeArrowheads="1"/>
              </p:cNvSpPr>
              <p:nvPr/>
            </p:nvSpPr>
            <p:spPr bwMode="auto">
              <a:xfrm>
                <a:off x="361" y="1857"/>
                <a:ext cx="363" cy="406"/>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7" name="Rectangle 15"/>
              <p:cNvSpPr>
                <a:spLocks noChangeArrowheads="1"/>
              </p:cNvSpPr>
              <p:nvPr/>
            </p:nvSpPr>
            <p:spPr bwMode="auto">
              <a:xfrm>
                <a:off x="719" y="1857"/>
                <a:ext cx="368" cy="406"/>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grpSp>
      </p:grpSp>
      <p:pic>
        <p:nvPicPr>
          <p:cNvPr id="18" name="Picture 23" descr="VSCC(采威)"/>
          <p:cNvPicPr>
            <a:picLocks noChangeAspect="1" noChangeArrowheads="1"/>
          </p:cNvPicPr>
          <p:nvPr/>
        </p:nvPicPr>
        <p:blipFill>
          <a:blip r:embed="rId2"/>
          <a:srcRect/>
          <a:stretch>
            <a:fillRect/>
          </a:stretch>
        </p:blipFill>
        <p:spPr bwMode="auto">
          <a:xfrm>
            <a:off x="4946650" y="63500"/>
            <a:ext cx="4067175" cy="736600"/>
          </a:xfrm>
          <a:prstGeom prst="rect">
            <a:avLst/>
          </a:prstGeom>
          <a:noFill/>
          <a:ln w="9525">
            <a:noFill/>
            <a:miter lim="800000"/>
            <a:headEnd/>
            <a:tailEnd/>
          </a:ln>
        </p:spPr>
      </p:pic>
      <p:sp>
        <p:nvSpPr>
          <p:cNvPr id="616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TW" altLang="en-US" noProof="0"/>
              <a:t>按一下以編輯母片標題樣式</a:t>
            </a:r>
          </a:p>
        </p:txBody>
      </p:sp>
      <p:sp>
        <p:nvSpPr>
          <p:cNvPr id="616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TW" altLang="en-US" noProof="0"/>
              <a:t>按一下以編輯母片子標題樣式</a:t>
            </a:r>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fld id="{5BCAD085-E8A6-8845-BD4E-CB4CCA059FC4}" type="datetimeFigureOut">
              <a:rPr lang="en-US" smtClean="0"/>
              <a:t>8/13/2025</a:t>
            </a:fld>
            <a:endParaRPr lang="en-US"/>
          </a:p>
        </p:txBody>
      </p:sp>
      <p:sp>
        <p:nvSpPr>
          <p:cNvPr id="20" name="Rectangle 17"/>
          <p:cNvSpPr>
            <a:spLocks noGrp="1" noChangeArrowheads="1"/>
          </p:cNvSpPr>
          <p:nvPr>
            <p:ph type="ftr" sz="quarter" idx="11"/>
          </p:nvPr>
        </p:nvSpPr>
        <p:spPr>
          <a:xfrm>
            <a:off x="3124200" y="6248400"/>
            <a:ext cx="2895600" cy="457200"/>
          </a:xfrm>
        </p:spPr>
        <p:txBody>
          <a:bodyPr/>
          <a:lstStyle>
            <a:lvl1pPr>
              <a:defRPr/>
            </a:lvl1pPr>
          </a:lstStyle>
          <a:p>
            <a:endParaRPr lang="en-US"/>
          </a:p>
        </p:txBody>
      </p:sp>
      <p:sp>
        <p:nvSpPr>
          <p:cNvPr id="21" name="Rectangle 18"/>
          <p:cNvSpPr>
            <a:spLocks noGrp="1" noChangeArrowheads="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08055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306735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57200"/>
            <a:ext cx="2057400" cy="541020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457200"/>
            <a:ext cx="6019800" cy="54102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210955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781768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457200"/>
            <a:ext cx="8229600" cy="5410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5"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1933829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981200"/>
            <a:ext cx="8229600" cy="3886200"/>
          </a:xfrm>
        </p:spPr>
        <p:txBody>
          <a:bodyPr/>
          <a:lstStyle/>
          <a:p>
            <a:pPr lvl="0"/>
            <a:r>
              <a:rPr lang="zh-TW" altLang="en-US" noProof="0"/>
              <a:t>按一下圖示以新增表格</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580767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57200"/>
            <a:ext cx="8229600" cy="1371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981200"/>
            <a:ext cx="4038600" cy="38862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19812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4000500"/>
            <a:ext cx="4038600" cy="18669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Rectangle 2"/>
          <p:cNvSpPr>
            <a:spLocks noGrp="1" noChangeArrowheads="1"/>
          </p:cNvSpPr>
          <p:nvPr>
            <p:ph type="ftr" sz="quarter" idx="10"/>
          </p:nvPr>
        </p:nvSpPr>
        <p:spPr>
          <a:ln/>
        </p:spPr>
        <p:txBody>
          <a:bodyPr/>
          <a:lstStyle>
            <a:lvl1pPr>
              <a:defRPr/>
            </a:lvl1pPr>
          </a:lstStyle>
          <a:p>
            <a:endParaRPr lang="en-US"/>
          </a:p>
        </p:txBody>
      </p:sp>
      <p:sp>
        <p:nvSpPr>
          <p:cNvPr id="7"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8"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45682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53314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
          <p:cNvSpPr>
            <a:spLocks noGrp="1" noChangeArrowheads="1"/>
          </p:cNvSpPr>
          <p:nvPr>
            <p:ph type="ftr" sz="quarter" idx="10"/>
          </p:nvPr>
        </p:nvSpPr>
        <p:spPr>
          <a:ln/>
        </p:spPr>
        <p:txBody>
          <a:bodyPr/>
          <a:lstStyle>
            <a:lvl1pPr>
              <a:defRPr/>
            </a:lvl1pPr>
          </a:lstStyle>
          <a:p>
            <a:endParaRPr lang="en-US"/>
          </a:p>
        </p:txBody>
      </p:sp>
      <p:sp>
        <p:nvSpPr>
          <p:cNvPr id="5"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6"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76960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23113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
          <p:cNvSpPr>
            <a:spLocks noGrp="1" noChangeArrowheads="1"/>
          </p:cNvSpPr>
          <p:nvPr>
            <p:ph type="ftr" sz="quarter" idx="10"/>
          </p:nvPr>
        </p:nvSpPr>
        <p:spPr>
          <a:ln/>
        </p:spPr>
        <p:txBody>
          <a:bodyPr/>
          <a:lstStyle>
            <a:lvl1pPr>
              <a:defRPr/>
            </a:lvl1pPr>
          </a:lstStyle>
          <a:p>
            <a:endParaRPr lang="en-US"/>
          </a:p>
        </p:txBody>
      </p:sp>
      <p:sp>
        <p:nvSpPr>
          <p:cNvPr id="8"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9"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42575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
          <p:cNvSpPr>
            <a:spLocks noGrp="1" noChangeArrowheads="1"/>
          </p:cNvSpPr>
          <p:nvPr>
            <p:ph type="ftr" sz="quarter" idx="10"/>
          </p:nvPr>
        </p:nvSpPr>
        <p:spPr>
          <a:ln/>
        </p:spPr>
        <p:txBody>
          <a:bodyPr/>
          <a:lstStyle>
            <a:lvl1pPr>
              <a:defRPr/>
            </a:lvl1pPr>
          </a:lstStyle>
          <a:p>
            <a:endParaRPr lang="en-US"/>
          </a:p>
        </p:txBody>
      </p:sp>
      <p:sp>
        <p:nvSpPr>
          <p:cNvPr id="4"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5"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51888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endParaRPr lang="en-US"/>
          </a:p>
        </p:txBody>
      </p:sp>
      <p:sp>
        <p:nvSpPr>
          <p:cNvPr id="3"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4"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414225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421656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
          <p:cNvSpPr>
            <a:spLocks noGrp="1" noChangeArrowheads="1"/>
          </p:cNvSpPr>
          <p:nvPr>
            <p:ph type="ftr" sz="quarter" idx="10"/>
          </p:nvPr>
        </p:nvSpPr>
        <p:spPr>
          <a:ln/>
        </p:spPr>
        <p:txBody>
          <a:bodyPr/>
          <a:lstStyle>
            <a:lvl1pPr>
              <a:defRPr/>
            </a:lvl1pPr>
          </a:lstStyle>
          <a:p>
            <a:endParaRPr lang="en-US"/>
          </a:p>
        </p:txBody>
      </p:sp>
      <p:sp>
        <p:nvSpPr>
          <p:cNvPr id="6" name="Rectangle 3"/>
          <p:cNvSpPr>
            <a:spLocks noGrp="1" noChangeArrowheads="1"/>
          </p:cNvSpPr>
          <p:nvPr>
            <p:ph type="sldNum" sz="quarter" idx="11"/>
          </p:nvPr>
        </p:nvSpPr>
        <p:spPr>
          <a:ln/>
        </p:spPr>
        <p:txBody>
          <a:bodyPr/>
          <a:lstStyle>
            <a:lvl1pPr>
              <a:defRPr/>
            </a:lvl1pPr>
          </a:lstStyle>
          <a:p>
            <a:fld id="{C1FF6DA9-008F-8B48-92A6-B652298478BF}" type="slidenum">
              <a:rPr lang="en-US" smtClean="0"/>
              <a:t>‹#›</a:t>
            </a:fld>
            <a:endParaRPr lang="en-US"/>
          </a:p>
        </p:txBody>
      </p:sp>
      <p:sp>
        <p:nvSpPr>
          <p:cNvPr id="7" name="Rectangle 16"/>
          <p:cNvSpPr>
            <a:spLocks noGrp="1" noChangeArrowheads="1"/>
          </p:cNvSpPr>
          <p:nvPr>
            <p:ph type="dt" sz="half" idx="12"/>
          </p:nvPr>
        </p:nvSpPr>
        <p:spPr>
          <a:ln/>
        </p:spPr>
        <p:txBody>
          <a:bodyPr/>
          <a:lstStyle>
            <a:lvl1pPr>
              <a:defRPr/>
            </a:lvl1pPr>
          </a:lstStyle>
          <a:p>
            <a:fld id="{5BCAD085-E8A6-8845-BD4E-CB4CCA059FC4}" type="datetimeFigureOut">
              <a:rPr lang="en-US" smtClean="0"/>
              <a:t>8/13/2025</a:t>
            </a:fld>
            <a:endParaRPr lang="en-US"/>
          </a:p>
        </p:txBody>
      </p:sp>
    </p:spTree>
    <p:extLst>
      <p:ext uri="{BB962C8B-B14F-4D97-AF65-F5344CB8AC3E}">
        <p14:creationId xmlns:p14="http://schemas.microsoft.com/office/powerpoint/2010/main" val="4173208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ftr" sz="quarter" idx="3"/>
          </p:nvPr>
        </p:nvSpPr>
        <p:spPr bwMode="auto">
          <a:xfrm>
            <a:off x="2627313" y="6248400"/>
            <a:ext cx="3889375"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a:defRPr kumimoji="0" sz="1200">
                <a:ea typeface="新細明體" pitchFamily="18" charset="-120"/>
              </a:defRPr>
            </a:lvl1pPr>
          </a:lstStyle>
          <a:p>
            <a:endParaRPr lang="en-US"/>
          </a:p>
        </p:txBody>
      </p:sp>
      <p:sp>
        <p:nvSpPr>
          <p:cNvPr id="5123" name="Rectangle 3"/>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kumimoji="0" sz="1200">
                <a:latin typeface="Arial Black" pitchFamily="34" charset="0"/>
                <a:ea typeface="新細明體" charset="-120"/>
              </a:defRPr>
            </a:lvl1pPr>
          </a:lstStyle>
          <a:p>
            <a:fld id="{C1FF6DA9-008F-8B48-92A6-B652298478BF}" type="slidenum">
              <a:rPr lang="en-US" smtClean="0"/>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algn="ctr" eaLnBrk="1" hangingPunct="1">
                <a:defRPr/>
              </a:pPr>
              <a:endParaRPr kumimoji="0" lang="zh-TW" altLang="zh-TW"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2400">
                <a:latin typeface="Times New Roman" pitchFamily="18" charset="0"/>
              </a:endParaRPr>
            </a:p>
          </p:txBody>
        </p:sp>
        <p:sp>
          <p:nvSpPr>
            <p:cNvPr id="1040"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kumimoji="1" sz="2000">
                  <a:solidFill>
                    <a:schemeClr val="tx1"/>
                  </a:solidFill>
                  <a:latin typeface="Arial" charset="0"/>
                  <a:ea typeface="新細明體" pitchFamily="18" charset="-120"/>
                </a:defRPr>
              </a:lvl1pPr>
              <a:lvl2pPr marL="742950" indent="-285750" eaLnBrk="0" hangingPunct="0">
                <a:defRPr kumimoji="1" sz="2000">
                  <a:solidFill>
                    <a:schemeClr val="tx1"/>
                  </a:solidFill>
                  <a:latin typeface="Arial" charset="0"/>
                  <a:ea typeface="新細明體" pitchFamily="18" charset="-120"/>
                </a:defRPr>
              </a:lvl2pPr>
              <a:lvl3pPr marL="1143000" indent="-228600" eaLnBrk="0" hangingPunct="0">
                <a:defRPr kumimoji="1" sz="2000">
                  <a:solidFill>
                    <a:schemeClr val="tx1"/>
                  </a:solidFill>
                  <a:latin typeface="Arial" charset="0"/>
                  <a:ea typeface="新細明體" pitchFamily="18" charset="-120"/>
                </a:defRPr>
              </a:lvl3pPr>
              <a:lvl4pPr marL="1600200" indent="-228600" eaLnBrk="0" hangingPunct="0">
                <a:defRPr kumimoji="1" sz="2000">
                  <a:solidFill>
                    <a:schemeClr val="tx1"/>
                  </a:solidFill>
                  <a:latin typeface="Arial" charset="0"/>
                  <a:ea typeface="新細明體" pitchFamily="18" charset="-120"/>
                </a:defRPr>
              </a:lvl4pPr>
              <a:lvl5pPr marL="2057400" indent="-228600" eaLnBrk="0" hangingPunct="0">
                <a:defRPr kumimoji="1" sz="20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20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20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20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2000">
                  <a:solidFill>
                    <a:schemeClr val="tx1"/>
                  </a:solidFill>
                  <a:latin typeface="Arial" charset="0"/>
                  <a:ea typeface="新細明體" pitchFamily="18" charset="-120"/>
                </a:defRPr>
              </a:lvl9pPr>
            </a:lstStyle>
            <a:p>
              <a:pPr eaLnBrk="1" hangingPunct="1">
                <a:defRPr/>
              </a:pPr>
              <a:endParaRPr kumimoji="0" lang="zh-TW" altLang="zh-TW"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6" name="Rectangle 16"/>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kumimoji="0" sz="1200">
                <a:ea typeface="新細明體" charset="-120"/>
              </a:defRPr>
            </a:lvl1pPr>
          </a:lstStyle>
          <a:p>
            <a:fld id="{5BCAD085-E8A6-8845-BD4E-CB4CCA059FC4}" type="datetimeFigureOut">
              <a:rPr lang="en-US" smtClean="0"/>
              <a:t>8/13/2025</a:t>
            </a:fld>
            <a:endParaRPr lang="en-US"/>
          </a:p>
        </p:txBody>
      </p:sp>
      <p:pic>
        <p:nvPicPr>
          <p:cNvPr id="1032" name="Picture 17" descr="VSCC(采威)"/>
          <p:cNvPicPr>
            <a:picLocks noChangeAspect="1" noChangeArrowheads="1"/>
          </p:cNvPicPr>
          <p:nvPr/>
        </p:nvPicPr>
        <p:blipFill>
          <a:blip r:embed="rId17"/>
          <a:srcRect/>
          <a:stretch>
            <a:fillRect/>
          </a:stretch>
        </p:blipFill>
        <p:spPr bwMode="auto">
          <a:xfrm>
            <a:off x="6726238" y="0"/>
            <a:ext cx="2417762" cy="438150"/>
          </a:xfrm>
          <a:prstGeom prst="rect">
            <a:avLst/>
          </a:prstGeom>
          <a:noFill/>
          <a:ln w="9525">
            <a:noFill/>
            <a:miter lim="800000"/>
            <a:headEnd/>
            <a:tailEnd/>
          </a:ln>
        </p:spPr>
      </p:pic>
    </p:spTree>
    <p:extLst>
      <p:ext uri="{BB962C8B-B14F-4D97-AF65-F5344CB8AC3E}">
        <p14:creationId xmlns:p14="http://schemas.microsoft.com/office/powerpoint/2010/main" val="37710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rtl="0" eaLnBrk="1" fontAlgn="base" hangingPunct="1">
        <a:spcBef>
          <a:spcPct val="0"/>
        </a:spcBef>
        <a:spcAft>
          <a:spcPct val="0"/>
        </a:spcAft>
        <a:defRPr kumimoji="1" sz="4400">
          <a:solidFill>
            <a:schemeClr val="tx1"/>
          </a:solidFill>
          <a:latin typeface="+mj-lt"/>
          <a:ea typeface="+mj-ea"/>
          <a:cs typeface="+mj-cs"/>
        </a:defRPr>
      </a:lvl1pPr>
      <a:lvl2pPr algn="l" rtl="0" eaLnBrk="1" fontAlgn="base" hangingPunct="1">
        <a:spcBef>
          <a:spcPct val="0"/>
        </a:spcBef>
        <a:spcAft>
          <a:spcPct val="0"/>
        </a:spcAft>
        <a:defRPr kumimoji="1" sz="4400">
          <a:solidFill>
            <a:schemeClr val="tx1"/>
          </a:solidFill>
          <a:latin typeface="Arial" charset="0"/>
          <a:ea typeface="新細明體" charset="-120"/>
        </a:defRPr>
      </a:lvl2pPr>
      <a:lvl3pPr algn="l" rtl="0" eaLnBrk="1" fontAlgn="base" hangingPunct="1">
        <a:spcBef>
          <a:spcPct val="0"/>
        </a:spcBef>
        <a:spcAft>
          <a:spcPct val="0"/>
        </a:spcAft>
        <a:defRPr kumimoji="1" sz="4400">
          <a:solidFill>
            <a:schemeClr val="tx1"/>
          </a:solidFill>
          <a:latin typeface="Arial" charset="0"/>
          <a:ea typeface="新細明體" charset="-120"/>
        </a:defRPr>
      </a:lvl3pPr>
      <a:lvl4pPr algn="l" rtl="0" eaLnBrk="1" fontAlgn="base" hangingPunct="1">
        <a:spcBef>
          <a:spcPct val="0"/>
        </a:spcBef>
        <a:spcAft>
          <a:spcPct val="0"/>
        </a:spcAft>
        <a:defRPr kumimoji="1" sz="4400">
          <a:solidFill>
            <a:schemeClr val="tx1"/>
          </a:solidFill>
          <a:latin typeface="Arial" charset="0"/>
          <a:ea typeface="新細明體" charset="-120"/>
        </a:defRPr>
      </a:lvl4pPr>
      <a:lvl5pPr algn="l" rtl="0" eaLnBrk="1" fontAlgn="base" hangingPunct="1">
        <a:spcBef>
          <a:spcPct val="0"/>
        </a:spcBef>
        <a:spcAft>
          <a:spcPct val="0"/>
        </a:spcAft>
        <a:defRPr kumimoji="1" sz="4400">
          <a:solidFill>
            <a:schemeClr val="tx1"/>
          </a:solidFill>
          <a:latin typeface="Arial" charset="0"/>
          <a:ea typeface="新細明體" charset="-120"/>
        </a:defRPr>
      </a:lvl5pPr>
      <a:lvl6pPr marL="457200" algn="l" rtl="0" eaLnBrk="1" fontAlgn="base" hangingPunct="1">
        <a:spcBef>
          <a:spcPct val="0"/>
        </a:spcBef>
        <a:spcAft>
          <a:spcPct val="0"/>
        </a:spcAft>
        <a:defRPr kumimoji="1" sz="4400">
          <a:solidFill>
            <a:schemeClr val="tx1"/>
          </a:solidFill>
          <a:latin typeface="Arial" charset="0"/>
          <a:ea typeface="新細明體" charset="-120"/>
        </a:defRPr>
      </a:lvl6pPr>
      <a:lvl7pPr marL="914400" algn="l" rtl="0" eaLnBrk="1" fontAlgn="base" hangingPunct="1">
        <a:spcBef>
          <a:spcPct val="0"/>
        </a:spcBef>
        <a:spcAft>
          <a:spcPct val="0"/>
        </a:spcAft>
        <a:defRPr kumimoji="1" sz="4400">
          <a:solidFill>
            <a:schemeClr val="tx1"/>
          </a:solidFill>
          <a:latin typeface="Arial" charset="0"/>
          <a:ea typeface="新細明體" charset="-120"/>
        </a:defRPr>
      </a:lvl7pPr>
      <a:lvl8pPr marL="1371600" algn="l" rtl="0" eaLnBrk="1" fontAlgn="base" hangingPunct="1">
        <a:spcBef>
          <a:spcPct val="0"/>
        </a:spcBef>
        <a:spcAft>
          <a:spcPct val="0"/>
        </a:spcAft>
        <a:defRPr kumimoji="1" sz="4400">
          <a:solidFill>
            <a:schemeClr val="tx1"/>
          </a:solidFill>
          <a:latin typeface="Arial" charset="0"/>
          <a:ea typeface="新細明體" charset="-120"/>
        </a:defRPr>
      </a:lvl8pPr>
      <a:lvl9pPr marL="1828800" algn="l" rtl="0" eaLnBrk="1" fontAlgn="base" hangingPunct="1">
        <a:spcBef>
          <a:spcPct val="0"/>
        </a:spcBef>
        <a:spcAft>
          <a:spcPct val="0"/>
        </a:spcAft>
        <a:defRPr kumimoji="1" sz="4400">
          <a:solidFill>
            <a:schemeClr val="tx1"/>
          </a:solidFill>
          <a:latin typeface="Arial" charset="0"/>
          <a:ea typeface="新細明體" charset="-12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n"/>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itchFamily="2" charset="2"/>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itchFamily="2" charset="2"/>
        <a:buChar char="n"/>
        <a:defRPr kumimoji="1"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itchFamily="2" charset="2"/>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3000">
                <a:latin typeface="微軟正黑體"/>
              </a:defRPr>
            </a:pPr>
            <a:r>
              <a:rPr sz="3000">
                <a:latin typeface="微軟正黑體"/>
              </a:rPr>
              <a:t>系統交流會議題討論 - 待討論議題</a:t>
            </a:r>
          </a:p>
        </p:txBody>
      </p:sp>
      <p:sp>
        <p:nvSpPr>
          <p:cNvPr id="3" name="Subtitle 2"/>
          <p:cNvSpPr>
            <a:spLocks noGrp="1"/>
          </p:cNvSpPr>
          <p:nvPr>
            <p:ph type="subTitle" idx="1"/>
          </p:nvPr>
        </p:nvSpPr>
        <p:spPr/>
        <p:txBody>
          <a:bodyPr/>
          <a:lstStyle/>
          <a:p>
            <a:pPr>
              <a:defRPr sz="2000">
                <a:latin typeface="微軟正黑體"/>
              </a:defRPr>
            </a:pPr>
            <a:r>
              <a:rPr sz="2000">
                <a:latin typeface="微軟正黑體"/>
              </a:rPr>
              <a:t>共 42 筆議題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(2/6)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3. 審查備註目前屬自動代入且申請者可自行修改，承辦單位發現部分項目應屬於固定之備註也被申請者修改，且部分申請者或承辦誤新增之備註無法進行刪除。</a:t>
            </a:r>
          </a:p>
          <a:p>
            <a:pPr lvl="1">
              <a:defRPr sz="2000">
                <a:latin typeface="微軟正黑體"/>
              </a:defRPr>
            </a:pPr>
            <a:r>
              <a:rPr sz="2000">
                <a:latin typeface="微軟正黑體"/>
              </a:rPr>
              <a:t>涉及處別: 技術處 | 涉及部門: 基準審查部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4. 關於承辦人員的權責劃分，案件初始承辦人為A員，然實際推動與執行流程者卻為B員。建議可考量比照公文系統之權限設定，使各承辦人僅能檢視與處理其所負責之案件。</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(3/6)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5. 目前除了審查系統之外，其他系統皆未設定複核人員之綁定機制，建議是否應一併指定複核人員，以確保作業流程之嚴謹性。</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6. 目前補件功能的通知訊息，其內容包含傳真電話，部分使用單位反應已無使用傳真功能，若申請者真的用傳真方式可能也會導致人員未注意而遺漏，故建議移除傳真號碼。</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(4/6)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7. 各單位因應各種需求需要撈取案件資料，需討論能盡量符合各種撈取資料的功能該如何開發(撈取資料必須有最低限至：無法直接抓取近20年的所有資料)</a:t>
            </a:r>
          </a:p>
          <a:p>
            <a:pPr lvl="1">
              <a:defRPr sz="2000">
                <a:latin typeface="微軟正黑體"/>
              </a:defRPr>
            </a:pPr>
            <a:r>
              <a:rPr sz="2000">
                <a:latin typeface="微軟正黑體"/>
              </a:rPr>
              <a:t>涉及處別: 審驗處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8. 品一、品二部執行現場核驗或其他業務於外部出差時，需要調中心部分的資料(如合格證或審查報告)，系統可考量規劃外部作業時如何提供相關檔案下載。</a:t>
            </a:r>
          </a:p>
          <a:p>
            <a:pPr lvl="1">
              <a:defRPr sz="2000">
                <a:latin typeface="微軟正黑體"/>
              </a:defRPr>
            </a:pPr>
            <a:r>
              <a:rPr sz="2000">
                <a:latin typeface="微軟正黑體"/>
              </a:rPr>
              <a:t>涉及處別: 技術處 | 涉及部門: 品一、品二 | 系統別: 安審</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(5/6)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9. 依照2024/10/16線上平台檢討會議之各優化項目討論。</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10. 業務窗口的費用異動單，部分仍為紙本作業，規劃後續於安審系統上作業。</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(6/6)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11. 現行底盤登錄功能，因申請資料係以階段（Session）方式暫存，在同時開啟多個瀏覽器分頁時，易造成資料相互干擾。為求根本解決，或需將此功能整體重構。</a:t>
            </a:r>
          </a:p>
          <a:p>
            <a:pPr lvl="1">
              <a:defRPr sz="2000">
                <a:latin typeface="微軟正黑體"/>
              </a:defRPr>
            </a:pPr>
            <a:r>
              <a:rPr sz="2000">
                <a:latin typeface="微軟正黑體"/>
              </a:rPr>
              <a:t>涉及處別: 審驗處 | 涉及部門: 國產車審驗部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12. 審查誤植案正規化。</a:t>
            </a:r>
          </a:p>
          <a:p>
            <a:pPr lvl="1">
              <a:defRPr sz="2000">
                <a:latin typeface="微軟正黑體"/>
              </a:defRPr>
            </a:pPr>
            <a:r>
              <a:rPr sz="2000">
                <a:latin typeface="微軟正黑體"/>
              </a:rPr>
              <a:t>涉及處別: 技術處 | 涉及部門: 基準審查部 | 系統別: 安審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(1/9)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針對檔案上傳功能，建議應為「安審系統」律定明確的檔案大小上限（例如 200MB）。若檔案容量超過系統所能負荷之限制，應規範使用者須改採其他方式提交，例如以實體光碟等媒介提供，以維持系統穩定運作。</a:t>
            </a:r>
          </a:p>
          <a:p>
            <a:pPr lvl="1">
              <a:defRPr sz="2000">
                <a:latin typeface="微軟正黑體"/>
              </a:defRPr>
            </a:pPr>
            <a:r>
              <a:rPr sz="2000">
                <a:latin typeface="微軟正黑體"/>
              </a:rPr>
              <a:t>涉及處別: 全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複合式後輪距底盤選項無法納入審驗作業。</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(2/9)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3. 當「作廢底盤登錄報告」時，會導致審驗系統無法存取相關資料，進而使後續的「延伸變更換發」在判斷上出現異常。因此，相關單位應審慎考量並建立底盤報告作廢後的處理作業流程。</a:t>
            </a:r>
          </a:p>
          <a:p>
            <a:pPr lvl="1">
              <a:defRPr sz="2000">
                <a:latin typeface="微軟正黑體"/>
              </a:defRPr>
            </a:pPr>
            <a:r>
              <a:rPr sz="2000">
                <a:latin typeface="微軟正黑體"/>
              </a:rPr>
              <a:t>涉及處別: 審驗處 | 涉及部門: 國產、進口 | 系統別: 安審</a:t>
            </a:r>
          </a:p>
          <a:p>
            <a:pPr>
              <a:defRPr sz="2000">
                <a:latin typeface="微軟正黑體"/>
              </a:defRPr>
            </a:pPr>
            <a:endParaRPr sz="2000">
              <a:latin typeface="微軟正黑體"/>
            </a:endParaRPr>
          </a:p>
          <a:p>
            <a:pPr>
              <a:defRPr sz="2000">
                <a:latin typeface="微軟正黑體"/>
              </a:defRPr>
            </a:pPr>
            <a:r>
              <a:rPr sz="2000">
                <a:latin typeface="微軟正黑體"/>
              </a:rPr>
              <a:t>4. 當針對新車少量或進口舊車執行變更時，審驗報告無法勾選變更車型。此問題與當初所設定的僅能變更基本資料而無法變更規格構造的需求相牴觸。</a:t>
            </a:r>
            <a:br/>
            <a:r>
              <a:rPr sz="2000">
                <a:latin typeface="微軟正黑體"/>
              </a:rPr>
              <a:t>此外，變更換發作業也出現了問題。為了解決上述異常，審驗報告類型或許需要由人工手動選擇，而非系統自動判斷。</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(3/9)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5. 進口舊車特種(客)車(露營車)需要送部審核，故需關卡轉至新車少量審驗辦理送部流程，例如：A114VCCCO。</a:t>
            </a:r>
          </a:p>
          <a:p>
            <a:pPr lvl="1">
              <a:defRPr sz="2000">
                <a:latin typeface="微軟正黑體"/>
              </a:defRPr>
            </a:pPr>
            <a:r>
              <a:rPr sz="2000">
                <a:latin typeface="微軟正黑體"/>
              </a:rPr>
              <a:t>涉及處別: 審驗處 | 涉及部門: 進口車審驗部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6. 防呆功能問題，部分防呆功能雖經過人員驗證，但包含承辦人員和資訊人員在內皆很難預測各類型狀況，以致部分可核發之案件會被防呆功能卡住而延誤案件辦理時程，EX.案號A114VCD0T。</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(4/9)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7. 進口舊車之附掛拖車，目前無法於B2C端直接掛案，現以掛少量案件轉舊車因應，後續請承辦單位提出規劃，包含進口舊車送部之議題。</a:t>
            </a:r>
          </a:p>
          <a:p>
            <a:pPr lvl="1">
              <a:defRPr sz="2000">
                <a:latin typeface="微軟正黑體"/>
              </a:defRPr>
            </a:pPr>
            <a:r>
              <a:rPr sz="2000">
                <a:latin typeface="微軟正黑體"/>
              </a:rPr>
              <a:t>涉及處別: 審驗處 | 涉及部門: 進口車審驗部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8. 底盤車的防呆係以一般車輛進行防呆，導致部分特種車的要求會被防呆卡住，如後懸不可超過軸距50%(案號A114RD926)</a:t>
            </a:r>
          </a:p>
          <a:p>
            <a:pPr lvl="1">
              <a:defRPr sz="2000">
                <a:latin typeface="微軟正黑體"/>
              </a:defRPr>
            </a:pPr>
            <a:r>
              <a:rPr sz="2000">
                <a:latin typeface="微軟正黑體"/>
              </a:rPr>
              <a:t>涉及處別: 審驗處 | 涉及部門: 國產車審驗部 | 系統別: 安審</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(5/9)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9. 因系統處理『多量延伸實體車換發案』時，其合格證號碼預設一律代入首張。此設計將導致，若原案持有多張合格證，換發非首張憑證時，所產生之證明編號必然錯誤。</a:t>
            </a:r>
          </a:p>
          <a:p>
            <a:pPr lvl="1">
              <a:defRPr sz="2000">
                <a:latin typeface="微軟正黑體"/>
              </a:defRPr>
            </a:pPr>
            <a:r>
              <a:rPr sz="2000">
                <a:latin typeface="微軟正黑體"/>
              </a:rPr>
              <a:t>涉及處別: 審驗處 | 涉及部門: 國產車審驗部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10. 所有直式合格證均存在一項錯誤：若原案之車身或引擎號碼宣告有誤，即便後續案件已進行誤植更正，其合格證背面所載之號碼，仍將維持為原始錯誤版本。</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議題動機 - PART 1. 現況與挑戰</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現況與挑戰</a:t>
            </a:r>
          </a:p>
          <a:p>
            <a:pPr lvl="1">
              <a:defRPr sz="2000">
                <a:latin typeface="微軟正黑體"/>
              </a:defRPr>
            </a:pPr>
            <a:r>
              <a:rPr sz="2000">
                <a:latin typeface="微軟正黑體"/>
              </a:rPr>
              <a:t>隨著業務的持續推展，我們在日常作業流程與資訊系統上累積了 42 項待解決的議題。這些挑戰已對部分業務的運作效率、資料準確性與跨部門協作造成影響。</a:t>
            </a:r>
          </a:p>
          <a:p>
            <a:pPr lvl="1">
              <a:defRPr sz="2000">
                <a:latin typeface="微軟正黑體"/>
              </a:defRPr>
            </a:pPr>
            <a:r>
              <a:rPr sz="2000">
                <a:latin typeface="微軟正黑體"/>
              </a:rPr>
              <a:t>為了提升整體營運效能，我們需要集中資源，共同檢視並解決這些關鍵問題。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(6/9)</a:t>
            </a:r>
          </a:p>
        </p:txBody>
      </p:sp>
      <p:sp>
        <p:nvSpPr>
          <p:cNvPr id="3" name="Content Placeholder 2"/>
          <p:cNvSpPr>
            <a:spLocks noGrp="1"/>
          </p:cNvSpPr>
          <p:nvPr>
            <p:ph idx="1"/>
          </p:nvPr>
        </p:nvSpPr>
        <p:spPr/>
        <p:txBody>
          <a:bodyPr/>
          <a:lstStyle/>
          <a:p>
            <a:pPr>
              <a:defRPr sz="2000">
                <a:latin typeface="微軟正黑體"/>
              </a:defRPr>
            </a:pPr>
            <a:r>
              <a:rPr sz="1800" dirty="0">
                <a:latin typeface="微軟正黑體"/>
              </a:rPr>
              <a:t>11. </a:t>
            </a:r>
            <a:r>
              <a:rPr sz="1800" dirty="0" err="1">
                <a:latin typeface="微軟正黑體"/>
              </a:rPr>
              <a:t>新車多量在變更案申請時的各類狀況，另承辦單位應知悉自己對於系統所規劃的各類防呆，以確定所遇到的狀況應如何排除</a:t>
            </a:r>
            <a:r>
              <a:rPr sz="1800" dirty="0">
                <a:latin typeface="微軟正黑體"/>
              </a:rPr>
              <a:t>。</a:t>
            </a:r>
          </a:p>
          <a:p>
            <a:pPr marL="457200" lvl="1" indent="0">
              <a:buNone/>
              <a:defRPr sz="2000">
                <a:latin typeface="微軟正黑體"/>
              </a:defRPr>
            </a:pPr>
            <a:r>
              <a:rPr sz="1800" dirty="0">
                <a:latin typeface="微軟正黑體"/>
              </a:rPr>
              <a:t>(1)</a:t>
            </a:r>
            <a:r>
              <a:rPr sz="1800" dirty="0" err="1">
                <a:latin typeface="微軟正黑體"/>
              </a:rPr>
              <a:t>原規劃刪除所有車型時不可進行規格構造變更，但實務上卻可以接受此類申請案</a:t>
            </a:r>
            <a:r>
              <a:rPr sz="1800" dirty="0">
                <a:latin typeface="微軟正黑體"/>
              </a:rPr>
              <a:t>。</a:t>
            </a:r>
          </a:p>
          <a:p>
            <a:pPr marL="457200" lvl="1" indent="0">
              <a:buNone/>
              <a:defRPr sz="2000">
                <a:latin typeface="微軟正黑體"/>
              </a:defRPr>
            </a:pPr>
            <a:r>
              <a:rPr sz="1800" dirty="0">
                <a:latin typeface="微軟正黑體"/>
              </a:rPr>
              <a:t>(2)</a:t>
            </a:r>
            <a:r>
              <a:rPr sz="1800" dirty="0" err="1">
                <a:latin typeface="微軟正黑體"/>
              </a:rPr>
              <a:t>應重新確認所有輸入欄位，哪些項目隸屬於規格構造變更、哪些隸屬於基本資料變更</a:t>
            </a:r>
            <a:r>
              <a:rPr sz="1800" dirty="0">
                <a:latin typeface="微軟正黑體"/>
              </a:rPr>
              <a:t>(</a:t>
            </a:r>
            <a:r>
              <a:rPr sz="1800" dirty="0" err="1">
                <a:latin typeface="微軟正黑體"/>
              </a:rPr>
              <a:t>目前系統的設定是上半部為基本資料變更、下半部為規格構造變更</a:t>
            </a:r>
            <a:r>
              <a:rPr sz="1800" dirty="0">
                <a:latin typeface="微軟正黑體"/>
              </a:rPr>
              <a:t>)</a:t>
            </a:r>
          </a:p>
          <a:p>
            <a:pPr marL="457200" lvl="1" indent="0">
              <a:buNone/>
              <a:defRPr sz="2000">
                <a:latin typeface="微軟正黑體"/>
              </a:defRPr>
            </a:pPr>
            <a:r>
              <a:rPr sz="1800" dirty="0">
                <a:latin typeface="微軟正黑體"/>
              </a:rPr>
              <a:t>(3)系統於刪除車型下一步時會依據二階段打造讀取以往的底盤車廠牌，並依目前最新的底盤車廠牌進行比較，但最新底盤廠牌可能因為底盤作廢緣故而導致無法讀取到，以致出現差異所以會有防呆要求進行基本資料變更。</a:t>
            </a:r>
          </a:p>
          <a:p>
            <a:pPr marL="457200" lvl="1" indent="0">
              <a:buNone/>
              <a:defRPr sz="2000">
                <a:latin typeface="微軟正黑體"/>
              </a:defRPr>
            </a:pPr>
            <a:r>
              <a:rPr sz="1800" dirty="0">
                <a:latin typeface="微軟正黑體"/>
              </a:rPr>
              <a:t>(4)延續第一項問題，申請者為確保可以繼續掛案，所以保留第一型車型未刪除，但其若剛好又執行底盤型式系列的變更，會導致底盤型式清單更新而無法抓取到符合資料，最後又被防呆卡住。(</a:t>
            </a:r>
            <a:r>
              <a:rPr sz="1800" dirty="0" err="1">
                <a:latin typeface="微軟正黑體"/>
              </a:rPr>
              <a:t>大中車體案例</a:t>
            </a:r>
            <a:r>
              <a:rPr sz="1800" dirty="0">
                <a:latin typeface="微軟正黑體"/>
              </a:rPr>
              <a:t>)</a:t>
            </a:r>
          </a:p>
          <a:p>
            <a:pPr lvl="1">
              <a:defRPr sz="2000">
                <a:latin typeface="微軟正黑體"/>
              </a:defRPr>
            </a:pPr>
            <a:r>
              <a:rPr sz="1800" dirty="0" err="1">
                <a:latin typeface="微軟正黑體"/>
              </a:rPr>
              <a:t>涉及處別</a:t>
            </a:r>
            <a:r>
              <a:rPr sz="1800" dirty="0">
                <a:latin typeface="微軟正黑體"/>
              </a:rPr>
              <a:t>: </a:t>
            </a:r>
            <a:r>
              <a:rPr sz="1800" dirty="0" err="1">
                <a:latin typeface="微軟正黑體"/>
              </a:rPr>
              <a:t>審驗處</a:t>
            </a:r>
            <a:r>
              <a:rPr sz="1800" dirty="0">
                <a:latin typeface="微軟正黑體"/>
              </a:rPr>
              <a:t> | </a:t>
            </a:r>
            <a:r>
              <a:rPr sz="1800" dirty="0" err="1">
                <a:latin typeface="微軟正黑體"/>
              </a:rPr>
              <a:t>涉及部門</a:t>
            </a:r>
            <a:r>
              <a:rPr sz="1800" dirty="0">
                <a:latin typeface="微軟正黑體"/>
              </a:rPr>
              <a:t>: </a:t>
            </a:r>
            <a:r>
              <a:rPr sz="1800" dirty="0" err="1">
                <a:latin typeface="微軟正黑體"/>
              </a:rPr>
              <a:t>國產、進口</a:t>
            </a:r>
            <a:r>
              <a:rPr sz="1800" dirty="0">
                <a:latin typeface="微軟正黑體"/>
              </a:rPr>
              <a:t> | </a:t>
            </a:r>
            <a:r>
              <a:rPr sz="1800" dirty="0" err="1">
                <a:latin typeface="微軟正黑體"/>
              </a:rPr>
              <a:t>系統別</a:t>
            </a:r>
            <a:r>
              <a:rPr sz="1800" dirty="0">
                <a:latin typeface="微軟正黑體"/>
              </a:rPr>
              <a:t>: </a:t>
            </a:r>
            <a:r>
              <a:rPr sz="1800" dirty="0" err="1">
                <a:latin typeface="微軟正黑體"/>
              </a:rPr>
              <a:t>安審</a:t>
            </a:r>
            <a:endParaRPr sz="1800" dirty="0">
              <a:latin typeface="微軟正黑體"/>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(7/9)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12. 申請者反應於案件查詢功能查詢附掛拖車案件(如A114VCJ5Z)時，會出現錯誤無法顯示，經確認該項功能並無處理附掛拖車之狀況，以致畫面出現錯誤。</a:t>
            </a:r>
          </a:p>
          <a:p>
            <a:pPr lvl="1">
              <a:defRPr sz="2000">
                <a:latin typeface="微軟正黑體"/>
              </a:defRPr>
            </a:pPr>
            <a:r>
              <a:rPr sz="2000">
                <a:latin typeface="微軟正黑體"/>
              </a:rPr>
              <a:t>涉及處別: 審驗處 | 涉及部門: 國產、進口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13. 審查報告03、17可能因為資料過多以致破版，應考量針對報告內容多寡進行自動化格式調整。</a:t>
            </a:r>
          </a:p>
          <a:p>
            <a:pPr lvl="1">
              <a:defRPr sz="2000">
                <a:latin typeface="微軟正黑體"/>
              </a:defRPr>
            </a:pPr>
            <a:r>
              <a:rPr sz="2000">
                <a:latin typeface="微軟正黑體"/>
              </a:rPr>
              <a:t>涉及處別: 技術處 | 涉及部門: 基準審查部 | 系統別: 安審</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(8/9)</a:t>
            </a:r>
          </a:p>
        </p:txBody>
      </p:sp>
      <p:sp>
        <p:nvSpPr>
          <p:cNvPr id="3" name="Content Placeholder 2"/>
          <p:cNvSpPr>
            <a:spLocks noGrp="1"/>
          </p:cNvSpPr>
          <p:nvPr>
            <p:ph idx="1"/>
          </p:nvPr>
        </p:nvSpPr>
        <p:spPr/>
        <p:txBody>
          <a:bodyPr/>
          <a:lstStyle/>
          <a:p>
            <a:pPr>
              <a:defRPr sz="2000">
                <a:latin typeface="微軟正黑體"/>
              </a:defRPr>
            </a:pPr>
            <a:r>
              <a:rPr sz="2000" dirty="0">
                <a:latin typeface="微軟正黑體"/>
              </a:rPr>
              <a:t>14. </a:t>
            </a:r>
            <a:r>
              <a:rPr sz="2000" dirty="0" err="1">
                <a:latin typeface="微軟正黑體"/>
              </a:rPr>
              <a:t>併案申請審查法規項目異動</a:t>
            </a:r>
            <a:r>
              <a:rPr sz="2000" dirty="0">
                <a:latin typeface="微軟正黑體"/>
              </a:rPr>
              <a:t>。</a:t>
            </a:r>
          </a:p>
          <a:p>
            <a:pPr lvl="1">
              <a:defRPr sz="2000">
                <a:latin typeface="微軟正黑體"/>
              </a:defRPr>
            </a:pPr>
            <a:r>
              <a:rPr sz="2000" dirty="0" err="1">
                <a:latin typeface="微軟正黑體"/>
              </a:rPr>
              <a:t>涉及處別</a:t>
            </a:r>
            <a:r>
              <a:rPr sz="2000" dirty="0">
                <a:latin typeface="微軟正黑體"/>
              </a:rPr>
              <a:t>: </a:t>
            </a:r>
            <a:r>
              <a:rPr sz="2000" dirty="0" err="1">
                <a:latin typeface="微軟正黑體"/>
              </a:rPr>
              <a:t>技術處</a:t>
            </a:r>
            <a:r>
              <a:rPr sz="2000" dirty="0">
                <a:latin typeface="微軟正黑體"/>
              </a:rPr>
              <a:t> | </a:t>
            </a:r>
            <a:r>
              <a:rPr sz="2000" dirty="0" err="1">
                <a:latin typeface="微軟正黑體"/>
              </a:rPr>
              <a:t>涉及部門</a:t>
            </a:r>
            <a:r>
              <a:rPr sz="2000" dirty="0">
                <a:latin typeface="微軟正黑體"/>
              </a:rPr>
              <a:t>: </a:t>
            </a:r>
            <a:r>
              <a:rPr sz="2000" dirty="0" err="1">
                <a:latin typeface="微軟正黑體"/>
              </a:rPr>
              <a:t>基準審查部</a:t>
            </a:r>
            <a:r>
              <a:rPr sz="2000" dirty="0">
                <a:latin typeface="微軟正黑體"/>
              </a:rPr>
              <a:t> | </a:t>
            </a:r>
            <a:r>
              <a:rPr sz="2000" dirty="0" err="1">
                <a:latin typeface="微軟正黑體"/>
              </a:rPr>
              <a:t>系統別</a:t>
            </a:r>
            <a:r>
              <a:rPr sz="2000" dirty="0">
                <a:latin typeface="微軟正黑體"/>
              </a:rPr>
              <a:t>: </a:t>
            </a:r>
            <a:r>
              <a:rPr sz="2000" dirty="0" err="1">
                <a:latin typeface="微軟正黑體"/>
              </a:rPr>
              <a:t>安審</a:t>
            </a:r>
            <a:endParaRPr sz="2000" dirty="0">
              <a:latin typeface="微軟正黑體"/>
            </a:endParaRPr>
          </a:p>
          <a:p>
            <a:pPr>
              <a:defRPr sz="2000">
                <a:latin typeface="微軟正黑體"/>
              </a:defRPr>
            </a:pPr>
            <a:endParaRPr sz="2000" dirty="0">
              <a:latin typeface="微軟正黑體"/>
            </a:endParaRPr>
          </a:p>
          <a:p>
            <a:pPr>
              <a:defRPr sz="2000">
                <a:latin typeface="微軟正黑體"/>
              </a:defRPr>
            </a:pPr>
            <a:r>
              <a:rPr sz="2000" dirty="0">
                <a:latin typeface="微軟正黑體"/>
              </a:rPr>
              <a:t>15. 實車查核、遊覽車比對查核的清冊地點如果有錯需要修改，目前並無對應功能或者無法正常修改，應討論哪些人可以在哪些時間點可以進行修改。</a:t>
            </a:r>
          </a:p>
          <a:p>
            <a:pPr lvl="1">
              <a:defRPr sz="2000">
                <a:latin typeface="微軟正黑體"/>
              </a:defRPr>
            </a:pPr>
            <a:r>
              <a:rPr sz="2000" dirty="0" err="1">
                <a:latin typeface="微軟正黑體"/>
              </a:rPr>
              <a:t>涉及處別</a:t>
            </a:r>
            <a:r>
              <a:rPr sz="2000" dirty="0">
                <a:latin typeface="微軟正黑體"/>
              </a:rPr>
              <a:t>: </a:t>
            </a:r>
            <a:r>
              <a:rPr sz="2000" dirty="0" err="1">
                <a:latin typeface="微軟正黑體"/>
              </a:rPr>
              <a:t>審驗處</a:t>
            </a:r>
            <a:r>
              <a:rPr sz="2000" dirty="0">
                <a:latin typeface="微軟正黑體"/>
              </a:rPr>
              <a:t> | </a:t>
            </a:r>
            <a:r>
              <a:rPr sz="2000" dirty="0" err="1">
                <a:latin typeface="微軟正黑體"/>
              </a:rPr>
              <a:t>涉及部門</a:t>
            </a:r>
            <a:r>
              <a:rPr sz="2000" dirty="0">
                <a:latin typeface="微軟正黑體"/>
              </a:rPr>
              <a:t>: </a:t>
            </a:r>
            <a:r>
              <a:rPr sz="2000" dirty="0" err="1">
                <a:latin typeface="微軟正黑體"/>
              </a:rPr>
              <a:t>實車查檢部</a:t>
            </a:r>
            <a:r>
              <a:rPr sz="2000" dirty="0">
                <a:latin typeface="微軟正黑體"/>
              </a:rPr>
              <a:t> | </a:t>
            </a:r>
            <a:r>
              <a:rPr sz="2000" dirty="0" err="1">
                <a:latin typeface="微軟正黑體"/>
              </a:rPr>
              <a:t>系統別</a:t>
            </a:r>
            <a:r>
              <a:rPr sz="2000" dirty="0">
                <a:latin typeface="微軟正黑體"/>
              </a:rPr>
              <a:t>: </a:t>
            </a:r>
            <a:r>
              <a:rPr sz="2000" dirty="0" err="1">
                <a:latin typeface="微軟正黑體"/>
              </a:rPr>
              <a:t>安審</a:t>
            </a:r>
            <a:endParaRPr sz="2000" dirty="0">
              <a:latin typeface="微軟正黑體"/>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系統問題 (9/9)</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16. 安審系統的符合性宣告表之檢測報告比對功能，會有發生用於比對的案號錯誤問題(可能是案件辦理錯誤或其他緣故)，現在都由資訊協助刪除，後續應由使用單位自行作業。</a:t>
            </a:r>
          </a:p>
          <a:p>
            <a:pPr lvl="1">
              <a:defRPr sz="2000">
                <a:latin typeface="微軟正黑體"/>
              </a:defRPr>
            </a:pPr>
            <a:r>
              <a:rPr sz="2000">
                <a:latin typeface="微軟正黑體"/>
              </a:rPr>
              <a:t>涉及處別: 審驗處 | 涉及部門: 進口車審驗部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17. 目前如符合碰撞資訊揭露的車型，於案件送部之前將先送至申請者端宣告市售車型名稱，因公文日期係以內部作業送出後的日期為主，若申請者宣告市售車型名稱過久，將導致送部時與實際日期落差過大(EX. 案件A114VCI0Q，7/11就送給申請者宣告，但申請者到8/5才完成市售名稱宣告)，故部裡要求修改函文日期，相關單位應考量如何改善此類狀況。</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資安與基礎設施政策</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為確保資訊安全，原則上禁用所有USB裝置。然經登記許可或由公務配發之隨身碟，則不在此限。</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2. 電腦控管議題，只要掛公司財標皆應納入管控，後續須與品二討論相關議題。</a:t>
            </a:r>
          </a:p>
          <a:p>
            <a:pPr lvl="1">
              <a:defRPr sz="2000">
                <a:latin typeface="微軟正黑體"/>
              </a:defRPr>
            </a:pPr>
            <a:r>
              <a:rPr sz="2000">
                <a:latin typeface="微軟正黑體"/>
              </a:rPr>
              <a:t>涉及處別: 技術處 | 涉及部門: 品質查核二部 | 系統別: 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資料一致性問題 (1/2)</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關於車身與引擎號碼之編碼原則，目前存在標準不一的情形。例如，多量、少量資料不允許欄位有空白，然「延伸實體車」之作業卻允許；此外，「020報告」及「遊覽車比對」作業亦不接受空白值。為確保資料之一致性，相關填報規範應建立統一標準。</a:t>
            </a:r>
          </a:p>
          <a:p>
            <a:pPr lvl="1">
              <a:defRPr sz="2000">
                <a:latin typeface="微軟正黑體"/>
              </a:defRPr>
            </a:pPr>
            <a:r>
              <a:rPr sz="2000">
                <a:latin typeface="微軟正黑體"/>
              </a:rPr>
              <a:t>涉及處別: 審驗處 | 涉及部門: 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關於重量單位（公斤、公噸）的自動轉換問題，當處理重量極小或極大的案件時，系統會因自動轉換而發生錯誤，導致合格證上的資料有時會自動乘以或除以1000，進而顯示不正確的資訊。</a:t>
            </a:r>
          </a:p>
          <a:p>
            <a:pPr lvl="1">
              <a:defRPr sz="2000">
                <a:latin typeface="微軟正黑體"/>
              </a:defRPr>
            </a:pPr>
            <a:r>
              <a:rPr sz="2000">
                <a:latin typeface="微軟正黑體"/>
              </a:rPr>
              <a:t>涉及處別: 審驗處 | 涉及部門: 全 | 系統別: 安審</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資料一致性問題 (2/2)</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3. 附加配備名稱絞盤(《交通部道路交通安全規則》或《車輛安全檢驗基準》)或鉸盤(目前合格證使用的名稱)。</a:t>
            </a:r>
          </a:p>
          <a:p>
            <a:pPr lvl="1">
              <a:defRPr sz="2000">
                <a:latin typeface="微軟正黑體"/>
              </a:defRPr>
            </a:pPr>
            <a:r>
              <a:rPr sz="2000">
                <a:latin typeface="微軟正黑體"/>
              </a:rPr>
              <a:t>涉及處別: 審驗處 | 涉及部門: 國產、進口 | 系統別: 安審</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(1/3)</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電子報發送的群組分類，其內容已許久未更新，應考量是否由特定部門或依特定條件由安審系統或其他地方更新群組的各項聯絡資料。</a:t>
            </a:r>
          </a:p>
          <a:p>
            <a:pPr lvl="1">
              <a:defRPr sz="2000">
                <a:latin typeface="微軟正黑體"/>
              </a:defRPr>
            </a:pPr>
            <a:r>
              <a:rPr sz="2000">
                <a:latin typeface="微軟正黑體"/>
              </a:rPr>
              <a:t>涉及處別: 全 | 涉及部門: 全</a:t>
            </a:r>
          </a:p>
          <a:p>
            <a:pPr>
              <a:defRPr sz="2000">
                <a:latin typeface="微軟正黑體"/>
              </a:defRPr>
            </a:pPr>
            <a:endParaRPr sz="2000">
              <a:latin typeface="微軟正黑體"/>
            </a:endParaRPr>
          </a:p>
          <a:p>
            <a:pPr>
              <a:defRPr sz="2000">
                <a:latin typeface="微軟正黑體"/>
              </a:defRPr>
            </a:pPr>
            <a:r>
              <a:rPr sz="2000">
                <a:latin typeface="微軟正黑體"/>
              </a:rPr>
              <a:t>2. 各部應該比照資安委員或品保委員，對於系統開發或調整時，應有統一之窗口，安審系統為極度客製化系統，基本上都以需求方所提之需求進行開發調整，若時常更換人員或由不熟悉的人員來進行管理，將導致系統新舊功能容易發生衝突。</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(2/3)</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3. 需求單資訊端完成作業後，後續各單位回覆測試完畢的MAIL，需由需求單位與部門主管報告完畢後，再提供予資訊才可以認定為測試完成。</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4. 因同一套子系統有同時段提出需求(基準部之EXT與研二部之DDS)的狀況，然因系統專案的管理無法將兩個不同專案分開，所以基本上無法分開獨立上線，如強制要求將特定功能關閉並上線，亦可能導致系統異常。現部分系統功能因測試時間過久，以致後續部分已完成測試且欲上線之功能無法更新。</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跨部門協作與流程建議 (3/3)</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5. 凡需由資訊人員處理之案件，皆應填寫『系統開發及維護申請表』，其中亦包含需求訪談與評估作業。</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議題動機 - PART 2. 會議目標</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會議目標</a:t>
            </a:r>
          </a:p>
          <a:p>
            <a:pPr lvl="1">
              <a:defRPr sz="2000">
                <a:latin typeface="微軟正黑體"/>
              </a:defRPr>
            </a:pPr>
            <a:r>
              <a:rPr sz="2000">
                <a:latin typeface="微軟正黑體"/>
              </a:rPr>
              <a:t>凝聚共識： 對各項議題的癥結點與解決方案達成共識。</a:t>
            </a:r>
          </a:p>
          <a:p>
            <a:pPr lvl="1">
              <a:defRPr sz="2000">
                <a:latin typeface="微軟正黑體"/>
              </a:defRPr>
            </a:pPr>
            <a:r>
              <a:rPr sz="2000">
                <a:latin typeface="微軟正黑體"/>
              </a:rPr>
              <a:t>確立方向： 明確後續系統優化與流程改善的優先次序。</a:t>
            </a:r>
          </a:p>
          <a:p>
            <a:pPr lvl="1">
              <a:defRPr sz="2000">
                <a:latin typeface="微軟正黑體"/>
              </a:defRPr>
            </a:pPr>
            <a:r>
              <a:rPr sz="2000">
                <a:latin typeface="微軟正黑體"/>
              </a:rPr>
              <a:t>分配任務： 釐清各項任務的負責單位與預計完成時程。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議題分類說明</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系統問題</a:t>
            </a:r>
          </a:p>
          <a:p>
            <a:pPr lvl="1">
              <a:defRPr sz="2000">
                <a:latin typeface="微軟正黑體"/>
              </a:defRPr>
            </a:pPr>
            <a:r>
              <a:rPr sz="2000">
                <a:latin typeface="微軟正黑體"/>
              </a:rPr>
              <a:t>指系統現有的功能出現錯誤(Bug)、運算失準或流程中斷，導致使用者無法完成特定作業，或產出不正確的結果。這些是需要優先修復的具體技術缺陷。</a:t>
            </a:r>
          </a:p>
          <a:p>
            <a:pPr>
              <a:defRPr sz="2000">
                <a:latin typeface="微軟正黑體"/>
              </a:defRPr>
            </a:pPr>
            <a:r>
              <a:rPr sz="2000">
                <a:latin typeface="微軟正黑體"/>
              </a:rPr>
              <a:t>系統優化</a:t>
            </a:r>
          </a:p>
          <a:p>
            <a:pPr lvl="1">
              <a:defRPr sz="2000">
                <a:latin typeface="微軟正黑體"/>
              </a:defRPr>
            </a:pPr>
            <a:r>
              <a:rPr sz="2000">
                <a:latin typeface="微軟正黑體"/>
              </a:rPr>
              <a:t>指系統功能雖可運作，但在操作流程、使用者體驗或執行效率上，仍有改善空間。這類建議是為了讓系統更易用、更高效，例如新增便利功能或調整操作邏輯。</a:t>
            </a:r>
          </a:p>
          <a:p>
            <a:pPr>
              <a:defRPr sz="2000">
                <a:latin typeface="微軟正黑體"/>
              </a:defRPr>
            </a:pPr>
            <a:r>
              <a:rPr sz="2000">
                <a:latin typeface="微軟正黑體"/>
              </a:rPr>
              <a:t>資料一致性問題</a:t>
            </a:r>
          </a:p>
          <a:p>
            <a:pPr lvl="1">
              <a:defRPr sz="2000">
                <a:latin typeface="微軟正黑體"/>
              </a:defRPr>
            </a:pPr>
            <a:r>
              <a:rPr sz="2000">
                <a:latin typeface="微軟正黑體"/>
              </a:rPr>
              <a:t>指不同系統模組或作業環節中，對於相同資料的定義、格式或驗證標準不一，導致資料混亂、轉換錯誤或比對困難。</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議題分類說明</a:t>
            </a:r>
          </a:p>
        </p:txBody>
      </p:sp>
      <p:sp>
        <p:nvSpPr>
          <p:cNvPr id="3" name="Content Placeholder 2"/>
          <p:cNvSpPr>
            <a:spLocks noGrp="1"/>
          </p:cNvSpPr>
          <p:nvPr>
            <p:ph idx="1"/>
          </p:nvPr>
        </p:nvSpPr>
        <p:spPr/>
        <p:txBody>
          <a:bodyPr wrap="square"/>
          <a:lstStyle/>
          <a:p>
            <a:pPr>
              <a:defRPr sz="2000">
                <a:latin typeface="微軟正黑體"/>
              </a:defRPr>
            </a:pPr>
            <a:r>
              <a:rPr sz="2000">
                <a:latin typeface="微軟正黑體"/>
              </a:rPr>
              <a:t>跨部門協作與流程建議</a:t>
            </a:r>
          </a:p>
          <a:p>
            <a:pPr lvl="1">
              <a:defRPr sz="2000">
                <a:latin typeface="微軟正黑體"/>
              </a:defRPr>
            </a:pPr>
            <a:r>
              <a:rPr sz="2000">
                <a:latin typeface="微軟正黑體"/>
              </a:rPr>
              <a:t>聚焦於資訊單位與各業務單位之間的溝通、權責劃分與作業流程。旨在建立標準化的需求提出、測試回饋及上線溝通機制，以提升協作效率。</a:t>
            </a:r>
          </a:p>
          <a:p>
            <a:pPr>
              <a:defRPr sz="2000">
                <a:latin typeface="微軟正黑體"/>
              </a:defRPr>
            </a:pPr>
            <a:r>
              <a:rPr sz="2000">
                <a:latin typeface="微軟正黑體"/>
              </a:rPr>
              <a:t>資安與基礎設施政策</a:t>
            </a:r>
          </a:p>
          <a:p>
            <a:pPr lvl="1">
              <a:defRPr sz="2000">
                <a:latin typeface="微軟正黑體"/>
              </a:defRPr>
            </a:pPr>
            <a:r>
              <a:rPr sz="2000">
                <a:latin typeface="微軟正黑體"/>
              </a:rPr>
              <a:t>涉及影響全公司的資訊安全政策、硬體設備及基礎軟體環境的通用性規範。這類議題屬於原則性、全面性的管理政策。</a:t>
            </a:r>
          </a:p>
          <a:p>
            <a:pPr>
              <a:defRPr sz="2000">
                <a:latin typeface="微軟正黑體"/>
              </a:defRPr>
            </a:pPr>
            <a:r>
              <a:rPr sz="2000">
                <a:latin typeface="微軟正黑體"/>
              </a:rPr>
              <a:t>權限設定與管理議題</a:t>
            </a:r>
          </a:p>
          <a:p>
            <a:pPr lvl="1">
              <a:defRPr sz="2000">
                <a:latin typeface="微軟正黑體"/>
              </a:defRPr>
            </a:pPr>
            <a:r>
              <a:rPr sz="2000">
                <a:latin typeface="微軟正黑體"/>
              </a:rPr>
              <a:t>探討各系統的權限劃分與管理機制。核心問題是權限設定未與使用者職務需求精準對應，存在過高或不足的狀況，衍生管理不便與潛在資安風險。</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800">
                <a:latin typeface="微軟正黑體"/>
              </a:defRPr>
            </a:pPr>
            <a:r>
              <a:rPr sz="2800">
                <a:latin typeface="微軟正黑體"/>
              </a:rPr>
              <a:t>議題概覽</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總議題數: 42</a:t>
            </a:r>
          </a:p>
          <a:p>
            <a:pPr>
              <a:defRPr sz="2000">
                <a:latin typeface="微軟正黑體"/>
              </a:defRPr>
            </a:pPr>
            <a:r>
              <a:rPr sz="2000">
                <a:latin typeface="微軟正黑體"/>
              </a:rPr>
              <a:t>各類型議題統計:</a:t>
            </a:r>
          </a:p>
          <a:p>
            <a:pPr lvl="1">
              <a:defRPr sz="2000">
                <a:latin typeface="微軟正黑體"/>
              </a:defRPr>
            </a:pPr>
            <a:r>
              <a:rPr sz="2000">
                <a:latin typeface="微軟正黑體"/>
              </a:rPr>
              <a:t>  權限設定與管理: 3 筆</a:t>
            </a:r>
          </a:p>
          <a:p>
            <a:pPr lvl="1">
              <a:defRPr sz="2000">
                <a:latin typeface="微軟正黑體"/>
              </a:defRPr>
            </a:pPr>
            <a:r>
              <a:rPr sz="2000">
                <a:latin typeface="微軟正黑體"/>
              </a:rPr>
              <a:t>  系統優化: 12 筆</a:t>
            </a:r>
          </a:p>
          <a:p>
            <a:pPr lvl="1">
              <a:defRPr sz="2000">
                <a:latin typeface="微軟正黑體"/>
              </a:defRPr>
            </a:pPr>
            <a:r>
              <a:rPr sz="2000">
                <a:latin typeface="微軟正黑體"/>
              </a:rPr>
              <a:t>  系統問題: 17 筆</a:t>
            </a:r>
          </a:p>
          <a:p>
            <a:pPr lvl="1">
              <a:defRPr sz="2000">
                <a:latin typeface="微軟正黑體"/>
              </a:defRPr>
            </a:pPr>
            <a:r>
              <a:rPr sz="2000">
                <a:latin typeface="微軟正黑體"/>
              </a:rPr>
              <a:t>  資安與基礎設施政策: 2 筆</a:t>
            </a:r>
          </a:p>
          <a:p>
            <a:pPr lvl="1">
              <a:defRPr sz="2000">
                <a:latin typeface="微軟正黑體"/>
              </a:defRPr>
            </a:pPr>
            <a:r>
              <a:rPr sz="2000">
                <a:latin typeface="微軟正黑體"/>
              </a:rPr>
              <a:t>  資料一致性問題: 3 筆</a:t>
            </a:r>
          </a:p>
          <a:p>
            <a:pPr lvl="1">
              <a:defRPr sz="2000">
                <a:latin typeface="微軟正黑體"/>
              </a:defRPr>
            </a:pPr>
            <a:r>
              <a:rPr sz="2000">
                <a:latin typeface="微軟正黑體"/>
              </a:rPr>
              <a:t>  跨部門協作與流程建議: 5 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權限設定與管理 (1/2)</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針對各資訊系統，應考量預設權限之妥適性。建議依據人員資格與職務進行分類，並針對各分類所需權限，建立明確規範，以有效控管。同時，應盡量減少特例權限之核發，避免權限浮濫，衍生資安疑慮。</a:t>
            </a:r>
          </a:p>
          <a:p>
            <a:pPr lvl="1">
              <a:defRPr sz="2000">
                <a:latin typeface="微軟正黑體"/>
              </a:defRPr>
            </a:pPr>
            <a:r>
              <a:rPr sz="2000">
                <a:latin typeface="微軟正黑體"/>
              </a:rPr>
              <a:t>涉及處別: 全 | 涉及部門: 全 | 系統別: 全</a:t>
            </a:r>
          </a:p>
          <a:p>
            <a:pPr>
              <a:defRPr sz="2000">
                <a:latin typeface="微軟正黑體"/>
              </a:defRPr>
            </a:pPr>
            <a:endParaRPr sz="2000">
              <a:latin typeface="微軟正黑體"/>
            </a:endParaRPr>
          </a:p>
          <a:p>
            <a:pPr>
              <a:defRPr sz="2000">
                <a:latin typeface="微軟正黑體"/>
              </a:defRPr>
            </a:pPr>
            <a:r>
              <a:rPr sz="2000">
                <a:latin typeface="微軟正黑體"/>
              </a:rPr>
              <a:t>2. 上述議題，可以順便跟同仁說明目前V槽的各部門各大資料夾權限管理方式，另外針對協同作業的權限，目前沒有一個很有效的管理方式，所以建議要進行討論。</a:t>
            </a:r>
          </a:p>
          <a:p>
            <a:pPr lvl="1">
              <a:defRPr sz="2000">
                <a:latin typeface="微軟正黑體"/>
              </a:defRPr>
            </a:pPr>
            <a:r>
              <a:rPr sz="2000">
                <a:latin typeface="微軟正黑體"/>
              </a:rPr>
              <a:t>涉及處別: 全 | 涉及部門: 全 | 系統別: 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權限設定與管理 (2/2)</a:t>
            </a:r>
          </a:p>
        </p:txBody>
      </p:sp>
      <p:sp>
        <p:nvSpPr>
          <p:cNvPr id="3" name="Content Placeholder 2"/>
          <p:cNvSpPr>
            <a:spLocks noGrp="1"/>
          </p:cNvSpPr>
          <p:nvPr>
            <p:ph idx="1"/>
          </p:nvPr>
        </p:nvSpPr>
        <p:spPr/>
        <p:txBody>
          <a:bodyPr/>
          <a:lstStyle/>
          <a:p>
            <a:pPr>
              <a:defRPr sz="2000">
                <a:latin typeface="微軟正黑體"/>
              </a:defRPr>
            </a:pPr>
            <a:r>
              <a:rPr sz="1800" dirty="0">
                <a:latin typeface="微軟正黑體"/>
              </a:rPr>
              <a:t>3. </a:t>
            </a:r>
            <a:r>
              <a:rPr sz="1800" dirty="0" err="1">
                <a:latin typeface="微軟正黑體"/>
              </a:rPr>
              <a:t>未結案案件之內容調整作業回歸各權責單位</a:t>
            </a:r>
            <a:r>
              <a:rPr sz="1800" dirty="0">
                <a:latin typeface="微軟正黑體"/>
              </a:rPr>
              <a:t>。：</a:t>
            </a:r>
          </a:p>
          <a:p>
            <a:pPr marL="400050" lvl="1" indent="0">
              <a:buNone/>
              <a:defRPr sz="2000">
                <a:latin typeface="微軟正黑體"/>
              </a:defRPr>
            </a:pPr>
            <a:r>
              <a:rPr sz="1800" dirty="0">
                <a:latin typeface="微軟正黑體"/>
              </a:rPr>
              <a:t>(1)</a:t>
            </a:r>
            <a:r>
              <a:rPr sz="1800" dirty="0" err="1">
                <a:latin typeface="微軟正黑體"/>
              </a:rPr>
              <a:t>紙本線上平台統一編號</a:t>
            </a:r>
            <a:r>
              <a:rPr sz="1800" dirty="0">
                <a:latin typeface="微軟正黑體"/>
              </a:rPr>
              <a:t>/</a:t>
            </a:r>
            <a:r>
              <a:rPr sz="1800" dirty="0" err="1">
                <a:latin typeface="微軟正黑體"/>
              </a:rPr>
              <a:t>身分證字號調整內容回歸各部門</a:t>
            </a:r>
            <a:r>
              <a:rPr sz="1800" dirty="0">
                <a:latin typeface="微軟正黑體"/>
              </a:rPr>
              <a:t>。</a:t>
            </a:r>
          </a:p>
          <a:p>
            <a:pPr lvl="1">
              <a:defRPr sz="2000">
                <a:latin typeface="微軟正黑體"/>
              </a:defRPr>
            </a:pPr>
            <a:r>
              <a:rPr sz="1800" dirty="0" err="1">
                <a:latin typeface="微軟正黑體"/>
              </a:rPr>
              <a:t>涉及處別</a:t>
            </a:r>
            <a:r>
              <a:rPr sz="1800" dirty="0">
                <a:latin typeface="微軟正黑體"/>
              </a:rPr>
              <a:t>: 全 | </a:t>
            </a:r>
            <a:r>
              <a:rPr sz="1800" dirty="0" err="1">
                <a:latin typeface="微軟正黑體"/>
              </a:rPr>
              <a:t>涉及部門</a:t>
            </a:r>
            <a:r>
              <a:rPr sz="1800" dirty="0">
                <a:latin typeface="微軟正黑體"/>
              </a:rPr>
              <a:t>: 全 | </a:t>
            </a:r>
            <a:r>
              <a:rPr sz="1800" dirty="0" err="1">
                <a:latin typeface="微軟正黑體"/>
              </a:rPr>
              <a:t>系統別</a:t>
            </a:r>
            <a:r>
              <a:rPr sz="1800" dirty="0">
                <a:latin typeface="微軟正黑體"/>
              </a:rPr>
              <a:t>: </a:t>
            </a:r>
            <a:r>
              <a:rPr sz="1800" dirty="0" err="1">
                <a:latin typeface="微軟正黑體"/>
              </a:rPr>
              <a:t>安審</a:t>
            </a:r>
            <a:endParaRPr sz="1800" dirty="0">
              <a:latin typeface="微軟正黑體"/>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400">
                <a:latin typeface="微軟正黑體"/>
              </a:defRPr>
            </a:pPr>
            <a:r>
              <a:rPr sz="2400">
                <a:latin typeface="微軟正黑體"/>
              </a:rPr>
              <a:t>系統優化 (1/6)</a:t>
            </a:r>
          </a:p>
        </p:txBody>
      </p:sp>
      <p:sp>
        <p:nvSpPr>
          <p:cNvPr id="3" name="Content Placeholder 2"/>
          <p:cNvSpPr>
            <a:spLocks noGrp="1"/>
          </p:cNvSpPr>
          <p:nvPr>
            <p:ph idx="1"/>
          </p:nvPr>
        </p:nvSpPr>
        <p:spPr/>
        <p:txBody>
          <a:bodyPr/>
          <a:lstStyle/>
          <a:p>
            <a:pPr>
              <a:defRPr sz="2000">
                <a:latin typeface="微軟正黑體"/>
              </a:defRPr>
            </a:pPr>
            <a:r>
              <a:rPr sz="2000">
                <a:latin typeface="微軟正黑體"/>
              </a:rPr>
              <a:t>1. 審查報告中的「燈具項目」新增後，便無法執行刪除作業，此問題亦同時存在於「備註」欄位。</a:t>
            </a:r>
          </a:p>
          <a:p>
            <a:pPr lvl="1">
              <a:defRPr sz="2000">
                <a:latin typeface="微軟正黑體"/>
              </a:defRPr>
            </a:pPr>
            <a:r>
              <a:rPr sz="2000">
                <a:latin typeface="微軟正黑體"/>
              </a:rPr>
              <a:t>涉及處別: 技術處 | 涉及部門: 基準審查部 | 系統別: 安審</a:t>
            </a:r>
          </a:p>
          <a:p>
            <a:pPr>
              <a:defRPr sz="2000">
                <a:latin typeface="微軟正黑體"/>
              </a:defRPr>
            </a:pPr>
            <a:endParaRPr sz="2000">
              <a:latin typeface="微軟正黑體"/>
            </a:endParaRPr>
          </a:p>
          <a:p>
            <a:pPr>
              <a:defRPr sz="2000">
                <a:latin typeface="微軟正黑體"/>
              </a:defRPr>
            </a:pPr>
            <a:r>
              <a:rPr sz="2000">
                <a:latin typeface="微軟正黑體"/>
              </a:rPr>
              <a:t>2. 案件核發與撤案的判別方式，以往係以案件歷程進行判斷，如有主管撤案確認之關卡，則該案件判斷為撤案，但後續仍有發生雖送至主管撤案確認，但後續仍退回繼續辦理導致系統案件判斷有誤。</a:t>
            </a:r>
          </a:p>
          <a:p>
            <a:pPr lvl="1">
              <a:defRPr sz="2000">
                <a:latin typeface="微軟正黑體"/>
              </a:defRPr>
            </a:pPr>
            <a:r>
              <a:rPr sz="2000">
                <a:latin typeface="微軟正黑體"/>
              </a:rPr>
              <a:t>涉及處別: 全 | 涉及部門: 全 | 系統別: 安審</a:t>
            </a:r>
          </a:p>
        </p:txBody>
      </p:sp>
    </p:spTree>
  </p:cSld>
  <p:clrMapOvr>
    <a:masterClrMapping/>
  </p:clrMapOvr>
</p:sld>
</file>

<file path=ppt/theme/theme1.xml><?xml version="1.0" encoding="utf-8"?>
<a:theme xmlns:a="http://schemas.openxmlformats.org/drawingml/2006/main" name="佈景主題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chemeClr val="tx1"/>
            </a:solidFill>
            <a:effectLst/>
            <a:latin typeface="Arial" charset="0"/>
            <a:ea typeface="新細明體" charset="-120"/>
          </a:defRPr>
        </a:defPPr>
      </a:lstStyle>
    </a:lnDef>
    <a:txDef>
      <a:spPr>
        <a:noFill/>
        <a:ln>
          <a:solidFill>
            <a:srgbClr val="C00000"/>
          </a:solidFill>
        </a:ln>
      </a:spPr>
      <a:bodyPr wrap="square" rtlCol="0">
        <a:spAutoFit/>
      </a:bodyPr>
      <a:lstStyle>
        <a:defPPr algn="l">
          <a:defRPr dirty="0" smtClean="0">
            <a:solidFill>
              <a:srgbClr val="FF0000"/>
            </a:solidFill>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佈景主題1" id="{DB65859D-0490-4A0E-8912-1B8F641179E7}" vid="{708057E8-84AB-40D1-B120-EAFFC6203D19}"/>
    </a:ext>
  </a:extLst>
</a:theme>
</file>

<file path=docProps/app.xml><?xml version="1.0" encoding="utf-8"?>
<Properties xmlns="http://schemas.openxmlformats.org/officeDocument/2006/extended-properties" xmlns:vt="http://schemas.openxmlformats.org/officeDocument/2006/docPropsVTypes">
  <Template>佈景主題</Template>
  <TotalTime>2</TotalTime>
  <Words>1342</Words>
  <Application>Microsoft Office PowerPoint</Application>
  <PresentationFormat>如螢幕大小 (4:3)</PresentationFormat>
  <Paragraphs>165</Paragraphs>
  <Slides>29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29</vt:i4>
      </vt:variant>
    </vt:vector>
  </HeadingPairs>
  <TitlesOfParts>
    <vt:vector size="35" baseType="lpstr">
      <vt:lpstr>微軟正黑體</vt:lpstr>
      <vt:lpstr>Arial</vt:lpstr>
      <vt:lpstr>Arial Black</vt:lpstr>
      <vt:lpstr>Times New Roman</vt:lpstr>
      <vt:lpstr>Wingdings</vt:lpstr>
      <vt:lpstr>佈景主題1</vt:lpstr>
      <vt:lpstr>系統交流會議題討論 - 待討論議題</vt:lpstr>
      <vt:lpstr>議題動機 - PART 1. 現況與挑戰</vt:lpstr>
      <vt:lpstr>議題動機 - PART 2. 會議目標</vt:lpstr>
      <vt:lpstr>議題分類說明</vt:lpstr>
      <vt:lpstr>議題分類說明</vt:lpstr>
      <vt:lpstr>議題概覽</vt:lpstr>
      <vt:lpstr>權限設定與管理 (1/2)</vt:lpstr>
      <vt:lpstr>權限設定與管理 (2/2)</vt:lpstr>
      <vt:lpstr>系統優化 (1/6)</vt:lpstr>
      <vt:lpstr>系統優化 (2/6)</vt:lpstr>
      <vt:lpstr>系統優化 (3/6)</vt:lpstr>
      <vt:lpstr>系統優化 (4/6)</vt:lpstr>
      <vt:lpstr>系統優化 (5/6)</vt:lpstr>
      <vt:lpstr>系統優化 (6/6)</vt:lpstr>
      <vt:lpstr>系統問題 (1/9)</vt:lpstr>
      <vt:lpstr>系統問題 (2/9)</vt:lpstr>
      <vt:lpstr>系統問題 (3/9)</vt:lpstr>
      <vt:lpstr>系統問題 (4/9)</vt:lpstr>
      <vt:lpstr>系統問題 (5/9)</vt:lpstr>
      <vt:lpstr>系統問題 (6/9)</vt:lpstr>
      <vt:lpstr>系統問題 (7/9)</vt:lpstr>
      <vt:lpstr>系統問題 (8/9)</vt:lpstr>
      <vt:lpstr>系統問題 (9/9)</vt:lpstr>
      <vt:lpstr>資安與基礎設施政策</vt:lpstr>
      <vt:lpstr>資料一致性問題 (1/2)</vt:lpstr>
      <vt:lpstr>資料一致性問題 (2/2)</vt:lpstr>
      <vt:lpstr>跨部門協作與流程建議 (1/3)</vt:lpstr>
      <vt:lpstr>跨部門協作與流程建議 (2/3)</vt:lpstr>
      <vt:lpstr>跨部門協作與流程建議 (3/3)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cwt02014_陳韋珽</cp:lastModifiedBy>
  <cp:revision>4</cp:revision>
  <dcterms:created xsi:type="dcterms:W3CDTF">2013-01-27T09:14:16Z</dcterms:created>
  <dcterms:modified xsi:type="dcterms:W3CDTF">2025-08-13T09:00:35Z</dcterms:modified>
  <cp:category/>
</cp:coreProperties>
</file>