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6F5C7E-DB14-1A49-8F51-307E949F2C9F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unsly/HomeHarvest" TargetMode="External"/><Relationship Id="rId1" Type="http://schemas.openxmlformats.org/officeDocument/2006/relationships/hyperlink" Target="https://www.realtor.com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github.com/Bunsly/HomeHarvest" TargetMode="External"/><Relationship Id="rId5" Type="http://schemas.openxmlformats.org/officeDocument/2006/relationships/hyperlink" Target="https://www.realtor.com/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17F8D-F46B-44C8-9988-C6607ED368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98B2B4-518E-4203-8828-8B3E656A13AE}">
      <dgm:prSet/>
      <dgm:spPr/>
      <dgm:t>
        <a:bodyPr/>
        <a:lstStyle/>
        <a:p>
          <a:pPr>
            <a:defRPr b="1"/>
          </a:pPr>
          <a:r>
            <a:rPr lang="en-US" b="1"/>
            <a:t>Data Source</a:t>
          </a:r>
          <a:r>
            <a:rPr lang="en-US"/>
            <a:t>:</a:t>
          </a:r>
        </a:p>
      </dgm:t>
    </dgm:pt>
    <dgm:pt modelId="{CD96DB8E-01BE-4C4C-A9D7-3ADAA80DCE21}" type="parTrans" cxnId="{CA8BA861-E455-434C-9662-D91C33E93F02}">
      <dgm:prSet/>
      <dgm:spPr/>
      <dgm:t>
        <a:bodyPr/>
        <a:lstStyle/>
        <a:p>
          <a:endParaRPr lang="en-US"/>
        </a:p>
      </dgm:t>
    </dgm:pt>
    <dgm:pt modelId="{28646A1C-00C6-4D23-8DDA-EE6ED776E91A}" type="sibTrans" cxnId="{CA8BA861-E455-434C-9662-D91C33E93F02}">
      <dgm:prSet/>
      <dgm:spPr/>
      <dgm:t>
        <a:bodyPr/>
        <a:lstStyle/>
        <a:p>
          <a:endParaRPr lang="en-US"/>
        </a:p>
      </dgm:t>
    </dgm:pt>
    <dgm:pt modelId="{438F3BD3-9A3F-4C4A-ACB7-8B332B5D5C7F}">
      <dgm:prSet/>
      <dgm:spPr/>
      <dgm:t>
        <a:bodyPr/>
        <a:lstStyle/>
        <a:p>
          <a:r>
            <a:rPr lang="en-US"/>
            <a:t>Sourced housing listing data from </a:t>
          </a:r>
          <a:r>
            <a:rPr lang="en-US" b="1"/>
            <a:t>realtor.com</a:t>
          </a:r>
          <a:r>
            <a:rPr lang="en-US"/>
            <a:t> using the open-source </a:t>
          </a:r>
          <a:r>
            <a:rPr lang="en-US" b="1"/>
            <a:t>HomeHarvest Python library</a:t>
          </a:r>
          <a:r>
            <a:rPr lang="en-US"/>
            <a:t>.</a:t>
          </a:r>
        </a:p>
      </dgm:t>
    </dgm:pt>
    <dgm:pt modelId="{160236E2-8435-4AED-8B43-9FEF7BE55DAA}" type="parTrans" cxnId="{502FB4CA-A01D-4F65-8512-1529941766D0}">
      <dgm:prSet/>
      <dgm:spPr/>
      <dgm:t>
        <a:bodyPr/>
        <a:lstStyle/>
        <a:p>
          <a:endParaRPr lang="en-US"/>
        </a:p>
      </dgm:t>
    </dgm:pt>
    <dgm:pt modelId="{A987B234-8254-41E0-BC61-8799A03F7BF0}" type="sibTrans" cxnId="{502FB4CA-A01D-4F65-8512-1529941766D0}">
      <dgm:prSet/>
      <dgm:spPr/>
      <dgm:t>
        <a:bodyPr/>
        <a:lstStyle/>
        <a:p>
          <a:endParaRPr lang="en-US"/>
        </a:p>
      </dgm:t>
    </dgm:pt>
    <dgm:pt modelId="{B5F1DA47-5EA3-44E3-9900-D9508C5EA01D}">
      <dgm:prSet/>
      <dgm:spPr/>
      <dgm:t>
        <a:bodyPr/>
        <a:lstStyle/>
        <a:p>
          <a:r>
            <a:rPr lang="en-US" dirty="0"/>
            <a:t>Initially aimed to gather data from Zillow using a third-party API; however, due to </a:t>
          </a:r>
          <a:r>
            <a:rPr lang="en-US" b="1" dirty="0"/>
            <a:t>Zillow’s scraping restrictions</a:t>
          </a:r>
          <a:r>
            <a:rPr lang="en-US" dirty="0"/>
            <a:t> and </a:t>
          </a:r>
          <a:r>
            <a:rPr lang="en-US" b="1" dirty="0"/>
            <a:t>limitations on the amount of accessible listings</a:t>
          </a:r>
          <a:r>
            <a:rPr lang="en-US" dirty="0"/>
            <a:t>, I switched to </a:t>
          </a:r>
          <a:r>
            <a:rPr lang="en-US" dirty="0" err="1"/>
            <a:t>realtor.com</a:t>
          </a:r>
          <a:r>
            <a:rPr lang="en-US" dirty="0"/>
            <a:t> for improved accessibility and reliability.</a:t>
          </a:r>
        </a:p>
      </dgm:t>
    </dgm:pt>
    <dgm:pt modelId="{47336CED-B4A3-4038-95A2-41040B5C12C8}" type="parTrans" cxnId="{3C7C9893-274C-4DB9-8C90-F75C95319A3D}">
      <dgm:prSet/>
      <dgm:spPr/>
      <dgm:t>
        <a:bodyPr/>
        <a:lstStyle/>
        <a:p>
          <a:endParaRPr lang="en-US"/>
        </a:p>
      </dgm:t>
    </dgm:pt>
    <dgm:pt modelId="{02006A60-C04E-45AB-9B1D-6A4E33DC0A8E}" type="sibTrans" cxnId="{3C7C9893-274C-4DB9-8C90-F75C95319A3D}">
      <dgm:prSet/>
      <dgm:spPr/>
      <dgm:t>
        <a:bodyPr/>
        <a:lstStyle/>
        <a:p>
          <a:endParaRPr lang="en-US"/>
        </a:p>
      </dgm:t>
    </dgm:pt>
    <dgm:pt modelId="{48E9BEF7-D39D-41EB-B13B-AB83AACECF92}">
      <dgm:prSet/>
      <dgm:spPr/>
      <dgm:t>
        <a:bodyPr/>
        <a:lstStyle/>
        <a:p>
          <a:pPr>
            <a:defRPr b="1"/>
          </a:pPr>
          <a:r>
            <a:rPr lang="en-US" b="1"/>
            <a:t>Data Collection Process</a:t>
          </a:r>
          <a:r>
            <a:rPr lang="en-US"/>
            <a:t>:</a:t>
          </a:r>
        </a:p>
      </dgm:t>
    </dgm:pt>
    <dgm:pt modelId="{5295261F-2425-4910-8ADF-AFD15502BCBA}" type="parTrans" cxnId="{FB525498-194E-4D3E-9A05-ED206D279FE7}">
      <dgm:prSet/>
      <dgm:spPr/>
      <dgm:t>
        <a:bodyPr/>
        <a:lstStyle/>
        <a:p>
          <a:endParaRPr lang="en-US"/>
        </a:p>
      </dgm:t>
    </dgm:pt>
    <dgm:pt modelId="{AB7D9243-6AFA-4BDD-89F3-9AE7BF0F88D3}" type="sibTrans" cxnId="{FB525498-194E-4D3E-9A05-ED206D279FE7}">
      <dgm:prSet/>
      <dgm:spPr/>
      <dgm:t>
        <a:bodyPr/>
        <a:lstStyle/>
        <a:p>
          <a:endParaRPr lang="en-US"/>
        </a:p>
      </dgm:t>
    </dgm:pt>
    <dgm:pt modelId="{B44FC280-2068-475B-A0D7-27E2BB1C1C7D}">
      <dgm:prSet/>
      <dgm:spPr/>
      <dgm:t>
        <a:bodyPr/>
        <a:lstStyle/>
        <a:p>
          <a:r>
            <a:rPr lang="en-US" b="1"/>
            <a:t>HomeHarvest Library</a:t>
          </a:r>
          <a:r>
            <a:rPr lang="en-US"/>
            <a:t>: Utilized this real estate scraping tool for structured and efficient data extraction from realtor.com, enabling comprehensive data gathering for the project.</a:t>
          </a:r>
        </a:p>
      </dgm:t>
    </dgm:pt>
    <dgm:pt modelId="{E4775068-ECBC-4EE6-8A45-8EC60474D87D}" type="parTrans" cxnId="{15FB0554-89FC-4D8B-A683-D4EDA4BC7B12}">
      <dgm:prSet/>
      <dgm:spPr/>
      <dgm:t>
        <a:bodyPr/>
        <a:lstStyle/>
        <a:p>
          <a:endParaRPr lang="en-US"/>
        </a:p>
      </dgm:t>
    </dgm:pt>
    <dgm:pt modelId="{BBE3A877-C49C-48EC-80B9-BBED49BECF91}" type="sibTrans" cxnId="{15FB0554-89FC-4D8B-A683-D4EDA4BC7B12}">
      <dgm:prSet/>
      <dgm:spPr/>
      <dgm:t>
        <a:bodyPr/>
        <a:lstStyle/>
        <a:p>
          <a:endParaRPr lang="en-US"/>
        </a:p>
      </dgm:t>
    </dgm:pt>
    <dgm:pt modelId="{69CE0CCA-B540-40C9-A282-1FE4AF97AE0F}">
      <dgm:prSet/>
      <dgm:spPr/>
      <dgm:t>
        <a:bodyPr/>
        <a:lstStyle/>
        <a:p>
          <a:r>
            <a:rPr lang="en-US" b="1"/>
            <a:t>Key Resources</a:t>
          </a:r>
          <a:r>
            <a:rPr lang="en-US"/>
            <a:t>:</a:t>
          </a:r>
        </a:p>
      </dgm:t>
    </dgm:pt>
    <dgm:pt modelId="{3965332B-4EA1-4466-95FE-322D177CF21A}" type="parTrans" cxnId="{EA845871-984A-47C2-A900-CC5A88F4BCF6}">
      <dgm:prSet/>
      <dgm:spPr/>
      <dgm:t>
        <a:bodyPr/>
        <a:lstStyle/>
        <a:p>
          <a:endParaRPr lang="en-US"/>
        </a:p>
      </dgm:t>
    </dgm:pt>
    <dgm:pt modelId="{DC26C6BD-89CC-41A4-A223-6C0D82D1A611}" type="sibTrans" cxnId="{EA845871-984A-47C2-A900-CC5A88F4BCF6}">
      <dgm:prSet/>
      <dgm:spPr/>
      <dgm:t>
        <a:bodyPr/>
        <a:lstStyle/>
        <a:p>
          <a:endParaRPr lang="en-US"/>
        </a:p>
      </dgm:t>
    </dgm:pt>
    <dgm:pt modelId="{D8C3E201-56A0-4E33-B65E-9AFAD59BCEA5}">
      <dgm:prSet/>
      <dgm:spPr/>
      <dgm:t>
        <a:bodyPr/>
        <a:lstStyle/>
        <a:p>
          <a:r>
            <a:rPr lang="en-US" b="1"/>
            <a:t>Realtor Website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1"/>
            </a:rPr>
            <a:t>realtor.com</a:t>
          </a:r>
          <a:endParaRPr lang="en-US"/>
        </a:p>
      </dgm:t>
    </dgm:pt>
    <dgm:pt modelId="{D3B1277D-4C2E-4BA4-AAA0-BBC2F5B27E49}" type="parTrans" cxnId="{420208FF-6B3C-4F50-84F8-291FB76299C4}">
      <dgm:prSet/>
      <dgm:spPr/>
      <dgm:t>
        <a:bodyPr/>
        <a:lstStyle/>
        <a:p>
          <a:endParaRPr lang="en-US"/>
        </a:p>
      </dgm:t>
    </dgm:pt>
    <dgm:pt modelId="{39382B2C-D983-40AA-B65F-46EF5B362F4E}" type="sibTrans" cxnId="{420208FF-6B3C-4F50-84F8-291FB76299C4}">
      <dgm:prSet/>
      <dgm:spPr/>
      <dgm:t>
        <a:bodyPr/>
        <a:lstStyle/>
        <a:p>
          <a:endParaRPr lang="en-US"/>
        </a:p>
      </dgm:t>
    </dgm:pt>
    <dgm:pt modelId="{7E8204B5-B414-47EB-9D83-EC4A0683944F}">
      <dgm:prSet/>
      <dgm:spPr/>
      <dgm:t>
        <a:bodyPr/>
        <a:lstStyle/>
        <a:p>
          <a:r>
            <a:rPr lang="en-US" b="1"/>
            <a:t>HomeHarvest Library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2"/>
            </a:rPr>
            <a:t>HomeHarvest GitHub</a:t>
          </a:r>
          <a:endParaRPr lang="en-US"/>
        </a:p>
      </dgm:t>
    </dgm:pt>
    <dgm:pt modelId="{4EBA9CFA-13FC-445A-B28C-6C94570576AA}" type="parTrans" cxnId="{6784F8CC-09D7-4FA7-ACE4-83304BA2C1C6}">
      <dgm:prSet/>
      <dgm:spPr/>
      <dgm:t>
        <a:bodyPr/>
        <a:lstStyle/>
        <a:p>
          <a:endParaRPr lang="en-US"/>
        </a:p>
      </dgm:t>
    </dgm:pt>
    <dgm:pt modelId="{C45F3BD0-3746-48F4-A9F0-54095AAF939F}" type="sibTrans" cxnId="{6784F8CC-09D7-4FA7-ACE4-83304BA2C1C6}">
      <dgm:prSet/>
      <dgm:spPr/>
      <dgm:t>
        <a:bodyPr/>
        <a:lstStyle/>
        <a:p>
          <a:endParaRPr lang="en-US"/>
        </a:p>
      </dgm:t>
    </dgm:pt>
    <dgm:pt modelId="{6C311FF7-E137-40F2-A06B-945585CA325F}" type="pres">
      <dgm:prSet presAssocID="{65917F8D-F46B-44C8-9988-C6607ED36822}" presName="root" presStyleCnt="0">
        <dgm:presLayoutVars>
          <dgm:dir/>
          <dgm:resizeHandles val="exact"/>
        </dgm:presLayoutVars>
      </dgm:prSet>
      <dgm:spPr/>
    </dgm:pt>
    <dgm:pt modelId="{094561AD-C03D-4CE7-9BB7-694F5C646512}" type="pres">
      <dgm:prSet presAssocID="{7298B2B4-518E-4203-8828-8B3E656A13AE}" presName="compNode" presStyleCnt="0"/>
      <dgm:spPr/>
    </dgm:pt>
    <dgm:pt modelId="{CAAD740E-D2A1-423C-9E5F-5538ED4CFB17}" type="pres">
      <dgm:prSet presAssocID="{7298B2B4-518E-4203-8828-8B3E656A13A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0673DE-8879-4586-9DDE-B76A7D358423}" type="pres">
      <dgm:prSet presAssocID="{7298B2B4-518E-4203-8828-8B3E656A13AE}" presName="iconSpace" presStyleCnt="0"/>
      <dgm:spPr/>
    </dgm:pt>
    <dgm:pt modelId="{722BA76F-2DF9-4601-9031-3704EF6F58F4}" type="pres">
      <dgm:prSet presAssocID="{7298B2B4-518E-4203-8828-8B3E656A13AE}" presName="parTx" presStyleLbl="revTx" presStyleIdx="0" presStyleCnt="4">
        <dgm:presLayoutVars>
          <dgm:chMax val="0"/>
          <dgm:chPref val="0"/>
        </dgm:presLayoutVars>
      </dgm:prSet>
      <dgm:spPr/>
    </dgm:pt>
    <dgm:pt modelId="{1978171E-82A9-41FA-B36C-80FB58342A5D}" type="pres">
      <dgm:prSet presAssocID="{7298B2B4-518E-4203-8828-8B3E656A13AE}" presName="txSpace" presStyleCnt="0"/>
      <dgm:spPr/>
    </dgm:pt>
    <dgm:pt modelId="{7CA50D8F-6499-477A-83F1-588444493395}" type="pres">
      <dgm:prSet presAssocID="{7298B2B4-518E-4203-8828-8B3E656A13AE}" presName="desTx" presStyleLbl="revTx" presStyleIdx="1" presStyleCnt="4">
        <dgm:presLayoutVars/>
      </dgm:prSet>
      <dgm:spPr/>
    </dgm:pt>
    <dgm:pt modelId="{B545B38C-5393-48B1-9136-CCA06392B388}" type="pres">
      <dgm:prSet presAssocID="{28646A1C-00C6-4D23-8DDA-EE6ED776E91A}" presName="sibTrans" presStyleCnt="0"/>
      <dgm:spPr/>
    </dgm:pt>
    <dgm:pt modelId="{F672C506-0A86-4C7C-8BE7-3C340D818495}" type="pres">
      <dgm:prSet presAssocID="{48E9BEF7-D39D-41EB-B13B-AB83AACECF92}" presName="compNode" presStyleCnt="0"/>
      <dgm:spPr/>
    </dgm:pt>
    <dgm:pt modelId="{96E29064-AB18-4671-AC6A-4451142E6261}" type="pres">
      <dgm:prSet presAssocID="{48E9BEF7-D39D-41EB-B13B-AB83AACECF92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BE300B-1BFE-4BF9-A23F-A335995B86CD}" type="pres">
      <dgm:prSet presAssocID="{48E9BEF7-D39D-41EB-B13B-AB83AACECF92}" presName="iconSpace" presStyleCnt="0"/>
      <dgm:spPr/>
    </dgm:pt>
    <dgm:pt modelId="{EE8FFAE6-9910-46FE-B191-5B9E36A60F7A}" type="pres">
      <dgm:prSet presAssocID="{48E9BEF7-D39D-41EB-B13B-AB83AACECF92}" presName="parTx" presStyleLbl="revTx" presStyleIdx="2" presStyleCnt="4">
        <dgm:presLayoutVars>
          <dgm:chMax val="0"/>
          <dgm:chPref val="0"/>
        </dgm:presLayoutVars>
      </dgm:prSet>
      <dgm:spPr/>
    </dgm:pt>
    <dgm:pt modelId="{B9520A2A-6152-4AE2-99D0-96B54590DE29}" type="pres">
      <dgm:prSet presAssocID="{48E9BEF7-D39D-41EB-B13B-AB83AACECF92}" presName="txSpace" presStyleCnt="0"/>
      <dgm:spPr/>
    </dgm:pt>
    <dgm:pt modelId="{33AA1523-F710-4C7C-8774-627131C63E50}" type="pres">
      <dgm:prSet presAssocID="{48E9BEF7-D39D-41EB-B13B-AB83AACECF92}" presName="desTx" presStyleLbl="revTx" presStyleIdx="3" presStyleCnt="4">
        <dgm:presLayoutVars/>
      </dgm:prSet>
      <dgm:spPr/>
    </dgm:pt>
  </dgm:ptLst>
  <dgm:cxnLst>
    <dgm:cxn modelId="{B83E9411-F7F3-40ED-8EC0-821BB37BC793}" type="presOf" srcId="{B5F1DA47-5EA3-44E3-9900-D9508C5EA01D}" destId="{7CA50D8F-6499-477A-83F1-588444493395}" srcOrd="0" destOrd="1" presId="urn:microsoft.com/office/officeart/2018/2/layout/IconLabelDescriptionList"/>
    <dgm:cxn modelId="{BCDFFF17-E782-4F91-B170-3AF72C53B8BB}" type="presOf" srcId="{65917F8D-F46B-44C8-9988-C6607ED36822}" destId="{6C311FF7-E137-40F2-A06B-945585CA325F}" srcOrd="0" destOrd="0" presId="urn:microsoft.com/office/officeart/2018/2/layout/IconLabelDescriptionList"/>
    <dgm:cxn modelId="{62311E3D-4D69-42BF-8637-10F6981DAA54}" type="presOf" srcId="{7298B2B4-518E-4203-8828-8B3E656A13AE}" destId="{722BA76F-2DF9-4601-9031-3704EF6F58F4}" srcOrd="0" destOrd="0" presId="urn:microsoft.com/office/officeart/2018/2/layout/IconLabelDescriptionList"/>
    <dgm:cxn modelId="{15FB0554-89FC-4D8B-A683-D4EDA4BC7B12}" srcId="{48E9BEF7-D39D-41EB-B13B-AB83AACECF92}" destId="{B44FC280-2068-475B-A0D7-27E2BB1C1C7D}" srcOrd="0" destOrd="0" parTransId="{E4775068-ECBC-4EE6-8A45-8EC60474D87D}" sibTransId="{BBE3A877-C49C-48EC-80B9-BBED49BECF91}"/>
    <dgm:cxn modelId="{0BE70561-359D-4E3D-AF97-E8DD1D0B0AE9}" type="presOf" srcId="{438F3BD3-9A3F-4C4A-ACB7-8B332B5D5C7F}" destId="{7CA50D8F-6499-477A-83F1-588444493395}" srcOrd="0" destOrd="0" presId="urn:microsoft.com/office/officeart/2018/2/layout/IconLabelDescriptionList"/>
    <dgm:cxn modelId="{CA8BA861-E455-434C-9662-D91C33E93F02}" srcId="{65917F8D-F46B-44C8-9988-C6607ED36822}" destId="{7298B2B4-518E-4203-8828-8B3E656A13AE}" srcOrd="0" destOrd="0" parTransId="{CD96DB8E-01BE-4C4C-A9D7-3ADAA80DCE21}" sibTransId="{28646A1C-00C6-4D23-8DDA-EE6ED776E91A}"/>
    <dgm:cxn modelId="{EA845871-984A-47C2-A900-CC5A88F4BCF6}" srcId="{48E9BEF7-D39D-41EB-B13B-AB83AACECF92}" destId="{69CE0CCA-B540-40C9-A282-1FE4AF97AE0F}" srcOrd="1" destOrd="0" parTransId="{3965332B-4EA1-4466-95FE-322D177CF21A}" sibTransId="{DC26C6BD-89CC-41A4-A223-6C0D82D1A611}"/>
    <dgm:cxn modelId="{C401E188-A712-49AE-91ED-97CAA9AFDB0E}" type="presOf" srcId="{7E8204B5-B414-47EB-9D83-EC4A0683944F}" destId="{33AA1523-F710-4C7C-8774-627131C63E50}" srcOrd="0" destOrd="3" presId="urn:microsoft.com/office/officeart/2018/2/layout/IconLabelDescriptionList"/>
    <dgm:cxn modelId="{05A5B48B-F8E7-493D-A49F-AD5F48E315AA}" type="presOf" srcId="{D8C3E201-56A0-4E33-B65E-9AFAD59BCEA5}" destId="{33AA1523-F710-4C7C-8774-627131C63E50}" srcOrd="0" destOrd="2" presId="urn:microsoft.com/office/officeart/2018/2/layout/IconLabelDescriptionList"/>
    <dgm:cxn modelId="{3C7C9893-274C-4DB9-8C90-F75C95319A3D}" srcId="{7298B2B4-518E-4203-8828-8B3E656A13AE}" destId="{B5F1DA47-5EA3-44E3-9900-D9508C5EA01D}" srcOrd="1" destOrd="0" parTransId="{47336CED-B4A3-4038-95A2-41040B5C12C8}" sibTransId="{02006A60-C04E-45AB-9B1D-6A4E33DC0A8E}"/>
    <dgm:cxn modelId="{FB525498-194E-4D3E-9A05-ED206D279FE7}" srcId="{65917F8D-F46B-44C8-9988-C6607ED36822}" destId="{48E9BEF7-D39D-41EB-B13B-AB83AACECF92}" srcOrd="1" destOrd="0" parTransId="{5295261F-2425-4910-8ADF-AFD15502BCBA}" sibTransId="{AB7D9243-6AFA-4BDD-89F3-9AE7BF0F88D3}"/>
    <dgm:cxn modelId="{6F0A6DC2-D286-4887-AE7B-B367493D5DD5}" type="presOf" srcId="{48E9BEF7-D39D-41EB-B13B-AB83AACECF92}" destId="{EE8FFAE6-9910-46FE-B191-5B9E36A60F7A}" srcOrd="0" destOrd="0" presId="urn:microsoft.com/office/officeart/2018/2/layout/IconLabelDescriptionList"/>
    <dgm:cxn modelId="{502FB4CA-A01D-4F65-8512-1529941766D0}" srcId="{7298B2B4-518E-4203-8828-8B3E656A13AE}" destId="{438F3BD3-9A3F-4C4A-ACB7-8B332B5D5C7F}" srcOrd="0" destOrd="0" parTransId="{160236E2-8435-4AED-8B43-9FEF7BE55DAA}" sibTransId="{A987B234-8254-41E0-BC61-8799A03F7BF0}"/>
    <dgm:cxn modelId="{6784F8CC-09D7-4FA7-ACE4-83304BA2C1C6}" srcId="{69CE0CCA-B540-40C9-A282-1FE4AF97AE0F}" destId="{7E8204B5-B414-47EB-9D83-EC4A0683944F}" srcOrd="1" destOrd="0" parTransId="{4EBA9CFA-13FC-445A-B28C-6C94570576AA}" sibTransId="{C45F3BD0-3746-48F4-A9F0-54095AAF939F}"/>
    <dgm:cxn modelId="{7C3527DF-F6AC-4AA2-AAB7-ED7743D452A4}" type="presOf" srcId="{B44FC280-2068-475B-A0D7-27E2BB1C1C7D}" destId="{33AA1523-F710-4C7C-8774-627131C63E50}" srcOrd="0" destOrd="0" presId="urn:microsoft.com/office/officeart/2018/2/layout/IconLabelDescriptionList"/>
    <dgm:cxn modelId="{6A679BEC-818C-4716-B1D5-5A6112570764}" type="presOf" srcId="{69CE0CCA-B540-40C9-A282-1FE4AF97AE0F}" destId="{33AA1523-F710-4C7C-8774-627131C63E50}" srcOrd="0" destOrd="1" presId="urn:microsoft.com/office/officeart/2018/2/layout/IconLabelDescriptionList"/>
    <dgm:cxn modelId="{420208FF-6B3C-4F50-84F8-291FB76299C4}" srcId="{69CE0CCA-B540-40C9-A282-1FE4AF97AE0F}" destId="{D8C3E201-56A0-4E33-B65E-9AFAD59BCEA5}" srcOrd="0" destOrd="0" parTransId="{D3B1277D-4C2E-4BA4-AAA0-BBC2F5B27E49}" sibTransId="{39382B2C-D983-40AA-B65F-46EF5B362F4E}"/>
    <dgm:cxn modelId="{FBFFD8CA-4164-40F8-AAF7-78280B12E8F7}" type="presParOf" srcId="{6C311FF7-E137-40F2-A06B-945585CA325F}" destId="{094561AD-C03D-4CE7-9BB7-694F5C646512}" srcOrd="0" destOrd="0" presId="urn:microsoft.com/office/officeart/2018/2/layout/IconLabelDescriptionList"/>
    <dgm:cxn modelId="{03538D66-79C2-45C3-8B4C-216D4DAB6F18}" type="presParOf" srcId="{094561AD-C03D-4CE7-9BB7-694F5C646512}" destId="{CAAD740E-D2A1-423C-9E5F-5538ED4CFB17}" srcOrd="0" destOrd="0" presId="urn:microsoft.com/office/officeart/2018/2/layout/IconLabelDescriptionList"/>
    <dgm:cxn modelId="{7762CF98-3D4A-40B9-A232-CE97BD77797C}" type="presParOf" srcId="{094561AD-C03D-4CE7-9BB7-694F5C646512}" destId="{FF0673DE-8879-4586-9DDE-B76A7D358423}" srcOrd="1" destOrd="0" presId="urn:microsoft.com/office/officeart/2018/2/layout/IconLabelDescriptionList"/>
    <dgm:cxn modelId="{1AF82970-B6DD-40C4-A286-64C5723407CA}" type="presParOf" srcId="{094561AD-C03D-4CE7-9BB7-694F5C646512}" destId="{722BA76F-2DF9-4601-9031-3704EF6F58F4}" srcOrd="2" destOrd="0" presId="urn:microsoft.com/office/officeart/2018/2/layout/IconLabelDescriptionList"/>
    <dgm:cxn modelId="{2BA1F6D8-2F41-4C4B-B9A9-DB002A1A2681}" type="presParOf" srcId="{094561AD-C03D-4CE7-9BB7-694F5C646512}" destId="{1978171E-82A9-41FA-B36C-80FB58342A5D}" srcOrd="3" destOrd="0" presId="urn:microsoft.com/office/officeart/2018/2/layout/IconLabelDescriptionList"/>
    <dgm:cxn modelId="{D737B24A-83B0-41A1-BD2F-53085E3F9529}" type="presParOf" srcId="{094561AD-C03D-4CE7-9BB7-694F5C646512}" destId="{7CA50D8F-6499-477A-83F1-588444493395}" srcOrd="4" destOrd="0" presId="urn:microsoft.com/office/officeart/2018/2/layout/IconLabelDescriptionList"/>
    <dgm:cxn modelId="{CB41E047-A9F3-4686-8607-B9D7BD9E665F}" type="presParOf" srcId="{6C311FF7-E137-40F2-A06B-945585CA325F}" destId="{B545B38C-5393-48B1-9136-CCA06392B388}" srcOrd="1" destOrd="0" presId="urn:microsoft.com/office/officeart/2018/2/layout/IconLabelDescriptionList"/>
    <dgm:cxn modelId="{5078FA86-BC4B-4944-AC49-3A48C0AB3609}" type="presParOf" srcId="{6C311FF7-E137-40F2-A06B-945585CA325F}" destId="{F672C506-0A86-4C7C-8BE7-3C340D818495}" srcOrd="2" destOrd="0" presId="urn:microsoft.com/office/officeart/2018/2/layout/IconLabelDescriptionList"/>
    <dgm:cxn modelId="{0EDE5FDD-B8EC-43AF-BD9F-1C0ACC46E2CA}" type="presParOf" srcId="{F672C506-0A86-4C7C-8BE7-3C340D818495}" destId="{96E29064-AB18-4671-AC6A-4451142E6261}" srcOrd="0" destOrd="0" presId="urn:microsoft.com/office/officeart/2018/2/layout/IconLabelDescriptionList"/>
    <dgm:cxn modelId="{EF4DD4BF-1769-4404-8DC7-7C859B6286FA}" type="presParOf" srcId="{F672C506-0A86-4C7C-8BE7-3C340D818495}" destId="{4FBE300B-1BFE-4BF9-A23F-A335995B86CD}" srcOrd="1" destOrd="0" presId="urn:microsoft.com/office/officeart/2018/2/layout/IconLabelDescriptionList"/>
    <dgm:cxn modelId="{7E3263E5-413C-4C69-8A7E-1ABD186F73DB}" type="presParOf" srcId="{F672C506-0A86-4C7C-8BE7-3C340D818495}" destId="{EE8FFAE6-9910-46FE-B191-5B9E36A60F7A}" srcOrd="2" destOrd="0" presId="urn:microsoft.com/office/officeart/2018/2/layout/IconLabelDescriptionList"/>
    <dgm:cxn modelId="{D9AD7AA5-748E-4C7B-8990-A74948EE7219}" type="presParOf" srcId="{F672C506-0A86-4C7C-8BE7-3C340D818495}" destId="{B9520A2A-6152-4AE2-99D0-96B54590DE29}" srcOrd="3" destOrd="0" presId="urn:microsoft.com/office/officeart/2018/2/layout/IconLabelDescriptionList"/>
    <dgm:cxn modelId="{7901E98D-0C8A-4B7B-AE9E-59E15686D47D}" type="presParOf" srcId="{F672C506-0A86-4C7C-8BE7-3C340D818495}" destId="{33AA1523-F710-4C7C-8774-627131C63E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6E9E3-AEC3-4ADF-8293-16A32BFB3EE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439BC4-8B4E-43BA-8728-F34E98AD8AB0}">
      <dgm:prSet/>
      <dgm:spPr/>
      <dgm:t>
        <a:bodyPr/>
        <a:lstStyle/>
        <a:p>
          <a:pPr>
            <a:defRPr b="1"/>
          </a:pPr>
          <a:r>
            <a:rPr lang="en-US" b="1"/>
            <a:t>Dataset Description</a:t>
          </a:r>
          <a:r>
            <a:rPr lang="en-US"/>
            <a:t>:</a:t>
          </a:r>
        </a:p>
      </dgm:t>
    </dgm:pt>
    <dgm:pt modelId="{E5C6DFD5-BB06-4D2B-BA35-5897FD68199C}" type="parTrans" cxnId="{F6627EC0-BF01-445B-BF16-957CFB635C8A}">
      <dgm:prSet/>
      <dgm:spPr/>
      <dgm:t>
        <a:bodyPr/>
        <a:lstStyle/>
        <a:p>
          <a:endParaRPr lang="en-US"/>
        </a:p>
      </dgm:t>
    </dgm:pt>
    <dgm:pt modelId="{38A15F12-8A44-44BB-8900-0C45D96B3ABB}" type="sibTrans" cxnId="{F6627EC0-BF01-445B-BF16-957CFB635C8A}">
      <dgm:prSet/>
      <dgm:spPr/>
      <dgm:t>
        <a:bodyPr/>
        <a:lstStyle/>
        <a:p>
          <a:endParaRPr lang="en-US"/>
        </a:p>
      </dgm:t>
    </dgm:pt>
    <dgm:pt modelId="{C68BEC73-4C69-4AC1-9F7E-BC89FC407BCE}">
      <dgm:prSet/>
      <dgm:spPr/>
      <dgm:t>
        <a:bodyPr/>
        <a:lstStyle/>
        <a:p>
          <a:r>
            <a:rPr lang="en-US"/>
            <a:t>Contains </a:t>
          </a:r>
          <a:r>
            <a:rPr lang="en-US" b="1"/>
            <a:t>house listing sale prices</a:t>
          </a:r>
          <a:r>
            <a:rPr lang="en-US"/>
            <a:t> and </a:t>
          </a:r>
          <a:r>
            <a:rPr lang="en-US" b="1"/>
            <a:t>key features</a:t>
          </a:r>
          <a:r>
            <a:rPr lang="en-US"/>
            <a:t> for properties in the Greater Los Angeles Area.</a:t>
          </a:r>
        </a:p>
      </dgm:t>
    </dgm:pt>
    <dgm:pt modelId="{0295B012-856E-4A43-82D2-846CAB25D459}" type="parTrans" cxnId="{ED8740BA-B9B6-461C-BF0A-1B229B04D5F7}">
      <dgm:prSet/>
      <dgm:spPr/>
      <dgm:t>
        <a:bodyPr/>
        <a:lstStyle/>
        <a:p>
          <a:endParaRPr lang="en-US"/>
        </a:p>
      </dgm:t>
    </dgm:pt>
    <dgm:pt modelId="{AA89C793-798A-4573-8DB9-5D53914FAE22}" type="sibTrans" cxnId="{ED8740BA-B9B6-461C-BF0A-1B229B04D5F7}">
      <dgm:prSet/>
      <dgm:spPr/>
      <dgm:t>
        <a:bodyPr/>
        <a:lstStyle/>
        <a:p>
          <a:endParaRPr lang="en-US"/>
        </a:p>
      </dgm:t>
    </dgm:pt>
    <dgm:pt modelId="{E1B337A7-8A32-4512-82ED-56B135F3AAFD}">
      <dgm:prSet/>
      <dgm:spPr/>
      <dgm:t>
        <a:bodyPr/>
        <a:lstStyle/>
        <a:p>
          <a:r>
            <a:rPr lang="en-US"/>
            <a:t>Data scraped from </a:t>
          </a:r>
          <a:r>
            <a:rPr lang="en-US" b="1"/>
            <a:t>realtor.com</a:t>
          </a:r>
          <a:r>
            <a:rPr lang="en-US"/>
            <a:t> using the </a:t>
          </a:r>
          <a:r>
            <a:rPr lang="en-US" b="1"/>
            <a:t>HomeHarvest library</a:t>
          </a:r>
          <a:r>
            <a:rPr lang="en-US"/>
            <a:t> for the period </a:t>
          </a:r>
          <a:r>
            <a:rPr lang="en-US" b="1"/>
            <a:t>2024-04-01 to 2024-10-25</a:t>
          </a:r>
          <a:r>
            <a:rPr lang="en-US"/>
            <a:t>.</a:t>
          </a:r>
        </a:p>
      </dgm:t>
    </dgm:pt>
    <dgm:pt modelId="{40BBC238-2D2A-48E6-9E42-19033085A303}" type="parTrans" cxnId="{262C5117-054B-47B7-A555-59046A0B2649}">
      <dgm:prSet/>
      <dgm:spPr/>
      <dgm:t>
        <a:bodyPr/>
        <a:lstStyle/>
        <a:p>
          <a:endParaRPr lang="en-US"/>
        </a:p>
      </dgm:t>
    </dgm:pt>
    <dgm:pt modelId="{DB152E0D-07E7-4DA5-8A9C-6BA1928EDB40}" type="sibTrans" cxnId="{262C5117-054B-47B7-A555-59046A0B2649}">
      <dgm:prSet/>
      <dgm:spPr/>
      <dgm:t>
        <a:bodyPr/>
        <a:lstStyle/>
        <a:p>
          <a:endParaRPr lang="en-US"/>
        </a:p>
      </dgm:t>
    </dgm:pt>
    <dgm:pt modelId="{56D0F09B-0912-49E9-996A-929380F30B53}">
      <dgm:prSet/>
      <dgm:spPr/>
      <dgm:t>
        <a:bodyPr/>
        <a:lstStyle/>
        <a:p>
          <a:pPr>
            <a:defRPr b="1"/>
          </a:pPr>
          <a:r>
            <a:rPr lang="en-US" b="1"/>
            <a:t>Key Variables</a:t>
          </a:r>
          <a:r>
            <a:rPr lang="en-US"/>
            <a:t>:</a:t>
          </a:r>
        </a:p>
      </dgm:t>
    </dgm:pt>
    <dgm:pt modelId="{D853F562-6408-491E-B452-888262B79CAD}" type="parTrans" cxnId="{BFECAA28-F699-4C2C-AA0E-9A673E39A814}">
      <dgm:prSet/>
      <dgm:spPr/>
      <dgm:t>
        <a:bodyPr/>
        <a:lstStyle/>
        <a:p>
          <a:endParaRPr lang="en-US"/>
        </a:p>
      </dgm:t>
    </dgm:pt>
    <dgm:pt modelId="{3AECDF9D-AB53-4EFF-9943-D9D6D2ED9C0D}" type="sibTrans" cxnId="{BFECAA28-F699-4C2C-AA0E-9A673E39A814}">
      <dgm:prSet/>
      <dgm:spPr/>
      <dgm:t>
        <a:bodyPr/>
        <a:lstStyle/>
        <a:p>
          <a:endParaRPr lang="en-US"/>
        </a:p>
      </dgm:t>
    </dgm:pt>
    <dgm:pt modelId="{599CB93E-56B0-45DD-AFCD-1461798C55C3}">
      <dgm:prSet/>
      <dgm:spPr/>
      <dgm:t>
        <a:bodyPr/>
        <a:lstStyle/>
        <a:p>
          <a:r>
            <a:rPr lang="en-US" b="1"/>
            <a:t>Target Variable</a:t>
          </a:r>
          <a:r>
            <a:rPr lang="en-US"/>
            <a:t>: list_price - The sale price of each property.</a:t>
          </a:r>
        </a:p>
      </dgm:t>
    </dgm:pt>
    <dgm:pt modelId="{9A2CA78B-7993-497C-B187-82A7F0EA29F1}" type="parTrans" cxnId="{5F591753-14F0-48EB-B62F-B55DC492F784}">
      <dgm:prSet/>
      <dgm:spPr/>
      <dgm:t>
        <a:bodyPr/>
        <a:lstStyle/>
        <a:p>
          <a:endParaRPr lang="en-US"/>
        </a:p>
      </dgm:t>
    </dgm:pt>
    <dgm:pt modelId="{22479DD5-E7CE-4E66-83BD-939EB720DD48}" type="sibTrans" cxnId="{5F591753-14F0-48EB-B62F-B55DC492F784}">
      <dgm:prSet/>
      <dgm:spPr/>
      <dgm:t>
        <a:bodyPr/>
        <a:lstStyle/>
        <a:p>
          <a:endParaRPr lang="en-US"/>
        </a:p>
      </dgm:t>
    </dgm:pt>
    <dgm:pt modelId="{EA0903CD-4F1F-4C95-8F3A-D1DFF8087042}">
      <dgm:prSet/>
      <dgm:spPr/>
      <dgm:t>
        <a:bodyPr/>
        <a:lstStyle/>
        <a:p>
          <a:r>
            <a:rPr lang="en-US" b="1"/>
            <a:t>Features (32 selected from 56 original)</a:t>
          </a:r>
          <a:r>
            <a:rPr lang="en-US"/>
            <a:t>:</a:t>
          </a:r>
        </a:p>
      </dgm:t>
    </dgm:pt>
    <dgm:pt modelId="{8F5FEC7D-09D5-4D53-B05F-ADD07B56CD7C}" type="parTrans" cxnId="{D2AE3F98-523E-4F82-B954-BBBCEE84C36F}">
      <dgm:prSet/>
      <dgm:spPr/>
      <dgm:t>
        <a:bodyPr/>
        <a:lstStyle/>
        <a:p>
          <a:endParaRPr lang="en-US"/>
        </a:p>
      </dgm:t>
    </dgm:pt>
    <dgm:pt modelId="{050FD235-D056-4A61-9D8D-D85E2FB30E51}" type="sibTrans" cxnId="{D2AE3F98-523E-4F82-B954-BBBCEE84C36F}">
      <dgm:prSet/>
      <dgm:spPr/>
      <dgm:t>
        <a:bodyPr/>
        <a:lstStyle/>
        <a:p>
          <a:endParaRPr lang="en-US"/>
        </a:p>
      </dgm:t>
    </dgm:pt>
    <dgm:pt modelId="{C1285569-46CE-4201-BDCF-70B1DFBC2A2D}">
      <dgm:prSet/>
      <dgm:spPr/>
      <dgm:t>
        <a:bodyPr/>
        <a:lstStyle/>
        <a:p>
          <a:r>
            <a:rPr lang="en-US" b="1"/>
            <a:t>Property Details</a:t>
          </a:r>
          <a:r>
            <a:rPr lang="en-US"/>
            <a:t>: property_id, listing_id, status, style, year_built, sqft, beds, full_baths, half_baths, days_on_mls.</a:t>
          </a:r>
        </a:p>
      </dgm:t>
    </dgm:pt>
    <dgm:pt modelId="{F962A351-DCE4-475C-8DA4-534602AC6DAE}" type="parTrans" cxnId="{7B142823-83E5-40F4-8740-711AE10307F8}">
      <dgm:prSet/>
      <dgm:spPr/>
      <dgm:t>
        <a:bodyPr/>
        <a:lstStyle/>
        <a:p>
          <a:endParaRPr lang="en-US"/>
        </a:p>
      </dgm:t>
    </dgm:pt>
    <dgm:pt modelId="{0CA4D50C-09F4-4072-A2DC-C643EB3AD143}" type="sibTrans" cxnId="{7B142823-83E5-40F4-8740-711AE10307F8}">
      <dgm:prSet/>
      <dgm:spPr/>
      <dgm:t>
        <a:bodyPr/>
        <a:lstStyle/>
        <a:p>
          <a:endParaRPr lang="en-US"/>
        </a:p>
      </dgm:t>
    </dgm:pt>
    <dgm:pt modelId="{4422E7DB-9019-4AE7-B133-65B730683F50}">
      <dgm:prSet/>
      <dgm:spPr/>
      <dgm:t>
        <a:bodyPr/>
        <a:lstStyle/>
        <a:p>
          <a:r>
            <a:rPr lang="en-US" b="1"/>
            <a:t>Location</a:t>
          </a:r>
          <a:r>
            <a:rPr lang="en-US"/>
            <a:t>: city, state, zip_code, neighborhoods, county, latitude, longitude.</a:t>
          </a:r>
        </a:p>
      </dgm:t>
    </dgm:pt>
    <dgm:pt modelId="{86EFD518-AA98-4D15-9C9C-DA71872B6EEC}" type="parTrans" cxnId="{0CE6B46F-1462-4FB2-B6E5-99DACA05D5DD}">
      <dgm:prSet/>
      <dgm:spPr/>
      <dgm:t>
        <a:bodyPr/>
        <a:lstStyle/>
        <a:p>
          <a:endParaRPr lang="en-US"/>
        </a:p>
      </dgm:t>
    </dgm:pt>
    <dgm:pt modelId="{5ECB86C5-EAE2-4172-B4CD-0E7EBE59B673}" type="sibTrans" cxnId="{0CE6B46F-1462-4FB2-B6E5-99DACA05D5DD}">
      <dgm:prSet/>
      <dgm:spPr/>
      <dgm:t>
        <a:bodyPr/>
        <a:lstStyle/>
        <a:p>
          <a:endParaRPr lang="en-US"/>
        </a:p>
      </dgm:t>
    </dgm:pt>
    <dgm:pt modelId="{8E5A7A96-AFAC-4A6F-80FE-775D566E94A5}">
      <dgm:prSet/>
      <dgm:spPr/>
      <dgm:t>
        <a:bodyPr/>
        <a:lstStyle/>
        <a:p>
          <a:r>
            <a:rPr lang="en-US" b="1"/>
            <a:t>Pricing Metrics</a:t>
          </a:r>
          <a:r>
            <a:rPr lang="en-US"/>
            <a:t>: list_price_min, list_price_max, price_per_sqft, assessed_value, estimated_value, lot_sqft.</a:t>
          </a:r>
        </a:p>
      </dgm:t>
    </dgm:pt>
    <dgm:pt modelId="{4EBEF29F-3390-44A8-8D42-D23288C6FB35}" type="parTrans" cxnId="{8081E463-939E-4017-8E79-0D9DDB18767C}">
      <dgm:prSet/>
      <dgm:spPr/>
      <dgm:t>
        <a:bodyPr/>
        <a:lstStyle/>
        <a:p>
          <a:endParaRPr lang="en-US"/>
        </a:p>
      </dgm:t>
    </dgm:pt>
    <dgm:pt modelId="{9BF00AE6-2F27-41D6-98C8-3B0715A3A200}" type="sibTrans" cxnId="{8081E463-939E-4017-8E79-0D9DDB18767C}">
      <dgm:prSet/>
      <dgm:spPr/>
      <dgm:t>
        <a:bodyPr/>
        <a:lstStyle/>
        <a:p>
          <a:endParaRPr lang="en-US"/>
        </a:p>
      </dgm:t>
    </dgm:pt>
    <dgm:pt modelId="{BAE12448-C82F-46FD-B7C6-87E58EA08AC8}">
      <dgm:prSet/>
      <dgm:spPr/>
      <dgm:t>
        <a:bodyPr/>
        <a:lstStyle/>
        <a:p>
          <a:r>
            <a:rPr lang="en-US" b="1"/>
            <a:t>Additional Info</a:t>
          </a:r>
          <a:r>
            <a:rPr lang="en-US"/>
            <a:t>: new_construction, stories, hoa_fee, parking_garage, nearby_schools.</a:t>
          </a:r>
        </a:p>
      </dgm:t>
    </dgm:pt>
    <dgm:pt modelId="{33AE98C9-C20F-4E1A-9941-03DBB78C2C4F}" type="parTrans" cxnId="{534BF045-C2F2-4778-9117-1A12B315F0B6}">
      <dgm:prSet/>
      <dgm:spPr/>
      <dgm:t>
        <a:bodyPr/>
        <a:lstStyle/>
        <a:p>
          <a:endParaRPr lang="en-US"/>
        </a:p>
      </dgm:t>
    </dgm:pt>
    <dgm:pt modelId="{C220D428-8C4C-48F6-8DE1-4ABBCE5238AE}" type="sibTrans" cxnId="{534BF045-C2F2-4778-9117-1A12B315F0B6}">
      <dgm:prSet/>
      <dgm:spPr/>
      <dgm:t>
        <a:bodyPr/>
        <a:lstStyle/>
        <a:p>
          <a:endParaRPr lang="en-US"/>
        </a:p>
      </dgm:t>
    </dgm:pt>
    <dgm:pt modelId="{C855050E-4216-4523-B4F4-6FAB96888F8F}">
      <dgm:prSet/>
      <dgm:spPr/>
      <dgm:t>
        <a:bodyPr/>
        <a:lstStyle/>
        <a:p>
          <a:pPr>
            <a:defRPr b="1"/>
          </a:pPr>
          <a:r>
            <a:rPr lang="en-US" b="1"/>
            <a:t>Data Size</a:t>
          </a:r>
          <a:r>
            <a:rPr lang="en-US"/>
            <a:t>:</a:t>
          </a:r>
        </a:p>
      </dgm:t>
    </dgm:pt>
    <dgm:pt modelId="{5643A3F3-D500-4C05-9E1D-C79FF0B1DCD3}" type="parTrans" cxnId="{90CA1190-8AC3-4453-91E3-5CAEEFB6DF27}">
      <dgm:prSet/>
      <dgm:spPr/>
      <dgm:t>
        <a:bodyPr/>
        <a:lstStyle/>
        <a:p>
          <a:endParaRPr lang="en-US"/>
        </a:p>
      </dgm:t>
    </dgm:pt>
    <dgm:pt modelId="{90FF6B0B-B14E-4F13-A2BE-04F8955C82D2}" type="sibTrans" cxnId="{90CA1190-8AC3-4453-91E3-5CAEEFB6DF27}">
      <dgm:prSet/>
      <dgm:spPr/>
      <dgm:t>
        <a:bodyPr/>
        <a:lstStyle/>
        <a:p>
          <a:endParaRPr lang="en-US"/>
        </a:p>
      </dgm:t>
    </dgm:pt>
    <dgm:pt modelId="{4CF6EAFE-4718-407E-9C4C-1D41F9EDCB34}">
      <dgm:prSet/>
      <dgm:spPr/>
      <dgm:t>
        <a:bodyPr/>
        <a:lstStyle/>
        <a:p>
          <a:r>
            <a:rPr lang="en-US" b="1"/>
            <a:t>Rows</a:t>
          </a:r>
          <a:r>
            <a:rPr lang="en-US"/>
            <a:t>: 9690</a:t>
          </a:r>
        </a:p>
      </dgm:t>
    </dgm:pt>
    <dgm:pt modelId="{55A1A4B3-C14E-4132-B4F6-C32B438398EC}" type="parTrans" cxnId="{E0DC780F-0DA3-4DAD-9DD9-B46FC14D3D4A}">
      <dgm:prSet/>
      <dgm:spPr/>
      <dgm:t>
        <a:bodyPr/>
        <a:lstStyle/>
        <a:p>
          <a:endParaRPr lang="en-US"/>
        </a:p>
      </dgm:t>
    </dgm:pt>
    <dgm:pt modelId="{F63777D4-CC67-4D0E-AD49-195AD3105D73}" type="sibTrans" cxnId="{E0DC780F-0DA3-4DAD-9DD9-B46FC14D3D4A}">
      <dgm:prSet/>
      <dgm:spPr/>
      <dgm:t>
        <a:bodyPr/>
        <a:lstStyle/>
        <a:p>
          <a:endParaRPr lang="en-US"/>
        </a:p>
      </dgm:t>
    </dgm:pt>
    <dgm:pt modelId="{1D203040-B06F-47B4-A17A-C9B1DED21A18}">
      <dgm:prSet/>
      <dgm:spPr/>
      <dgm:t>
        <a:bodyPr/>
        <a:lstStyle/>
        <a:p>
          <a:r>
            <a:rPr lang="en-US" b="1"/>
            <a:t>Columns</a:t>
          </a:r>
          <a:r>
            <a:rPr lang="en-US"/>
            <a:t>: 32 (after removing redundant details such as agent info, builder details, FIPS code, and house photos).</a:t>
          </a:r>
        </a:p>
      </dgm:t>
    </dgm:pt>
    <dgm:pt modelId="{514E64D1-7543-4F90-89C7-6469665792EC}" type="parTrans" cxnId="{986C5D08-6226-4E0A-A8C4-19A364224488}">
      <dgm:prSet/>
      <dgm:spPr/>
      <dgm:t>
        <a:bodyPr/>
        <a:lstStyle/>
        <a:p>
          <a:endParaRPr lang="en-US"/>
        </a:p>
      </dgm:t>
    </dgm:pt>
    <dgm:pt modelId="{D731855F-322C-457E-85BB-A579FC99E4DD}" type="sibTrans" cxnId="{986C5D08-6226-4E0A-A8C4-19A364224488}">
      <dgm:prSet/>
      <dgm:spPr/>
      <dgm:t>
        <a:bodyPr/>
        <a:lstStyle/>
        <a:p>
          <a:endParaRPr lang="en-US"/>
        </a:p>
      </dgm:t>
    </dgm:pt>
    <dgm:pt modelId="{D2E4AE81-1C20-9546-80AF-EF8544646F99}" type="pres">
      <dgm:prSet presAssocID="{7B86E9E3-AEC3-4ADF-8293-16A32BFB3EED}" presName="linear" presStyleCnt="0">
        <dgm:presLayoutVars>
          <dgm:dir/>
          <dgm:animLvl val="lvl"/>
          <dgm:resizeHandles val="exact"/>
        </dgm:presLayoutVars>
      </dgm:prSet>
      <dgm:spPr/>
    </dgm:pt>
    <dgm:pt modelId="{7C30EEEA-2B66-1743-A86C-36C8A402424F}" type="pres">
      <dgm:prSet presAssocID="{EE439BC4-8B4E-43BA-8728-F34E98AD8AB0}" presName="parentLin" presStyleCnt="0"/>
      <dgm:spPr/>
    </dgm:pt>
    <dgm:pt modelId="{F6524F8D-3B1C-8D41-8967-78D028850EFE}" type="pres">
      <dgm:prSet presAssocID="{EE439BC4-8B4E-43BA-8728-F34E98AD8AB0}" presName="parentLeftMargin" presStyleLbl="node1" presStyleIdx="0" presStyleCnt="3"/>
      <dgm:spPr/>
    </dgm:pt>
    <dgm:pt modelId="{AD0B2522-49FA-0643-A887-9FBAD1F40D29}" type="pres">
      <dgm:prSet presAssocID="{EE439BC4-8B4E-43BA-8728-F34E98AD8A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9C2E09-6920-C547-8303-510F1698F886}" type="pres">
      <dgm:prSet presAssocID="{EE439BC4-8B4E-43BA-8728-F34E98AD8AB0}" presName="negativeSpace" presStyleCnt="0"/>
      <dgm:spPr/>
    </dgm:pt>
    <dgm:pt modelId="{AC2E6F97-BD7E-6143-B09F-EDEB18DD0422}" type="pres">
      <dgm:prSet presAssocID="{EE439BC4-8B4E-43BA-8728-F34E98AD8AB0}" presName="childText" presStyleLbl="conFgAcc1" presStyleIdx="0" presStyleCnt="3">
        <dgm:presLayoutVars>
          <dgm:bulletEnabled val="1"/>
        </dgm:presLayoutVars>
      </dgm:prSet>
      <dgm:spPr/>
    </dgm:pt>
    <dgm:pt modelId="{714B0317-9C11-8A4D-A9A2-FB9C15E19AAC}" type="pres">
      <dgm:prSet presAssocID="{38A15F12-8A44-44BB-8900-0C45D96B3ABB}" presName="spaceBetweenRectangles" presStyleCnt="0"/>
      <dgm:spPr/>
    </dgm:pt>
    <dgm:pt modelId="{1D090218-46E9-A84F-B5FC-BD255E12AD48}" type="pres">
      <dgm:prSet presAssocID="{56D0F09B-0912-49E9-996A-929380F30B53}" presName="parentLin" presStyleCnt="0"/>
      <dgm:spPr/>
    </dgm:pt>
    <dgm:pt modelId="{EE56816B-1F32-5B4C-B3C9-A41C14DA3851}" type="pres">
      <dgm:prSet presAssocID="{56D0F09B-0912-49E9-996A-929380F30B53}" presName="parentLeftMargin" presStyleLbl="node1" presStyleIdx="0" presStyleCnt="3"/>
      <dgm:spPr/>
    </dgm:pt>
    <dgm:pt modelId="{6CCB69CA-6C2B-324C-83A9-CB429BDB7579}" type="pres">
      <dgm:prSet presAssocID="{56D0F09B-0912-49E9-996A-929380F30B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A3D135-54F4-3148-A857-AAE7858320F2}" type="pres">
      <dgm:prSet presAssocID="{56D0F09B-0912-49E9-996A-929380F30B53}" presName="negativeSpace" presStyleCnt="0"/>
      <dgm:spPr/>
    </dgm:pt>
    <dgm:pt modelId="{E65A1388-1897-D04C-98C7-AA2EA4F8E2E4}" type="pres">
      <dgm:prSet presAssocID="{56D0F09B-0912-49E9-996A-929380F30B53}" presName="childText" presStyleLbl="conFgAcc1" presStyleIdx="1" presStyleCnt="3">
        <dgm:presLayoutVars>
          <dgm:bulletEnabled val="1"/>
        </dgm:presLayoutVars>
      </dgm:prSet>
      <dgm:spPr/>
    </dgm:pt>
    <dgm:pt modelId="{77BEDAD9-D6C9-314B-9A2A-865BE280654E}" type="pres">
      <dgm:prSet presAssocID="{3AECDF9D-AB53-4EFF-9943-D9D6D2ED9C0D}" presName="spaceBetweenRectangles" presStyleCnt="0"/>
      <dgm:spPr/>
    </dgm:pt>
    <dgm:pt modelId="{35886712-D56B-C544-822D-C28C271B5B1B}" type="pres">
      <dgm:prSet presAssocID="{C855050E-4216-4523-B4F4-6FAB96888F8F}" presName="parentLin" presStyleCnt="0"/>
      <dgm:spPr/>
    </dgm:pt>
    <dgm:pt modelId="{DF9C030D-CC03-2341-A92B-F6EF793C0653}" type="pres">
      <dgm:prSet presAssocID="{C855050E-4216-4523-B4F4-6FAB96888F8F}" presName="parentLeftMargin" presStyleLbl="node1" presStyleIdx="1" presStyleCnt="3"/>
      <dgm:spPr/>
    </dgm:pt>
    <dgm:pt modelId="{7935B9E5-FD87-1E4A-AAED-5DBADB1F99AC}" type="pres">
      <dgm:prSet presAssocID="{C855050E-4216-4523-B4F4-6FAB96888F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11870-6FDA-F34D-AC9F-11141B7D7E5D}" type="pres">
      <dgm:prSet presAssocID="{C855050E-4216-4523-B4F4-6FAB96888F8F}" presName="negativeSpace" presStyleCnt="0"/>
      <dgm:spPr/>
    </dgm:pt>
    <dgm:pt modelId="{E270B451-2F26-4248-9803-A025E7E92AD9}" type="pres">
      <dgm:prSet presAssocID="{C855050E-4216-4523-B4F4-6FAB96888F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3C6C03-820C-174A-A5FE-433D8E89A393}" type="presOf" srcId="{EA0903CD-4F1F-4C95-8F3A-D1DFF8087042}" destId="{E65A1388-1897-D04C-98C7-AA2EA4F8E2E4}" srcOrd="0" destOrd="1" presId="urn:microsoft.com/office/officeart/2005/8/layout/list1"/>
    <dgm:cxn modelId="{986C5D08-6226-4E0A-A8C4-19A364224488}" srcId="{C855050E-4216-4523-B4F4-6FAB96888F8F}" destId="{1D203040-B06F-47B4-A17A-C9B1DED21A18}" srcOrd="1" destOrd="0" parTransId="{514E64D1-7543-4F90-89C7-6469665792EC}" sibTransId="{D731855F-322C-457E-85BB-A579FC99E4DD}"/>
    <dgm:cxn modelId="{E0DC780F-0DA3-4DAD-9DD9-B46FC14D3D4A}" srcId="{C855050E-4216-4523-B4F4-6FAB96888F8F}" destId="{4CF6EAFE-4718-407E-9C4C-1D41F9EDCB34}" srcOrd="0" destOrd="0" parTransId="{55A1A4B3-C14E-4132-B4F6-C32B438398EC}" sibTransId="{F63777D4-CC67-4D0E-AD49-195AD3105D73}"/>
    <dgm:cxn modelId="{262C5117-054B-47B7-A555-59046A0B2649}" srcId="{EE439BC4-8B4E-43BA-8728-F34E98AD8AB0}" destId="{E1B337A7-8A32-4512-82ED-56B135F3AAFD}" srcOrd="1" destOrd="0" parTransId="{40BBC238-2D2A-48E6-9E42-19033085A303}" sibTransId="{DB152E0D-07E7-4DA5-8A9C-6BA1928EDB40}"/>
    <dgm:cxn modelId="{BFEB0C20-778D-BC41-92F8-30964DBE265D}" type="presOf" srcId="{1D203040-B06F-47B4-A17A-C9B1DED21A18}" destId="{E270B451-2F26-4248-9803-A025E7E92AD9}" srcOrd="0" destOrd="1" presId="urn:microsoft.com/office/officeart/2005/8/layout/list1"/>
    <dgm:cxn modelId="{7B142823-83E5-40F4-8740-711AE10307F8}" srcId="{EA0903CD-4F1F-4C95-8F3A-D1DFF8087042}" destId="{C1285569-46CE-4201-BDCF-70B1DFBC2A2D}" srcOrd="0" destOrd="0" parTransId="{F962A351-DCE4-475C-8DA4-534602AC6DAE}" sibTransId="{0CA4D50C-09F4-4072-A2DC-C643EB3AD143}"/>
    <dgm:cxn modelId="{BFECAA28-F699-4C2C-AA0E-9A673E39A814}" srcId="{7B86E9E3-AEC3-4ADF-8293-16A32BFB3EED}" destId="{56D0F09B-0912-49E9-996A-929380F30B53}" srcOrd="1" destOrd="0" parTransId="{D853F562-6408-491E-B452-888262B79CAD}" sibTransId="{3AECDF9D-AB53-4EFF-9943-D9D6D2ED9C0D}"/>
    <dgm:cxn modelId="{951DE834-DC14-7542-82AE-4E6B6BD12D8F}" type="presOf" srcId="{C1285569-46CE-4201-BDCF-70B1DFBC2A2D}" destId="{E65A1388-1897-D04C-98C7-AA2EA4F8E2E4}" srcOrd="0" destOrd="2" presId="urn:microsoft.com/office/officeart/2005/8/layout/list1"/>
    <dgm:cxn modelId="{2EC7553F-878E-7E46-BFE9-DEEF6D14A639}" type="presOf" srcId="{599CB93E-56B0-45DD-AFCD-1461798C55C3}" destId="{E65A1388-1897-D04C-98C7-AA2EA4F8E2E4}" srcOrd="0" destOrd="0" presId="urn:microsoft.com/office/officeart/2005/8/layout/list1"/>
    <dgm:cxn modelId="{534BF045-C2F2-4778-9117-1A12B315F0B6}" srcId="{EA0903CD-4F1F-4C95-8F3A-D1DFF8087042}" destId="{BAE12448-C82F-46FD-B7C6-87E58EA08AC8}" srcOrd="3" destOrd="0" parTransId="{33AE98C9-C20F-4E1A-9941-03DBB78C2C4F}" sibTransId="{C220D428-8C4C-48F6-8DE1-4ABBCE5238AE}"/>
    <dgm:cxn modelId="{BFD67749-84AC-A147-85C4-73991E8ED165}" type="presOf" srcId="{C68BEC73-4C69-4AC1-9F7E-BC89FC407BCE}" destId="{AC2E6F97-BD7E-6143-B09F-EDEB18DD0422}" srcOrd="0" destOrd="0" presId="urn:microsoft.com/office/officeart/2005/8/layout/list1"/>
    <dgm:cxn modelId="{C113DE4E-D5C4-3647-9DBB-50FDA4A8D806}" type="presOf" srcId="{C855050E-4216-4523-B4F4-6FAB96888F8F}" destId="{DF9C030D-CC03-2341-A92B-F6EF793C0653}" srcOrd="0" destOrd="0" presId="urn:microsoft.com/office/officeart/2005/8/layout/list1"/>
    <dgm:cxn modelId="{5F591753-14F0-48EB-B62F-B55DC492F784}" srcId="{56D0F09B-0912-49E9-996A-929380F30B53}" destId="{599CB93E-56B0-45DD-AFCD-1461798C55C3}" srcOrd="0" destOrd="0" parTransId="{9A2CA78B-7993-497C-B187-82A7F0EA29F1}" sibTransId="{22479DD5-E7CE-4E66-83BD-939EB720DD48}"/>
    <dgm:cxn modelId="{936C6058-1851-0B41-9D82-1E173424B40B}" type="presOf" srcId="{7B86E9E3-AEC3-4ADF-8293-16A32BFB3EED}" destId="{D2E4AE81-1C20-9546-80AF-EF8544646F99}" srcOrd="0" destOrd="0" presId="urn:microsoft.com/office/officeart/2005/8/layout/list1"/>
    <dgm:cxn modelId="{287F2563-A9C7-6749-9DC3-147877858382}" type="presOf" srcId="{EE439BC4-8B4E-43BA-8728-F34E98AD8AB0}" destId="{F6524F8D-3B1C-8D41-8967-78D028850EFE}" srcOrd="0" destOrd="0" presId="urn:microsoft.com/office/officeart/2005/8/layout/list1"/>
    <dgm:cxn modelId="{8081E463-939E-4017-8E79-0D9DDB18767C}" srcId="{EA0903CD-4F1F-4C95-8F3A-D1DFF8087042}" destId="{8E5A7A96-AFAC-4A6F-80FE-775D566E94A5}" srcOrd="2" destOrd="0" parTransId="{4EBEF29F-3390-44A8-8D42-D23288C6FB35}" sibTransId="{9BF00AE6-2F27-41D6-98C8-3B0715A3A200}"/>
    <dgm:cxn modelId="{3B2B886D-3807-034D-8EED-51C57C32AA03}" type="presOf" srcId="{E1B337A7-8A32-4512-82ED-56B135F3AAFD}" destId="{AC2E6F97-BD7E-6143-B09F-EDEB18DD0422}" srcOrd="0" destOrd="1" presId="urn:microsoft.com/office/officeart/2005/8/layout/list1"/>
    <dgm:cxn modelId="{A0C7B06D-60FF-D645-8D3A-12458B01A94B}" type="presOf" srcId="{C855050E-4216-4523-B4F4-6FAB96888F8F}" destId="{7935B9E5-FD87-1E4A-AAED-5DBADB1F99AC}" srcOrd="1" destOrd="0" presId="urn:microsoft.com/office/officeart/2005/8/layout/list1"/>
    <dgm:cxn modelId="{0CE6B46F-1462-4FB2-B6E5-99DACA05D5DD}" srcId="{EA0903CD-4F1F-4C95-8F3A-D1DFF8087042}" destId="{4422E7DB-9019-4AE7-B133-65B730683F50}" srcOrd="1" destOrd="0" parTransId="{86EFD518-AA98-4D15-9C9C-DA71872B6EEC}" sibTransId="{5ECB86C5-EAE2-4172-B4CD-0E7EBE59B673}"/>
    <dgm:cxn modelId="{FD4C6F82-67F8-BF45-A1B6-05D29288DB36}" type="presOf" srcId="{BAE12448-C82F-46FD-B7C6-87E58EA08AC8}" destId="{E65A1388-1897-D04C-98C7-AA2EA4F8E2E4}" srcOrd="0" destOrd="5" presId="urn:microsoft.com/office/officeart/2005/8/layout/list1"/>
    <dgm:cxn modelId="{9517C989-F70B-0F4D-81C3-EB6C31875597}" type="presOf" srcId="{8E5A7A96-AFAC-4A6F-80FE-775D566E94A5}" destId="{E65A1388-1897-D04C-98C7-AA2EA4F8E2E4}" srcOrd="0" destOrd="4" presId="urn:microsoft.com/office/officeart/2005/8/layout/list1"/>
    <dgm:cxn modelId="{76C3038F-4B86-0146-A0DD-2DC0241259BC}" type="presOf" srcId="{4422E7DB-9019-4AE7-B133-65B730683F50}" destId="{E65A1388-1897-D04C-98C7-AA2EA4F8E2E4}" srcOrd="0" destOrd="3" presId="urn:microsoft.com/office/officeart/2005/8/layout/list1"/>
    <dgm:cxn modelId="{90CA1190-8AC3-4453-91E3-5CAEEFB6DF27}" srcId="{7B86E9E3-AEC3-4ADF-8293-16A32BFB3EED}" destId="{C855050E-4216-4523-B4F4-6FAB96888F8F}" srcOrd="2" destOrd="0" parTransId="{5643A3F3-D500-4C05-9E1D-C79FF0B1DCD3}" sibTransId="{90FF6B0B-B14E-4F13-A2BE-04F8955C82D2}"/>
    <dgm:cxn modelId="{D4F9DF91-000E-9443-BD08-A8816FE1E5EC}" type="presOf" srcId="{56D0F09B-0912-49E9-996A-929380F30B53}" destId="{EE56816B-1F32-5B4C-B3C9-A41C14DA3851}" srcOrd="0" destOrd="0" presId="urn:microsoft.com/office/officeart/2005/8/layout/list1"/>
    <dgm:cxn modelId="{D2AE3F98-523E-4F82-B954-BBBCEE84C36F}" srcId="{56D0F09B-0912-49E9-996A-929380F30B53}" destId="{EA0903CD-4F1F-4C95-8F3A-D1DFF8087042}" srcOrd="1" destOrd="0" parTransId="{8F5FEC7D-09D5-4D53-B05F-ADD07B56CD7C}" sibTransId="{050FD235-D056-4A61-9D8D-D85E2FB30E51}"/>
    <dgm:cxn modelId="{5776FC98-865E-5740-9D36-1D19C8AE04FA}" type="presOf" srcId="{4CF6EAFE-4718-407E-9C4C-1D41F9EDCB34}" destId="{E270B451-2F26-4248-9803-A025E7E92AD9}" srcOrd="0" destOrd="0" presId="urn:microsoft.com/office/officeart/2005/8/layout/list1"/>
    <dgm:cxn modelId="{156E76B9-8387-164B-99B4-BF1396E0A3D1}" type="presOf" srcId="{56D0F09B-0912-49E9-996A-929380F30B53}" destId="{6CCB69CA-6C2B-324C-83A9-CB429BDB7579}" srcOrd="1" destOrd="0" presId="urn:microsoft.com/office/officeart/2005/8/layout/list1"/>
    <dgm:cxn modelId="{ED8740BA-B9B6-461C-BF0A-1B229B04D5F7}" srcId="{EE439BC4-8B4E-43BA-8728-F34E98AD8AB0}" destId="{C68BEC73-4C69-4AC1-9F7E-BC89FC407BCE}" srcOrd="0" destOrd="0" parTransId="{0295B012-856E-4A43-82D2-846CAB25D459}" sibTransId="{AA89C793-798A-4573-8DB9-5D53914FAE22}"/>
    <dgm:cxn modelId="{F6627EC0-BF01-445B-BF16-957CFB635C8A}" srcId="{7B86E9E3-AEC3-4ADF-8293-16A32BFB3EED}" destId="{EE439BC4-8B4E-43BA-8728-F34E98AD8AB0}" srcOrd="0" destOrd="0" parTransId="{E5C6DFD5-BB06-4D2B-BA35-5897FD68199C}" sibTransId="{38A15F12-8A44-44BB-8900-0C45D96B3ABB}"/>
    <dgm:cxn modelId="{2DC3ADC7-BB64-3648-935B-CB671B08D503}" type="presOf" srcId="{EE439BC4-8B4E-43BA-8728-F34E98AD8AB0}" destId="{AD0B2522-49FA-0643-A887-9FBAD1F40D29}" srcOrd="1" destOrd="0" presId="urn:microsoft.com/office/officeart/2005/8/layout/list1"/>
    <dgm:cxn modelId="{9104C1B4-8699-1D4D-8FC0-D91B9E063C6F}" type="presParOf" srcId="{D2E4AE81-1C20-9546-80AF-EF8544646F99}" destId="{7C30EEEA-2B66-1743-A86C-36C8A402424F}" srcOrd="0" destOrd="0" presId="urn:microsoft.com/office/officeart/2005/8/layout/list1"/>
    <dgm:cxn modelId="{38031C48-3678-834C-8172-41571A513086}" type="presParOf" srcId="{7C30EEEA-2B66-1743-A86C-36C8A402424F}" destId="{F6524F8D-3B1C-8D41-8967-78D028850EFE}" srcOrd="0" destOrd="0" presId="urn:microsoft.com/office/officeart/2005/8/layout/list1"/>
    <dgm:cxn modelId="{18B777DA-FC19-4E43-A5BE-C156AE8291C6}" type="presParOf" srcId="{7C30EEEA-2B66-1743-A86C-36C8A402424F}" destId="{AD0B2522-49FA-0643-A887-9FBAD1F40D29}" srcOrd="1" destOrd="0" presId="urn:microsoft.com/office/officeart/2005/8/layout/list1"/>
    <dgm:cxn modelId="{0D595674-64F1-B042-8845-1CC3CAE6D0E8}" type="presParOf" srcId="{D2E4AE81-1C20-9546-80AF-EF8544646F99}" destId="{999C2E09-6920-C547-8303-510F1698F886}" srcOrd="1" destOrd="0" presId="urn:microsoft.com/office/officeart/2005/8/layout/list1"/>
    <dgm:cxn modelId="{5E959A45-11B4-CE43-ADDA-0B83B9B4C341}" type="presParOf" srcId="{D2E4AE81-1C20-9546-80AF-EF8544646F99}" destId="{AC2E6F97-BD7E-6143-B09F-EDEB18DD0422}" srcOrd="2" destOrd="0" presId="urn:microsoft.com/office/officeart/2005/8/layout/list1"/>
    <dgm:cxn modelId="{8C0C3F67-B187-1C45-972B-3E083685BA17}" type="presParOf" srcId="{D2E4AE81-1C20-9546-80AF-EF8544646F99}" destId="{714B0317-9C11-8A4D-A9A2-FB9C15E19AAC}" srcOrd="3" destOrd="0" presId="urn:microsoft.com/office/officeart/2005/8/layout/list1"/>
    <dgm:cxn modelId="{5F35A3C0-43BA-8245-AD7B-78A18C7BAB77}" type="presParOf" srcId="{D2E4AE81-1C20-9546-80AF-EF8544646F99}" destId="{1D090218-46E9-A84F-B5FC-BD255E12AD48}" srcOrd="4" destOrd="0" presId="urn:microsoft.com/office/officeart/2005/8/layout/list1"/>
    <dgm:cxn modelId="{3B447C2D-DC56-DA43-A3D8-658F3CB7159C}" type="presParOf" srcId="{1D090218-46E9-A84F-B5FC-BD255E12AD48}" destId="{EE56816B-1F32-5B4C-B3C9-A41C14DA3851}" srcOrd="0" destOrd="0" presId="urn:microsoft.com/office/officeart/2005/8/layout/list1"/>
    <dgm:cxn modelId="{ABFC240B-60D3-8249-8710-BA1900E1D986}" type="presParOf" srcId="{1D090218-46E9-A84F-B5FC-BD255E12AD48}" destId="{6CCB69CA-6C2B-324C-83A9-CB429BDB7579}" srcOrd="1" destOrd="0" presId="urn:microsoft.com/office/officeart/2005/8/layout/list1"/>
    <dgm:cxn modelId="{436B7C1E-1D70-4C4D-A7EB-4CF7F84786A4}" type="presParOf" srcId="{D2E4AE81-1C20-9546-80AF-EF8544646F99}" destId="{B4A3D135-54F4-3148-A857-AAE7858320F2}" srcOrd="5" destOrd="0" presId="urn:microsoft.com/office/officeart/2005/8/layout/list1"/>
    <dgm:cxn modelId="{10AE6088-6A51-2949-A0AD-8F21C5B4393A}" type="presParOf" srcId="{D2E4AE81-1C20-9546-80AF-EF8544646F99}" destId="{E65A1388-1897-D04C-98C7-AA2EA4F8E2E4}" srcOrd="6" destOrd="0" presId="urn:microsoft.com/office/officeart/2005/8/layout/list1"/>
    <dgm:cxn modelId="{7F67A5F3-52C0-F745-8088-38C278BFB4D1}" type="presParOf" srcId="{D2E4AE81-1C20-9546-80AF-EF8544646F99}" destId="{77BEDAD9-D6C9-314B-9A2A-865BE280654E}" srcOrd="7" destOrd="0" presId="urn:microsoft.com/office/officeart/2005/8/layout/list1"/>
    <dgm:cxn modelId="{8FA3E57B-2B93-354C-827A-857B7A2D2E77}" type="presParOf" srcId="{D2E4AE81-1C20-9546-80AF-EF8544646F99}" destId="{35886712-D56B-C544-822D-C28C271B5B1B}" srcOrd="8" destOrd="0" presId="urn:microsoft.com/office/officeart/2005/8/layout/list1"/>
    <dgm:cxn modelId="{8E1779AE-A28A-2549-A3EA-AC0CEE082745}" type="presParOf" srcId="{35886712-D56B-C544-822D-C28C271B5B1B}" destId="{DF9C030D-CC03-2341-A92B-F6EF793C0653}" srcOrd="0" destOrd="0" presId="urn:microsoft.com/office/officeart/2005/8/layout/list1"/>
    <dgm:cxn modelId="{06E42958-EF34-DB48-B376-543997682370}" type="presParOf" srcId="{35886712-D56B-C544-822D-C28C271B5B1B}" destId="{7935B9E5-FD87-1E4A-AAED-5DBADB1F99AC}" srcOrd="1" destOrd="0" presId="urn:microsoft.com/office/officeart/2005/8/layout/list1"/>
    <dgm:cxn modelId="{281A7608-514B-294B-8180-1583F8AD1DBE}" type="presParOf" srcId="{D2E4AE81-1C20-9546-80AF-EF8544646F99}" destId="{1D411870-6FDA-F34D-AC9F-11141B7D7E5D}" srcOrd="9" destOrd="0" presId="urn:microsoft.com/office/officeart/2005/8/layout/list1"/>
    <dgm:cxn modelId="{CD37D320-F3B2-7B45-A6D7-757E99598876}" type="presParOf" srcId="{D2E4AE81-1C20-9546-80AF-EF8544646F99}" destId="{E270B451-2F26-4248-9803-A025E7E92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D740E-D2A1-423C-9E5F-5538ED4CFB17}">
      <dsp:nvSpPr>
        <dsp:cNvPr id="0" name=""/>
        <dsp:cNvSpPr/>
      </dsp:nvSpPr>
      <dsp:spPr>
        <a:xfrm>
          <a:off x="568971" y="0"/>
          <a:ext cx="1509048" cy="1374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BA76F-2DF9-4601-9031-3704EF6F58F4}">
      <dsp:nvSpPr>
        <dsp:cNvPr id="0" name=""/>
        <dsp:cNvSpPr/>
      </dsp:nvSpPr>
      <dsp:spPr>
        <a:xfrm>
          <a:off x="568971" y="1530474"/>
          <a:ext cx="4311566" cy="58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Data Source</a:t>
          </a:r>
          <a:r>
            <a:rPr lang="en-US" sz="3400" kern="1200"/>
            <a:t>:</a:t>
          </a:r>
        </a:p>
      </dsp:txBody>
      <dsp:txXfrm>
        <a:off x="568971" y="1530474"/>
        <a:ext cx="4311566" cy="588955"/>
      </dsp:txXfrm>
    </dsp:sp>
    <dsp:sp modelId="{7CA50D8F-6499-477A-83F1-588444493395}">
      <dsp:nvSpPr>
        <dsp:cNvPr id="0" name=""/>
        <dsp:cNvSpPr/>
      </dsp:nvSpPr>
      <dsp:spPr>
        <a:xfrm>
          <a:off x="568971" y="2192101"/>
          <a:ext cx="4311566" cy="180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Sourced housing listing data from </a:t>
          </a:r>
          <a:r>
            <a:rPr lang="en-US" sz="1700" b="1" kern="1200"/>
            <a:t>realtor.com</a:t>
          </a:r>
          <a:r>
            <a:rPr lang="en-US" sz="1700" kern="1200"/>
            <a:t> using the open-source </a:t>
          </a:r>
          <a:r>
            <a:rPr lang="en-US" sz="1700" b="1" kern="1200"/>
            <a:t>HomeHarvest Python library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Initially aimed to gather data from Zillow using a third-party API; however, due to </a:t>
          </a:r>
          <a:r>
            <a:rPr lang="en-US" sz="1700" b="1" kern="1200" dirty="0"/>
            <a:t>Zillow’s scraping restrictions</a:t>
          </a:r>
          <a:r>
            <a:rPr lang="en-US" sz="1700" kern="1200" dirty="0"/>
            <a:t> and </a:t>
          </a:r>
          <a:r>
            <a:rPr lang="en-US" sz="1700" b="1" kern="1200" dirty="0"/>
            <a:t>limitations on the amount of accessible listings</a:t>
          </a:r>
          <a:r>
            <a:rPr lang="en-US" sz="1700" kern="1200" dirty="0"/>
            <a:t>, I switched to </a:t>
          </a:r>
          <a:r>
            <a:rPr lang="en-US" sz="1700" kern="1200" dirty="0" err="1"/>
            <a:t>realtor.com</a:t>
          </a:r>
          <a:r>
            <a:rPr lang="en-US" sz="1700" kern="1200" dirty="0"/>
            <a:t> for improved accessibility and reliability.</a:t>
          </a:r>
        </a:p>
      </dsp:txBody>
      <dsp:txXfrm>
        <a:off x="568971" y="2192101"/>
        <a:ext cx="4311566" cy="1801891"/>
      </dsp:txXfrm>
    </dsp:sp>
    <dsp:sp modelId="{96E29064-AB18-4671-AC6A-4451142E6261}">
      <dsp:nvSpPr>
        <dsp:cNvPr id="0" name=""/>
        <dsp:cNvSpPr/>
      </dsp:nvSpPr>
      <dsp:spPr>
        <a:xfrm>
          <a:off x="5635062" y="0"/>
          <a:ext cx="1509048" cy="1374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FFAE6-9910-46FE-B191-5B9E36A60F7A}">
      <dsp:nvSpPr>
        <dsp:cNvPr id="0" name=""/>
        <dsp:cNvSpPr/>
      </dsp:nvSpPr>
      <dsp:spPr>
        <a:xfrm>
          <a:off x="5635062" y="1530474"/>
          <a:ext cx="4311566" cy="58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Data Collection Process</a:t>
          </a:r>
          <a:r>
            <a:rPr lang="en-US" sz="3400" kern="1200"/>
            <a:t>:</a:t>
          </a:r>
        </a:p>
      </dsp:txBody>
      <dsp:txXfrm>
        <a:off x="5635062" y="1530474"/>
        <a:ext cx="4311566" cy="588955"/>
      </dsp:txXfrm>
    </dsp:sp>
    <dsp:sp modelId="{33AA1523-F710-4C7C-8774-627131C63E50}">
      <dsp:nvSpPr>
        <dsp:cNvPr id="0" name=""/>
        <dsp:cNvSpPr/>
      </dsp:nvSpPr>
      <dsp:spPr>
        <a:xfrm>
          <a:off x="5635062" y="2192101"/>
          <a:ext cx="4311566" cy="180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HomeHarvest Library</a:t>
          </a:r>
          <a:r>
            <a:rPr lang="en-US" sz="1700" kern="1200"/>
            <a:t>: Utilized this real estate scraping tool for structured and efficient data extraction from realtor.com, enabling comprehensive data gathering for the project.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Resources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Realtor Website</a:t>
          </a:r>
          <a:r>
            <a:rPr lang="en-US" sz="1700" kern="1200"/>
            <a:t>: </a:t>
          </a:r>
          <a:r>
            <a:rPr lang="en-US" sz="1700" kern="1200">
              <a:hlinkClick xmlns:r="http://schemas.openxmlformats.org/officeDocument/2006/relationships" r:id="rId5"/>
            </a:rPr>
            <a:t>realtor.com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HomeHarvest Library</a:t>
          </a:r>
          <a:r>
            <a:rPr lang="en-US" sz="1700" kern="1200"/>
            <a:t>: </a:t>
          </a:r>
          <a:r>
            <a:rPr lang="en-US" sz="1700" kern="1200">
              <a:hlinkClick xmlns:r="http://schemas.openxmlformats.org/officeDocument/2006/relationships" r:id="rId6"/>
            </a:rPr>
            <a:t>HomeHarvest GitHub</a:t>
          </a:r>
          <a:endParaRPr lang="en-US" sz="1700" kern="1200"/>
        </a:p>
      </dsp:txBody>
      <dsp:txXfrm>
        <a:off x="5635062" y="2192101"/>
        <a:ext cx="4311566" cy="1801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6F97-BD7E-6143-B09F-EDEB18DD0422}">
      <dsp:nvSpPr>
        <dsp:cNvPr id="0" name=""/>
        <dsp:cNvSpPr/>
      </dsp:nvSpPr>
      <dsp:spPr>
        <a:xfrm>
          <a:off x="0" y="274756"/>
          <a:ext cx="10515600" cy="757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Contains </a:t>
          </a:r>
          <a:r>
            <a:rPr lang="en-US" sz="1300" b="1" kern="1200"/>
            <a:t>house listing sale prices</a:t>
          </a:r>
          <a:r>
            <a:rPr lang="en-US" sz="1300" kern="1200"/>
            <a:t> and </a:t>
          </a:r>
          <a:r>
            <a:rPr lang="en-US" sz="1300" b="1" kern="1200"/>
            <a:t>key features</a:t>
          </a:r>
          <a:r>
            <a:rPr lang="en-US" sz="1300" kern="1200"/>
            <a:t> for properties in the Greater Los Angeles Area.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scraped from </a:t>
          </a:r>
          <a:r>
            <a:rPr lang="en-US" sz="1300" b="1" kern="1200"/>
            <a:t>realtor.com</a:t>
          </a:r>
          <a:r>
            <a:rPr lang="en-US" sz="1300" kern="1200"/>
            <a:t> using the </a:t>
          </a:r>
          <a:r>
            <a:rPr lang="en-US" sz="1300" b="1" kern="1200"/>
            <a:t>HomeHarvest library</a:t>
          </a:r>
          <a:r>
            <a:rPr lang="en-US" sz="1300" kern="1200"/>
            <a:t> for the period </a:t>
          </a:r>
          <a:r>
            <a:rPr lang="en-US" sz="1300" b="1" kern="1200"/>
            <a:t>2024-04-01 to 2024-10-25</a:t>
          </a:r>
          <a:r>
            <a:rPr lang="en-US" sz="1300" kern="1200"/>
            <a:t>.</a:t>
          </a:r>
        </a:p>
      </dsp:txBody>
      <dsp:txXfrm>
        <a:off x="0" y="274756"/>
        <a:ext cx="10515600" cy="757574"/>
      </dsp:txXfrm>
    </dsp:sp>
    <dsp:sp modelId="{AD0B2522-49FA-0643-A887-9FBAD1F40D29}">
      <dsp:nvSpPr>
        <dsp:cNvPr id="0" name=""/>
        <dsp:cNvSpPr/>
      </dsp:nvSpPr>
      <dsp:spPr>
        <a:xfrm>
          <a:off x="525780" y="82876"/>
          <a:ext cx="736092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Dataset Description</a:t>
          </a:r>
          <a:r>
            <a:rPr lang="en-US" sz="1300" kern="1200"/>
            <a:t>:</a:t>
          </a:r>
        </a:p>
      </dsp:txBody>
      <dsp:txXfrm>
        <a:off x="544514" y="101610"/>
        <a:ext cx="7323452" cy="346292"/>
      </dsp:txXfrm>
    </dsp:sp>
    <dsp:sp modelId="{E65A1388-1897-D04C-98C7-AA2EA4F8E2E4}">
      <dsp:nvSpPr>
        <dsp:cNvPr id="0" name=""/>
        <dsp:cNvSpPr/>
      </dsp:nvSpPr>
      <dsp:spPr>
        <a:xfrm>
          <a:off x="0" y="1294411"/>
          <a:ext cx="10515600" cy="1597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Target Variable</a:t>
          </a:r>
          <a:r>
            <a:rPr lang="en-US" sz="1300" kern="1200"/>
            <a:t>: list_price - The sale price of each property.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Features (32 selected from 56 original)</a:t>
          </a:r>
          <a:r>
            <a:rPr lang="en-US" sz="1300" kern="1200"/>
            <a:t>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Property Details</a:t>
          </a:r>
          <a:r>
            <a:rPr lang="en-US" sz="1300" kern="1200"/>
            <a:t>: property_id, listing_id, status, style, year_built, sqft, beds, full_baths, half_baths, days_on_mls.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Location</a:t>
          </a:r>
          <a:r>
            <a:rPr lang="en-US" sz="1300" kern="1200"/>
            <a:t>: city, state, zip_code, neighborhoods, county, latitude, longitude.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Pricing Metrics</a:t>
          </a:r>
          <a:r>
            <a:rPr lang="en-US" sz="1300" kern="1200"/>
            <a:t>: list_price_min, list_price_max, price_per_sqft, assessed_value, estimated_value, lot_sqft.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Additional Info</a:t>
          </a:r>
          <a:r>
            <a:rPr lang="en-US" sz="1300" kern="1200"/>
            <a:t>: new_construction, stories, hoa_fee, parking_garage, nearby_schools.</a:t>
          </a:r>
        </a:p>
      </dsp:txBody>
      <dsp:txXfrm>
        <a:off x="0" y="1294411"/>
        <a:ext cx="10515600" cy="1597049"/>
      </dsp:txXfrm>
    </dsp:sp>
    <dsp:sp modelId="{6CCB69CA-6C2B-324C-83A9-CB429BDB7579}">
      <dsp:nvSpPr>
        <dsp:cNvPr id="0" name=""/>
        <dsp:cNvSpPr/>
      </dsp:nvSpPr>
      <dsp:spPr>
        <a:xfrm>
          <a:off x="525780" y="1102531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Key Variables</a:t>
          </a:r>
          <a:r>
            <a:rPr lang="en-US" sz="1300" kern="1200"/>
            <a:t>:</a:t>
          </a:r>
        </a:p>
      </dsp:txBody>
      <dsp:txXfrm>
        <a:off x="544514" y="1121265"/>
        <a:ext cx="7323452" cy="346292"/>
      </dsp:txXfrm>
    </dsp:sp>
    <dsp:sp modelId="{E270B451-2F26-4248-9803-A025E7E92AD9}">
      <dsp:nvSpPr>
        <dsp:cNvPr id="0" name=""/>
        <dsp:cNvSpPr/>
      </dsp:nvSpPr>
      <dsp:spPr>
        <a:xfrm>
          <a:off x="0" y="3153541"/>
          <a:ext cx="10515600" cy="757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Rows</a:t>
          </a:r>
          <a:r>
            <a:rPr lang="en-US" sz="1300" kern="1200"/>
            <a:t>: 9690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Columns</a:t>
          </a:r>
          <a:r>
            <a:rPr lang="en-US" sz="1300" kern="1200"/>
            <a:t>: 32 (after removing redundant details such as agent info, builder details, FIPS code, and house photos).</a:t>
          </a:r>
        </a:p>
      </dsp:txBody>
      <dsp:txXfrm>
        <a:off x="0" y="3153541"/>
        <a:ext cx="10515600" cy="757574"/>
      </dsp:txXfrm>
    </dsp:sp>
    <dsp:sp modelId="{7935B9E5-FD87-1E4A-AAED-5DBADB1F99AC}">
      <dsp:nvSpPr>
        <dsp:cNvPr id="0" name=""/>
        <dsp:cNvSpPr/>
      </dsp:nvSpPr>
      <dsp:spPr>
        <a:xfrm>
          <a:off x="525780" y="2961661"/>
          <a:ext cx="736092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 Size</a:t>
          </a:r>
          <a:r>
            <a:rPr lang="en-US" sz="1300" kern="1200"/>
            <a:t>:</a:t>
          </a:r>
        </a:p>
      </dsp:txBody>
      <dsp:txXfrm>
        <a:off x="544514" y="2980395"/>
        <a:ext cx="73234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E557-0549-9447-A235-B1D88B06668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D673-2A27-1D45-815C-DDC36CF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D673-2A27-1D45-815C-DDC36CF41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2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BAE5EFD-8B15-4EF8-B87C-D19AB0048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ooden houses with one house standing out with its orange and red colour">
            <a:extLst>
              <a:ext uri="{FF2B5EF4-FFF2-40B4-BE49-F238E27FC236}">
                <a16:creationId xmlns:a16="http://schemas.microsoft.com/office/drawing/2014/main" id="{309E19C3-4F27-C790-A851-C4810F72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61" b="113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62878"/>
            <a:ext cx="12191996" cy="49951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2000">
                <a:srgbClr val="000000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EEFA7-A029-939B-6405-ADC2C7C63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Cyrus Huang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524467E9-188C-3979-2344-7AE600AABF19}"/>
              </a:ext>
            </a:extLst>
          </p:cNvPr>
          <p:cNvSpPr txBox="1">
            <a:spLocks/>
          </p:cNvSpPr>
          <p:nvPr/>
        </p:nvSpPr>
        <p:spPr>
          <a:xfrm>
            <a:off x="1938994" y="4586613"/>
            <a:ext cx="8314005" cy="69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FFFF"/>
                </a:solidFill>
              </a:rPr>
              <a:t>SayHomee</a:t>
            </a:r>
            <a:r>
              <a:rPr lang="en-US" sz="3000" b="1" dirty="0">
                <a:solidFill>
                  <a:srgbClr val="FFFFFF"/>
                </a:solidFill>
              </a:rPr>
              <a:t> Data Science Challenge</a:t>
            </a:r>
          </a:p>
        </p:txBody>
      </p:sp>
    </p:spTree>
    <p:extLst>
      <p:ext uri="{BB962C8B-B14F-4D97-AF65-F5344CB8AC3E}">
        <p14:creationId xmlns:p14="http://schemas.microsoft.com/office/powerpoint/2010/main" val="366283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982B9-B239-A8FA-3C4D-EE47E7F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Gathering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8300C-2515-30F6-EDB5-3EBEE5654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296700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24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DF5C-EF3E-B1D9-323E-FE11E2C9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A3460F3-23B3-82D9-57E4-E6A453B2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27111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8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EB33-0C82-40E2-15D5-0339329F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Dataset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E7FD-F33E-B504-A957-A8488AC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1371599"/>
            <a:ext cx="105156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Converting Data Types</a:t>
            </a:r>
          </a:p>
          <a:p>
            <a:r>
              <a:rPr lang="en-US" sz="1600" dirty="0"/>
              <a:t>To ensure accurate analysis and consistent operations, I standardized the data types across columns:</a:t>
            </a:r>
          </a:p>
          <a:p>
            <a:pPr lvl="1"/>
            <a:r>
              <a:rPr lang="en-US" sz="1600" b="1" i="0" dirty="0"/>
              <a:t>String Columns</a:t>
            </a:r>
            <a:r>
              <a:rPr lang="en-US" sz="1600" i="0" dirty="0"/>
              <a:t>: Converted identifiers (e.g., </a:t>
            </a:r>
            <a:r>
              <a:rPr lang="en-US" sz="1600" i="0" dirty="0" err="1"/>
              <a:t>property_id</a:t>
            </a:r>
            <a:r>
              <a:rPr lang="en-US" sz="1600" i="0" dirty="0"/>
              <a:t>, </a:t>
            </a:r>
            <a:r>
              <a:rPr lang="en-US" sz="1600" i="0" dirty="0" err="1"/>
              <a:t>listing_id</a:t>
            </a:r>
            <a:r>
              <a:rPr lang="en-US" sz="1600" i="0" dirty="0"/>
              <a:t>, status) to string format to preserve their categorical nature.</a:t>
            </a:r>
          </a:p>
          <a:p>
            <a:pPr lvl="1"/>
            <a:r>
              <a:rPr lang="en-US" sz="1600" b="1" i="0" dirty="0"/>
              <a:t>Date Columns</a:t>
            </a:r>
            <a:r>
              <a:rPr lang="en-US" sz="1600" i="0" dirty="0"/>
              <a:t>: Transformed </a:t>
            </a:r>
            <a:r>
              <a:rPr lang="en-US" sz="1600" i="0" dirty="0" err="1"/>
              <a:t>list_date</a:t>
            </a:r>
            <a:r>
              <a:rPr lang="en-US" sz="1600" i="0" dirty="0"/>
              <a:t> and </a:t>
            </a:r>
            <a:r>
              <a:rPr lang="en-US" sz="1600" i="0" dirty="0" err="1"/>
              <a:t>last_sold_date</a:t>
            </a:r>
            <a:r>
              <a:rPr lang="en-US" sz="1600" i="0" dirty="0"/>
              <a:t> into datetime format for temporal analysis.</a:t>
            </a:r>
          </a:p>
          <a:p>
            <a:pPr lvl="1"/>
            <a:r>
              <a:rPr lang="en-US" sz="1600" b="1" i="0" dirty="0"/>
              <a:t>Numeric Columns</a:t>
            </a:r>
            <a:r>
              <a:rPr lang="en-US" sz="1600" i="0" dirty="0"/>
              <a:t>: Converted columns like </a:t>
            </a:r>
            <a:r>
              <a:rPr lang="en-US" sz="1600" i="0" dirty="0" err="1"/>
              <a:t>list_price</a:t>
            </a:r>
            <a:r>
              <a:rPr lang="en-US" sz="1600" i="0" dirty="0"/>
              <a:t>, </a:t>
            </a:r>
            <a:r>
              <a:rPr lang="en-US" sz="1600" i="0" dirty="0" err="1"/>
              <a:t>sqft</a:t>
            </a:r>
            <a:r>
              <a:rPr lang="en-US" sz="1600" i="0" dirty="0"/>
              <a:t>, and beds to numeric formats, handling any conversion errors by coercing invalid values to </a:t>
            </a:r>
            <a:r>
              <a:rPr lang="en-US" sz="1600" i="0" dirty="0" err="1"/>
              <a:t>NaN</a:t>
            </a:r>
            <a:r>
              <a:rPr lang="en-US" sz="1600" i="0" dirty="0"/>
              <a:t>.</a:t>
            </a:r>
          </a:p>
        </p:txBody>
      </p:sp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37C82D7-091E-59EF-49FF-B209EE7F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17882"/>
            <a:ext cx="10168870" cy="2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FF1E-6577-1B1C-D74C-4EB9080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600" b="1" i="0" dirty="0">
                <a:effectLst/>
                <a:latin typeface="system-ui"/>
              </a:rPr>
              <a:t>Exploratory Data Analysis and Feature Processing</a:t>
            </a:r>
            <a:endParaRPr lang="en-US" sz="3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0DA20B1-458F-DC38-1B53-8677108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7" y="838201"/>
            <a:ext cx="5922696" cy="51816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Handling Missing Values</a:t>
            </a:r>
            <a:endParaRPr lang="en-US" sz="15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Utilizing folium Library to Create House Listing Heatmap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Dropping Irrelevant or Redundant Columns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500" i="0" dirty="0">
                <a:latin typeface="Segoe UI" panose="020B0502040204020203" pitchFamily="34" charset="0"/>
                <a:cs typeface="Segoe UI" panose="020B0502040204020203" pitchFamily="34" charset="0"/>
              </a:rPr>
              <a:t>Latitude and Longitude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500" i="0" dirty="0">
                <a:latin typeface="Segoe UI" panose="020B0502040204020203" pitchFamily="34" charset="0"/>
                <a:cs typeface="Segoe UI" panose="020B0502040204020203" pitchFamily="34" charset="0"/>
              </a:rPr>
              <a:t>Sold Price</a:t>
            </a:r>
            <a:endParaRPr lang="en-US" sz="150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Duplicated property id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Categorical Variable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Ad-hoc transformation for specific categorical variables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Examining the ones to create dummy variable or ordinal variable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One-hot Encoding for Categorical Variables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Numeric Data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 Outliers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Normalization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Multicollinearity</a:t>
            </a:r>
          </a:p>
        </p:txBody>
      </p:sp>
    </p:spTree>
    <p:extLst>
      <p:ext uri="{BB962C8B-B14F-4D97-AF65-F5344CB8AC3E}">
        <p14:creationId xmlns:p14="http://schemas.microsoft.com/office/powerpoint/2010/main" val="15906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05F5-C579-C5C7-3BBD-302F463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300"/>
              <a:t>Modeling Approaches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C372-9868-B052-2CF3-F0C3AE51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576" y="838201"/>
            <a:ext cx="6323667" cy="5181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Multiple Linear Regression</a:t>
            </a:r>
            <a:r>
              <a:rPr lang="en-US" sz="1700" dirty="0"/>
              <a:t>: Explored feature impact on price.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Lasso Regression: </a:t>
            </a:r>
            <a:r>
              <a:rPr lang="en-US" sz="1700" dirty="0"/>
              <a:t>Applied Grid Search with Cross-Validation to find optimal alpha values for regularization and model stability.</a:t>
            </a:r>
            <a:endParaRPr lang="en-US" sz="17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Ridge Regression</a:t>
            </a:r>
            <a:r>
              <a:rPr lang="en-US" sz="1700" dirty="0"/>
              <a:t>: Applied Grid Search with Cross-Validation to find optimal alpha values for regularization and model stability.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Key Features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sqft_log</a:t>
            </a:r>
            <a:r>
              <a:rPr lang="en-US" sz="1700" i="0" dirty="0"/>
              <a:t>: Strong positive impact on price (Linear: 0.5976, Lasso: 0.6030, Ridge: 0.5971).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price_per_sqft_log</a:t>
            </a:r>
            <a:r>
              <a:rPr lang="en-US" sz="1700" i="0" dirty="0"/>
              <a:t>: Significant positive effect (Linear: 0.4238, Lasso: 0.4259, Ridge: 0.4236).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style_SINGLE_FAMILY</a:t>
            </a:r>
            <a:r>
              <a:rPr lang="en-US" sz="1700" b="1" i="0" dirty="0"/>
              <a:t> &amp; </a:t>
            </a:r>
            <a:r>
              <a:rPr lang="en-US" sz="1700" b="1" i="0" dirty="0" err="1"/>
              <a:t>style_MULTI_FAMILY</a:t>
            </a:r>
            <a:r>
              <a:rPr lang="en-US" sz="1700" i="0" dirty="0"/>
              <a:t>: Moderate positive impact, with single-family homes having a slightly higher effect.</a:t>
            </a:r>
          </a:p>
        </p:txBody>
      </p:sp>
    </p:spTree>
    <p:extLst>
      <p:ext uri="{BB962C8B-B14F-4D97-AF65-F5344CB8AC3E}">
        <p14:creationId xmlns:p14="http://schemas.microsoft.com/office/powerpoint/2010/main" val="41931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5149-8F59-D463-0439-C073FEEA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242D-2B1D-949F-58EA-C290B75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Performance Metrics</a:t>
            </a:r>
            <a:r>
              <a:rPr lang="en-US" sz="1600" dirty="0"/>
              <a:t>:</a:t>
            </a:r>
          </a:p>
          <a:p>
            <a:pPr marL="742950" lvl="1" indent="-285750"/>
            <a:r>
              <a:rPr lang="en-US" sz="1600" b="1" i="0" dirty="0"/>
              <a:t>R²</a:t>
            </a:r>
            <a:r>
              <a:rPr lang="en-US" sz="1600" i="0" dirty="0"/>
              <a:t>: Very small difference across models (~0.903), indicating similar variance explained.</a:t>
            </a:r>
          </a:p>
          <a:p>
            <a:pPr marL="742950" lvl="1" indent="-285750"/>
            <a:r>
              <a:rPr lang="en-US" sz="1600" b="1" i="0" dirty="0"/>
              <a:t>MSE</a:t>
            </a:r>
            <a:r>
              <a:rPr lang="en-US" sz="1600" i="0" dirty="0"/>
              <a:t>: Minimal difference, showing comparable prediction error across all models.</a:t>
            </a:r>
          </a:p>
          <a:p>
            <a:r>
              <a:rPr lang="en-US" sz="1600" b="1" dirty="0"/>
              <a:t>Model Choice </a:t>
            </a:r>
            <a:r>
              <a:rPr lang="en-US" sz="1600" dirty="0"/>
              <a:t>:</a:t>
            </a:r>
          </a:p>
          <a:p>
            <a:pPr marL="742950" lvl="1" indent="-285750"/>
            <a:r>
              <a:rPr lang="en-US" sz="1600" b="1" i="0" dirty="0"/>
              <a:t>Linear Regression</a:t>
            </a:r>
            <a:r>
              <a:rPr lang="en-US" sz="1600" i="0" dirty="0"/>
              <a:t>: Ideal for simplicity, where penalizing coefficients isn’t necessary.</a:t>
            </a:r>
          </a:p>
          <a:p>
            <a:pPr marL="742950" lvl="1" indent="-285750"/>
            <a:r>
              <a:rPr lang="en-US" sz="1600" b="1" i="0" dirty="0"/>
              <a:t>Lasso Regression</a:t>
            </a:r>
            <a:r>
              <a:rPr lang="en-US" sz="1600" i="0" dirty="0"/>
              <a:t>: Best for sparsity—use when wanting fewer features with minimal impact.</a:t>
            </a:r>
          </a:p>
          <a:p>
            <a:pPr marL="742950" lvl="1" indent="-285750"/>
            <a:r>
              <a:rPr lang="en-US" sz="1600" b="1" i="0" dirty="0"/>
              <a:t>Ridge Regression</a:t>
            </a:r>
            <a:r>
              <a:rPr lang="en-US" sz="1600" i="0" dirty="0"/>
              <a:t>: Best for collinearity—use when suspecting correlation among predictors while retaining all features.</a:t>
            </a:r>
          </a:p>
          <a:p>
            <a:pPr marL="182880" indent="0">
              <a:buNone/>
            </a:pPr>
            <a:r>
              <a:rPr lang="en-US" sz="1600" b="1" i="0" dirty="0"/>
              <a:t>My Model Choice: </a:t>
            </a:r>
            <a:r>
              <a:rPr lang="en-US" sz="1600" i="0" dirty="0"/>
              <a:t>Since I prefer features simplicity, I choose Lasso as my final model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BBB278-3D14-CA95-6FCA-04D50047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42392"/>
              </p:ext>
            </p:extLst>
          </p:nvPr>
        </p:nvGraphicFramePr>
        <p:xfrm>
          <a:off x="838200" y="5160490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55397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9526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7378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345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Ridge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4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0.903350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0.903189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0.903338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2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0.070941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0.071059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0.070950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1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767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5"/>
      </a:lt2>
      <a:accent1>
        <a:srgbClr val="C696B0"/>
      </a:accent1>
      <a:accent2>
        <a:srgbClr val="BA7F86"/>
      </a:accent2>
      <a:accent3>
        <a:srgbClr val="C19C8C"/>
      </a:accent3>
      <a:accent4>
        <a:srgbClr val="B2A27A"/>
      </a:accent4>
      <a:accent5>
        <a:srgbClr val="A1A77E"/>
      </a:accent5>
      <a:accent6>
        <a:srgbClr val="8FAD76"/>
      </a:accent6>
      <a:hlink>
        <a:srgbClr val="558D6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714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system-ui</vt:lpstr>
      <vt:lpstr>Aptos</vt:lpstr>
      <vt:lpstr>Arial</vt:lpstr>
      <vt:lpstr>Felix Titling</vt:lpstr>
      <vt:lpstr>Goudy Old Style</vt:lpstr>
      <vt:lpstr>Segoe UI</vt:lpstr>
      <vt:lpstr>ArchwayVTI</vt:lpstr>
      <vt:lpstr>PowerPoint Presentation</vt:lpstr>
      <vt:lpstr>Data Gathering</vt:lpstr>
      <vt:lpstr>Dataset Overview</vt:lpstr>
      <vt:lpstr>Dataset Processing </vt:lpstr>
      <vt:lpstr>Exploratory Data Analysis and Feature Processing</vt:lpstr>
      <vt:lpstr>Modeling Approaches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Zou, Jingsi</dc:creator>
  <cp:lastModifiedBy>Zou, Jingsi</cp:lastModifiedBy>
  <cp:revision>6</cp:revision>
  <dcterms:created xsi:type="dcterms:W3CDTF">2024-10-28T04:51:16Z</dcterms:created>
  <dcterms:modified xsi:type="dcterms:W3CDTF">2024-10-28T07:54:04Z</dcterms:modified>
</cp:coreProperties>
</file>