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373978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18589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72431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19327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49343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196301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210930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94049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25414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274538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91C885-0DC5-4B30-A0D7-44F81A91138C}" type="datetimeFigureOut">
              <a:rPr lang="zh-CN" altLang="en-US" smtClean="0"/>
              <a:t>2019-05-08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383909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1C885-0DC5-4B30-A0D7-44F81A91138C}" type="datetimeFigureOut">
              <a:rPr lang="zh-CN" altLang="en-US" smtClean="0"/>
              <a:t>2019-05-08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0FAAB-A753-4885-880A-83474AFD2345}" type="slidenum">
              <a:rPr lang="zh-CN" altLang="en-US" smtClean="0"/>
              <a:t>‹#›</a:t>
            </a:fld>
            <a:endParaRPr lang="zh-CN" altLang="en-US"/>
          </a:p>
        </p:txBody>
      </p:sp>
    </p:spTree>
    <p:extLst>
      <p:ext uri="{BB962C8B-B14F-4D97-AF65-F5344CB8AC3E}">
        <p14:creationId xmlns:p14="http://schemas.microsoft.com/office/powerpoint/2010/main" val="557321241"/>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母牛流产的原因</a:t>
            </a:r>
            <a:r>
              <a:rPr lang="en-US" altLang="zh-CN" dirty="0" smtClean="0"/>
              <a:t/>
            </a:r>
            <a:br>
              <a:rPr lang="en-US" altLang="zh-CN" dirty="0" smtClean="0"/>
            </a:br>
            <a:r>
              <a:rPr lang="zh-CN" altLang="en-US" dirty="0" smtClean="0"/>
              <a:t>及对策</a:t>
            </a:r>
            <a:endParaRPr lang="zh-CN" altLang="en-US" dirty="0"/>
          </a:p>
        </p:txBody>
      </p:sp>
      <p:sp>
        <p:nvSpPr>
          <p:cNvPr id="3" name="副标题 2"/>
          <p:cNvSpPr>
            <a:spLocks noGrp="1"/>
          </p:cNvSpPr>
          <p:nvPr>
            <p:ph type="subTitle" idx="1"/>
          </p:nvPr>
        </p:nvSpPr>
        <p:spPr>
          <a:xfrm>
            <a:off x="1436914" y="5202238"/>
            <a:ext cx="9144000" cy="1655762"/>
          </a:xfrm>
        </p:spPr>
        <p:txBody>
          <a:bodyPr/>
          <a:lstStyle/>
          <a:p>
            <a:r>
              <a:rPr lang="zh-CN" altLang="en-US" dirty="0" smtClean="0"/>
              <a:t>张小白</a:t>
            </a:r>
            <a:endParaRPr lang="zh-CN" altLang="en-US" dirty="0"/>
          </a:p>
        </p:txBody>
      </p:sp>
    </p:spTree>
    <p:extLst>
      <p:ext uri="{BB962C8B-B14F-4D97-AF65-F5344CB8AC3E}">
        <p14:creationId xmlns:p14="http://schemas.microsoft.com/office/powerpoint/2010/main" val="601267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问题清单</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8. </a:t>
            </a:r>
            <a:r>
              <a:rPr lang="zh-CN" altLang="en-US" dirty="0" smtClean="0"/>
              <a:t>牛是集中发病，还是在牛群中缓慢传播？</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9. </a:t>
            </a:r>
            <a:r>
              <a:rPr lang="zh-CN" altLang="en-US" dirty="0" smtClean="0"/>
              <a:t>最开始的发病地点是哪里？</a:t>
            </a:r>
            <a:endParaRPr lang="zh-CN" altLang="en-US" dirty="0"/>
          </a:p>
        </p:txBody>
      </p:sp>
    </p:spTree>
    <p:extLst>
      <p:ext uri="{BB962C8B-B14F-4D97-AF65-F5344CB8AC3E}">
        <p14:creationId xmlns:p14="http://schemas.microsoft.com/office/powerpoint/2010/main" val="2097318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446" y="0"/>
            <a:ext cx="10515600" cy="1325563"/>
          </a:xfrm>
        </p:spPr>
        <p:txBody>
          <a:bodyPr/>
          <a:lstStyle/>
          <a:p>
            <a:pPr algn="ctr"/>
            <a:r>
              <a:rPr lang="zh-CN" altLang="en-US" dirty="0" smtClean="0"/>
              <a:t>基本应对措施</a:t>
            </a:r>
            <a:endParaRPr lang="zh-CN" altLang="en-US" dirty="0"/>
          </a:p>
        </p:txBody>
      </p:sp>
      <p:sp>
        <p:nvSpPr>
          <p:cNvPr id="3" name="内容占位符 2"/>
          <p:cNvSpPr>
            <a:spLocks noGrp="1"/>
          </p:cNvSpPr>
          <p:nvPr>
            <p:ph idx="1"/>
          </p:nvPr>
        </p:nvSpPr>
        <p:spPr>
          <a:xfrm>
            <a:off x="139337" y="1114697"/>
            <a:ext cx="6583679" cy="5399314"/>
          </a:xfrm>
        </p:spPr>
        <p:txBody>
          <a:bodyPr>
            <a:normAutofit lnSpcReduction="10000"/>
          </a:bodyPr>
          <a:lstStyle/>
          <a:p>
            <a:pPr marL="514350" indent="-514350">
              <a:buAutoNum type="arabicPeriod"/>
            </a:pPr>
            <a:r>
              <a:rPr lang="zh-CN" altLang="en-US" dirty="0" smtClean="0"/>
              <a:t>确认流产牛，并将其隔离。</a:t>
            </a:r>
            <a:endParaRPr lang="en-US" altLang="zh-CN" dirty="0" smtClean="0"/>
          </a:p>
          <a:p>
            <a:pPr marL="514350" indent="-514350">
              <a:buAutoNum type="arabicPeriod"/>
            </a:pPr>
            <a:r>
              <a:rPr lang="zh-CN" altLang="en-US" dirty="0"/>
              <a:t>找</a:t>
            </a:r>
            <a:r>
              <a:rPr lang="zh-CN" altLang="en-US" dirty="0" smtClean="0"/>
              <a:t>到流产胎儿和胎膜，确认其月龄。</a:t>
            </a:r>
            <a:endParaRPr lang="en-US" altLang="zh-CN" dirty="0" smtClean="0"/>
          </a:p>
          <a:p>
            <a:pPr marL="0" indent="0">
              <a:buNone/>
            </a:pPr>
            <a:r>
              <a:rPr lang="en-US" altLang="zh-CN" sz="2000" dirty="0" smtClean="0"/>
              <a:t>28</a:t>
            </a:r>
            <a:r>
              <a:rPr lang="zh-CN" altLang="en-US" sz="2000" dirty="0" smtClean="0"/>
              <a:t>天</a:t>
            </a:r>
            <a:r>
              <a:rPr lang="en-US" altLang="zh-CN" sz="2000" dirty="0" smtClean="0"/>
              <a:t>——</a:t>
            </a:r>
            <a:r>
              <a:rPr lang="zh-CN" altLang="en-US" sz="2000" dirty="0" smtClean="0"/>
              <a:t>胚胎期，胚胎长</a:t>
            </a:r>
            <a:r>
              <a:rPr lang="en-US" altLang="zh-CN" sz="2000" dirty="0" smtClean="0"/>
              <a:t>9-10</a:t>
            </a:r>
            <a:r>
              <a:rPr lang="zh-CN" altLang="en-US" sz="2000" dirty="0" smtClean="0"/>
              <a:t>毫米，出现四肢的最初迹象。</a:t>
            </a:r>
            <a:endParaRPr lang="en-US" altLang="zh-CN" sz="2000" dirty="0" smtClean="0"/>
          </a:p>
          <a:p>
            <a:pPr marL="0" indent="0">
              <a:buNone/>
            </a:pPr>
            <a:r>
              <a:rPr lang="en-US" altLang="zh-CN" sz="2000" dirty="0" smtClean="0"/>
              <a:t>2</a:t>
            </a:r>
            <a:r>
              <a:rPr lang="zh-CN" altLang="en-US" sz="2000" dirty="0" smtClean="0"/>
              <a:t>个月</a:t>
            </a:r>
            <a:r>
              <a:rPr lang="en-US" altLang="zh-CN" sz="2000" dirty="0" smtClean="0"/>
              <a:t>——</a:t>
            </a:r>
            <a:r>
              <a:rPr lang="zh-CN" altLang="en-US" sz="2000" dirty="0" smtClean="0"/>
              <a:t>小老鼠（</a:t>
            </a:r>
            <a:r>
              <a:rPr lang="zh-CN" altLang="en-US" sz="2000" dirty="0"/>
              <a:t>麻</a:t>
            </a:r>
            <a:r>
              <a:rPr lang="zh-CN" altLang="en-US" sz="2000" dirty="0" smtClean="0"/>
              <a:t>雀）差不多。</a:t>
            </a:r>
            <a:r>
              <a:rPr lang="en-US" altLang="zh-CN" sz="2000" dirty="0" smtClean="0"/>
              <a:t>(8cm)</a:t>
            </a:r>
          </a:p>
          <a:p>
            <a:pPr marL="0" indent="0">
              <a:buNone/>
            </a:pPr>
            <a:r>
              <a:rPr lang="en-US" altLang="zh-CN" sz="2000" dirty="0" smtClean="0"/>
              <a:t>3</a:t>
            </a:r>
            <a:r>
              <a:rPr lang="zh-CN" altLang="en-US" sz="2000" dirty="0" smtClean="0"/>
              <a:t>个月</a:t>
            </a:r>
            <a:r>
              <a:rPr lang="en-US" altLang="zh-CN" sz="2000" dirty="0" smtClean="0"/>
              <a:t>——</a:t>
            </a:r>
            <a:r>
              <a:rPr lang="zh-CN" altLang="en-US" sz="2000" dirty="0" smtClean="0"/>
              <a:t>大老鼠（</a:t>
            </a:r>
            <a:r>
              <a:rPr lang="en-US" altLang="zh-CN" sz="2000" dirty="0" smtClean="0"/>
              <a:t>14cm</a:t>
            </a:r>
            <a:r>
              <a:rPr lang="zh-CN" altLang="en-US" sz="2000" dirty="0" smtClean="0"/>
              <a:t>）</a:t>
            </a:r>
            <a:r>
              <a:rPr lang="en-US" altLang="zh-CN" sz="2000" dirty="0" smtClean="0"/>
              <a:t>.</a:t>
            </a:r>
          </a:p>
          <a:p>
            <a:pPr marL="0" indent="0">
              <a:buNone/>
            </a:pPr>
            <a:r>
              <a:rPr lang="en-US" altLang="zh-CN" sz="2000" dirty="0" smtClean="0"/>
              <a:t>4</a:t>
            </a:r>
            <a:r>
              <a:rPr lang="zh-CN" altLang="en-US" sz="2000" dirty="0" smtClean="0"/>
              <a:t>个月</a:t>
            </a:r>
            <a:r>
              <a:rPr lang="en-US" altLang="zh-CN" sz="2000" dirty="0" smtClean="0"/>
              <a:t>——</a:t>
            </a:r>
            <a:r>
              <a:rPr lang="zh-CN" altLang="en-US" sz="2000" dirty="0" smtClean="0"/>
              <a:t>小猫 </a:t>
            </a:r>
            <a:r>
              <a:rPr lang="en-US" altLang="zh-CN" sz="2000" dirty="0" smtClean="0"/>
              <a:t>(24cm)</a:t>
            </a:r>
          </a:p>
          <a:p>
            <a:pPr marL="0" indent="0">
              <a:buNone/>
            </a:pPr>
            <a:r>
              <a:rPr lang="en-US" altLang="zh-CN" sz="2000" dirty="0" smtClean="0"/>
              <a:t>5</a:t>
            </a:r>
            <a:r>
              <a:rPr lang="zh-CN" altLang="en-US" sz="2000" dirty="0" smtClean="0"/>
              <a:t>个月</a:t>
            </a:r>
            <a:r>
              <a:rPr lang="en-US" altLang="zh-CN" sz="2000" dirty="0" smtClean="0"/>
              <a:t>——</a:t>
            </a:r>
            <a:r>
              <a:rPr lang="zh-CN" altLang="en-US" sz="2000" dirty="0" smtClean="0"/>
              <a:t>大猫 </a:t>
            </a:r>
            <a:r>
              <a:rPr lang="en-US" altLang="zh-CN" sz="2000" dirty="0" smtClean="0"/>
              <a:t>(35cm)</a:t>
            </a:r>
          </a:p>
          <a:p>
            <a:pPr marL="0" indent="0">
              <a:buNone/>
            </a:pPr>
            <a:r>
              <a:rPr lang="en-US" altLang="zh-CN" sz="2000" dirty="0" smtClean="0"/>
              <a:t>6</a:t>
            </a:r>
            <a:r>
              <a:rPr lang="zh-CN" altLang="en-US" sz="2000" dirty="0" smtClean="0"/>
              <a:t>个月</a:t>
            </a:r>
            <a:r>
              <a:rPr lang="en-US" altLang="zh-CN" sz="2000" dirty="0" smtClean="0"/>
              <a:t>——</a:t>
            </a:r>
            <a:r>
              <a:rPr lang="zh-CN" altLang="en-US" sz="2000" dirty="0" smtClean="0"/>
              <a:t>小狗大小，开始有毛发</a:t>
            </a:r>
            <a:r>
              <a:rPr lang="en-US" altLang="zh-CN" sz="2000" dirty="0" smtClean="0"/>
              <a:t>(46cm)</a:t>
            </a:r>
          </a:p>
          <a:p>
            <a:pPr marL="0" indent="0">
              <a:buNone/>
            </a:pPr>
            <a:r>
              <a:rPr lang="en-US" altLang="zh-CN" sz="2000" dirty="0" smtClean="0"/>
              <a:t>7</a:t>
            </a:r>
            <a:r>
              <a:rPr lang="zh-CN" altLang="en-US" sz="2000" dirty="0" smtClean="0"/>
              <a:t>个月</a:t>
            </a:r>
            <a:r>
              <a:rPr lang="en-US" altLang="zh-CN" sz="2000" dirty="0" smtClean="0"/>
              <a:t>——</a:t>
            </a:r>
            <a:r>
              <a:rPr lang="zh-CN" altLang="en-US" sz="2000" dirty="0"/>
              <a:t>毛</a:t>
            </a:r>
            <a:r>
              <a:rPr lang="zh-CN" altLang="en-US" sz="2000" dirty="0" smtClean="0"/>
              <a:t>发遍布全身</a:t>
            </a:r>
            <a:r>
              <a:rPr lang="en-US" altLang="zh-CN" sz="2000" dirty="0" smtClean="0"/>
              <a:t>(60cm)</a:t>
            </a:r>
          </a:p>
          <a:p>
            <a:pPr marL="0" indent="0">
              <a:buNone/>
            </a:pPr>
            <a:r>
              <a:rPr lang="en-US" altLang="zh-CN" sz="2000" dirty="0" smtClean="0"/>
              <a:t>8</a:t>
            </a:r>
            <a:r>
              <a:rPr lang="zh-CN" altLang="en-US" sz="2000" dirty="0" smtClean="0"/>
              <a:t>个月</a:t>
            </a:r>
            <a:r>
              <a:rPr lang="en-US" altLang="zh-CN" sz="2000" dirty="0" smtClean="0"/>
              <a:t>——</a:t>
            </a:r>
            <a:r>
              <a:rPr lang="zh-CN" altLang="en-US" sz="2000" dirty="0" smtClean="0"/>
              <a:t>毛被完整，牙齿轻微破床而出。</a:t>
            </a:r>
            <a:r>
              <a:rPr lang="en-US" altLang="zh-CN" sz="2000" dirty="0" smtClean="0"/>
              <a:t>(75cm)</a:t>
            </a:r>
          </a:p>
          <a:p>
            <a:pPr marL="0" indent="0">
              <a:buNone/>
            </a:pPr>
            <a:r>
              <a:rPr lang="en-US" altLang="zh-CN" sz="2000" dirty="0" smtClean="0"/>
              <a:t>9</a:t>
            </a:r>
            <a:r>
              <a:rPr lang="zh-CN" altLang="en-US" sz="2000" dirty="0" smtClean="0"/>
              <a:t>个月</a:t>
            </a:r>
            <a:r>
              <a:rPr lang="en-US" altLang="zh-CN" sz="2000" dirty="0" smtClean="0"/>
              <a:t>——</a:t>
            </a:r>
            <a:r>
              <a:rPr lang="zh-CN" altLang="en-US" sz="2000" dirty="0" smtClean="0"/>
              <a:t>门牙长出</a:t>
            </a:r>
            <a:r>
              <a:rPr lang="en-US" altLang="zh-CN" sz="2000" dirty="0" smtClean="0"/>
              <a:t>(80-100cm)</a:t>
            </a:r>
          </a:p>
          <a:p>
            <a:pPr marL="0" indent="0">
              <a:buNone/>
            </a:pPr>
            <a:endParaRPr lang="en-US" altLang="zh-CN" sz="2000" dirty="0"/>
          </a:p>
          <a:p>
            <a:pPr marL="0" indent="0">
              <a:buNone/>
            </a:pPr>
            <a:r>
              <a:rPr lang="zh-CN" altLang="en-US" sz="2000" dirty="0" smtClean="0"/>
              <a:t>安格斯相对应的小一些。</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015" y="2569027"/>
            <a:ext cx="5769649" cy="4187303"/>
          </a:xfrm>
          <a:prstGeom prst="rect">
            <a:avLst/>
          </a:prstGeom>
        </p:spPr>
      </p:pic>
    </p:spTree>
    <p:extLst>
      <p:ext uri="{BB962C8B-B14F-4D97-AF65-F5344CB8AC3E}">
        <p14:creationId xmlns:p14="http://schemas.microsoft.com/office/powerpoint/2010/main" val="3537453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基本应对措施</a:t>
            </a:r>
            <a:endParaRPr lang="zh-CN" altLang="en-US" dirty="0"/>
          </a:p>
        </p:txBody>
      </p:sp>
      <p:sp>
        <p:nvSpPr>
          <p:cNvPr id="3" name="内容占位符 2"/>
          <p:cNvSpPr>
            <a:spLocks noGrp="1"/>
          </p:cNvSpPr>
          <p:nvPr>
            <p:ph idx="1"/>
          </p:nvPr>
        </p:nvSpPr>
        <p:spPr>
          <a:xfrm>
            <a:off x="498565" y="1973671"/>
            <a:ext cx="10515600" cy="4792890"/>
          </a:xfrm>
        </p:spPr>
        <p:txBody>
          <a:bodyPr/>
          <a:lstStyle/>
          <a:p>
            <a:pPr marL="0" indent="0">
              <a:buNone/>
            </a:pPr>
            <a:r>
              <a:rPr lang="en-US" altLang="zh-CN" dirty="0" smtClean="0"/>
              <a:t>3. </a:t>
            </a:r>
            <a:r>
              <a:rPr lang="zh-CN" altLang="en-US" dirty="0" smtClean="0"/>
              <a:t>将胚胎样本尽可能多的送到实验室。</a:t>
            </a:r>
            <a:endParaRPr lang="en-US" altLang="zh-CN" dirty="0" smtClean="0"/>
          </a:p>
          <a:p>
            <a:pPr marL="0" indent="0">
              <a:buNone/>
            </a:pPr>
            <a:r>
              <a:rPr lang="en-US" altLang="zh-CN" dirty="0"/>
              <a:t>	</a:t>
            </a:r>
            <a:r>
              <a:rPr lang="zh-CN" altLang="en-US" dirty="0" smtClean="0"/>
              <a:t>第一个样本非常重要，它的准确判定可以很好的防止后续的流产发生。</a:t>
            </a:r>
            <a:endParaRPr lang="en-US" altLang="zh-CN" dirty="0" smtClean="0"/>
          </a:p>
          <a:p>
            <a:pPr marL="0" indent="0">
              <a:buNone/>
            </a:pPr>
            <a:r>
              <a:rPr lang="en-US" altLang="zh-CN" dirty="0" smtClean="0"/>
              <a:t>4. </a:t>
            </a:r>
            <a:r>
              <a:rPr lang="zh-CN" altLang="en-US" dirty="0" smtClean="0"/>
              <a:t>尽可能让兽医全程参与</a:t>
            </a:r>
            <a:endParaRPr lang="en-US" altLang="zh-CN" dirty="0" smtClean="0"/>
          </a:p>
          <a:p>
            <a:pPr marL="0" indent="0">
              <a:buNone/>
            </a:pPr>
            <a:r>
              <a:rPr lang="en-US" altLang="zh-CN" dirty="0"/>
              <a:t>	</a:t>
            </a:r>
            <a:r>
              <a:rPr lang="zh-CN" altLang="en-US" dirty="0" smtClean="0"/>
              <a:t>由兽医采集母牛血样和胎儿样本，并送到实验室。兽医根据自己掌握的情况和实验室数据综合评定。</a:t>
            </a:r>
            <a:endParaRPr lang="en-US" altLang="zh-CN" dirty="0" smtClean="0"/>
          </a:p>
          <a:p>
            <a:pPr marL="0" indent="0">
              <a:buNone/>
            </a:pPr>
            <a:r>
              <a:rPr lang="en-US" altLang="zh-CN" dirty="0"/>
              <a:t>	</a:t>
            </a:r>
            <a:r>
              <a:rPr lang="zh-CN" altLang="en-US" dirty="0" smtClean="0"/>
              <a:t>取样应包括肝脏和肺。胎儿吸入的细菌一般会在肺部检出，同时检测是否有肺炎。</a:t>
            </a:r>
            <a:endParaRPr lang="en-US" altLang="zh-CN" dirty="0" smtClean="0"/>
          </a:p>
          <a:p>
            <a:pPr marL="0" indent="0">
              <a:buNone/>
            </a:pPr>
            <a:r>
              <a:rPr lang="en-US" altLang="zh-CN" dirty="0"/>
              <a:t>	</a:t>
            </a:r>
            <a:r>
              <a:rPr lang="zh-CN" altLang="en-US" dirty="0" smtClean="0"/>
              <a:t>如果没有上述数据，兽医很难做出判断。</a:t>
            </a:r>
            <a:endParaRPr lang="zh-CN" altLang="en-US" dirty="0"/>
          </a:p>
        </p:txBody>
      </p:sp>
    </p:spTree>
    <p:extLst>
      <p:ext uri="{BB962C8B-B14F-4D97-AF65-F5344CB8AC3E}">
        <p14:creationId xmlns:p14="http://schemas.microsoft.com/office/powerpoint/2010/main" val="753942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基本应对措施</a:t>
            </a:r>
            <a:endParaRPr lang="zh-CN" altLang="en-US" dirty="0"/>
          </a:p>
        </p:txBody>
      </p:sp>
      <p:sp>
        <p:nvSpPr>
          <p:cNvPr id="3" name="内容占位符 2"/>
          <p:cNvSpPr>
            <a:spLocks noGrp="1"/>
          </p:cNvSpPr>
          <p:nvPr>
            <p:ph idx="1"/>
          </p:nvPr>
        </p:nvSpPr>
        <p:spPr>
          <a:xfrm>
            <a:off x="680321" y="2002971"/>
            <a:ext cx="10515600" cy="4548460"/>
          </a:xfrm>
        </p:spPr>
        <p:txBody>
          <a:bodyPr/>
          <a:lstStyle/>
          <a:p>
            <a:pPr marL="0" indent="0">
              <a:buNone/>
            </a:pPr>
            <a:r>
              <a:rPr lang="en-US" altLang="zh-CN" dirty="0" smtClean="0"/>
              <a:t>5. </a:t>
            </a:r>
            <a:r>
              <a:rPr lang="zh-CN" altLang="en-US" dirty="0" smtClean="0"/>
              <a:t>如果流产连续发</a:t>
            </a:r>
            <a:r>
              <a:rPr lang="zh-CN" altLang="en-US" dirty="0" smtClean="0"/>
              <a:t>生</a:t>
            </a:r>
            <a:r>
              <a:rPr lang="zh-CN" altLang="en-US" dirty="0"/>
              <a:t>多</a:t>
            </a:r>
            <a:r>
              <a:rPr lang="zh-CN" altLang="en-US" dirty="0" smtClean="0"/>
              <a:t>头</a:t>
            </a:r>
            <a:r>
              <a:rPr lang="zh-CN" altLang="en-US" dirty="0" smtClean="0"/>
              <a:t>以上，应把其当做传染性流产对待。</a:t>
            </a:r>
            <a:endParaRPr lang="en-US" altLang="zh-CN" dirty="0" smtClean="0"/>
          </a:p>
          <a:p>
            <a:pPr marL="0" indent="0">
              <a:buNone/>
            </a:pPr>
            <a:endParaRPr lang="en-US" altLang="zh-CN" dirty="0" smtClean="0"/>
          </a:p>
          <a:p>
            <a:pPr marL="0" indent="0">
              <a:lnSpc>
                <a:spcPct val="150000"/>
              </a:lnSpc>
              <a:buNone/>
            </a:pPr>
            <a:r>
              <a:rPr lang="zh-CN" altLang="en-US" sz="1600" dirty="0" smtClean="0"/>
              <a:t>对流产发生的区域进行彻底的清洗和消毒。</a:t>
            </a:r>
            <a:endParaRPr lang="en-US" altLang="zh-CN" sz="1600" dirty="0" smtClean="0"/>
          </a:p>
          <a:p>
            <a:pPr marL="0" indent="0">
              <a:lnSpc>
                <a:spcPct val="150000"/>
              </a:lnSpc>
              <a:buNone/>
            </a:pPr>
            <a:r>
              <a:rPr lang="zh-CN" altLang="en-US" sz="1600" dirty="0" smtClean="0"/>
              <a:t>立即将流产的奶牛（尤其是有其他怀孕的牛）隔离至少</a:t>
            </a:r>
            <a:r>
              <a:rPr lang="en-US" altLang="zh-CN" sz="1600" dirty="0" smtClean="0"/>
              <a:t>3</a:t>
            </a:r>
            <a:r>
              <a:rPr lang="zh-CN" altLang="en-US" sz="1600" dirty="0" smtClean="0"/>
              <a:t>周，直到阴道分泌物停止并收到实验室结果。</a:t>
            </a:r>
            <a:endParaRPr lang="en-US" altLang="zh-CN" sz="1600" dirty="0" smtClean="0"/>
          </a:p>
          <a:p>
            <a:pPr marL="0" indent="0">
              <a:lnSpc>
                <a:spcPct val="150000"/>
              </a:lnSpc>
              <a:buNone/>
            </a:pPr>
            <a:r>
              <a:rPr lang="zh-CN" altLang="en-US" sz="1600" dirty="0" smtClean="0"/>
              <a:t>所有死胎（流产、早产、死胎）必须进行组织测试，以确定是否有</a:t>
            </a:r>
            <a:r>
              <a:rPr lang="en-US" altLang="zh-CN" sz="1600" dirty="0" smtClean="0"/>
              <a:t>BVDV</a:t>
            </a:r>
            <a:r>
              <a:rPr lang="zh-CN" altLang="en-US" sz="1600" dirty="0" smtClean="0"/>
              <a:t>。</a:t>
            </a:r>
            <a:endParaRPr lang="en-US" altLang="zh-CN" sz="1600" dirty="0" smtClean="0"/>
          </a:p>
          <a:p>
            <a:pPr marL="0" indent="0">
              <a:lnSpc>
                <a:spcPct val="150000"/>
              </a:lnSpc>
              <a:buNone/>
            </a:pPr>
            <a:r>
              <a:rPr lang="zh-CN" altLang="en-US" sz="1600" dirty="0" smtClean="0"/>
              <a:t>根据结果，与兽医一起决定是挑选还是保留已经流产的奶牛，以及</a:t>
            </a:r>
            <a:r>
              <a:rPr lang="zh-CN" altLang="en-US" sz="1600" dirty="0"/>
              <a:t>制</a:t>
            </a:r>
            <a:r>
              <a:rPr lang="zh-CN" altLang="en-US" sz="1600" dirty="0" smtClean="0"/>
              <a:t>定未来的免疫，预防计划。</a:t>
            </a:r>
            <a:endParaRPr lang="en-US" altLang="zh-CN" sz="1600" dirty="0" smtClean="0"/>
          </a:p>
          <a:p>
            <a:pPr marL="0" indent="0">
              <a:lnSpc>
                <a:spcPct val="150000"/>
              </a:lnSpc>
              <a:buNone/>
            </a:pPr>
            <a:r>
              <a:rPr lang="zh-CN" altLang="en-US" sz="1600" dirty="0" smtClean="0"/>
              <a:t>密切监测其他怀孕母牛</a:t>
            </a:r>
            <a:r>
              <a:rPr lang="en-US" altLang="zh-CN" sz="1600" dirty="0" smtClean="0"/>
              <a:t>——</a:t>
            </a:r>
            <a:r>
              <a:rPr lang="zh-CN" altLang="en-US" sz="1600" dirty="0" smtClean="0"/>
              <a:t>每天至少检查一次怀孕奶牛群，并隔离任何有即将流产迹象的</a:t>
            </a:r>
            <a:r>
              <a:rPr lang="zh-CN" altLang="en-US" sz="1600" dirty="0"/>
              <a:t>母</a:t>
            </a:r>
            <a:r>
              <a:rPr lang="zh-CN" altLang="en-US" sz="1600" dirty="0" smtClean="0"/>
              <a:t>牛。</a:t>
            </a:r>
            <a:endParaRPr lang="zh-CN" altLang="en-US" sz="1600" dirty="0"/>
          </a:p>
        </p:txBody>
      </p:sp>
    </p:spTree>
    <p:extLst>
      <p:ext uri="{BB962C8B-B14F-4D97-AF65-F5344CB8AC3E}">
        <p14:creationId xmlns:p14="http://schemas.microsoft.com/office/powerpoint/2010/main" val="2320775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流产的普遍原因介绍</a:t>
            </a:r>
            <a:endParaRPr lang="zh-CN" altLang="en-US" dirty="0"/>
          </a:p>
        </p:txBody>
      </p:sp>
      <p:sp>
        <p:nvSpPr>
          <p:cNvPr id="3" name="内容占位符 2"/>
          <p:cNvSpPr>
            <a:spLocks noGrp="1"/>
          </p:cNvSpPr>
          <p:nvPr>
            <p:ph idx="1"/>
          </p:nvPr>
        </p:nvSpPr>
        <p:spPr/>
        <p:txBody>
          <a:bodyPr/>
          <a:lstStyle/>
          <a:p>
            <a:pPr>
              <a:lnSpc>
                <a:spcPct val="200000"/>
              </a:lnSpc>
            </a:pPr>
            <a:r>
              <a:rPr lang="zh-CN" altLang="en-US" b="1" dirty="0" smtClean="0"/>
              <a:t>非感染性流产</a:t>
            </a:r>
            <a:endParaRPr lang="en-US" altLang="zh-CN" b="1" dirty="0" smtClean="0"/>
          </a:p>
          <a:p>
            <a:pPr>
              <a:lnSpc>
                <a:spcPct val="200000"/>
              </a:lnSpc>
            </a:pPr>
            <a:r>
              <a:rPr lang="zh-CN" altLang="en-US" b="1" dirty="0"/>
              <a:t>感</a:t>
            </a:r>
            <a:r>
              <a:rPr lang="zh-CN" altLang="en-US" b="1" dirty="0" smtClean="0"/>
              <a:t>染性流产</a:t>
            </a:r>
            <a:endParaRPr lang="en-US" altLang="zh-CN" b="1" dirty="0" smtClean="0"/>
          </a:p>
        </p:txBody>
      </p:sp>
    </p:spTree>
    <p:extLst>
      <p:ext uri="{BB962C8B-B14F-4D97-AF65-F5344CB8AC3E}">
        <p14:creationId xmlns:p14="http://schemas.microsoft.com/office/powerpoint/2010/main" val="2210483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smtClean="0"/>
              <a:t>非感染性流产</a:t>
            </a:r>
            <a:endParaRPr lang="zh-CN" altLang="en-US" dirty="0"/>
          </a:p>
        </p:txBody>
      </p:sp>
      <p:sp>
        <p:nvSpPr>
          <p:cNvPr id="3" name="内容占位符 2"/>
          <p:cNvSpPr>
            <a:spLocks noGrp="1"/>
          </p:cNvSpPr>
          <p:nvPr>
            <p:ph idx="1"/>
          </p:nvPr>
        </p:nvSpPr>
        <p:spPr/>
        <p:txBody>
          <a:bodyPr/>
          <a:lstStyle/>
          <a:p>
            <a:r>
              <a:rPr lang="zh-CN" altLang="zh-CN" dirty="0"/>
              <a:t>维生素</a:t>
            </a:r>
            <a:r>
              <a:rPr lang="en-US" altLang="zh-CN" dirty="0"/>
              <a:t>A</a:t>
            </a:r>
            <a:r>
              <a:rPr lang="zh-CN" altLang="zh-CN" dirty="0"/>
              <a:t>和</a:t>
            </a:r>
            <a:r>
              <a:rPr lang="en-US" altLang="zh-CN" dirty="0"/>
              <a:t>E</a:t>
            </a:r>
            <a:r>
              <a:rPr lang="zh-CN" altLang="zh-CN" dirty="0"/>
              <a:t>、硒和铁都与牛流产有关，但是基于实验的文献只有维生素</a:t>
            </a:r>
            <a:r>
              <a:rPr lang="en-US" altLang="zh-CN" dirty="0"/>
              <a:t>A</a:t>
            </a:r>
            <a:r>
              <a:rPr lang="zh-CN" altLang="zh-CN" dirty="0"/>
              <a:t>。</a:t>
            </a:r>
          </a:p>
          <a:p>
            <a:r>
              <a:rPr lang="zh-CN" altLang="en-US" dirty="0" smtClean="0"/>
              <a:t>热应激导致胎儿低血压、缺氧和酸中毒。高热引起的母体温度可能比环境诱导的热应激更重要。</a:t>
            </a:r>
            <a:endParaRPr lang="en-US" altLang="zh-CN" dirty="0" smtClean="0"/>
          </a:p>
          <a:p>
            <a:r>
              <a:rPr lang="zh-CN" altLang="zh-CN" dirty="0"/>
              <a:t>一些毒素会导致奶牛流产</a:t>
            </a:r>
            <a:r>
              <a:rPr lang="zh-CN" altLang="zh-CN" dirty="0" smtClean="0"/>
              <a:t>。</a:t>
            </a:r>
            <a:r>
              <a:rPr lang="zh-CN" altLang="zh-CN" dirty="0"/>
              <a:t>霉菌毒素，特别是具有雌激素活性的，与牛流产有关</a:t>
            </a:r>
            <a:r>
              <a:rPr lang="zh-CN" altLang="zh-CN" dirty="0" smtClean="0"/>
              <a:t>。</a:t>
            </a:r>
            <a:endParaRPr lang="en-US" altLang="zh-CN" dirty="0" smtClean="0"/>
          </a:p>
          <a:p>
            <a:r>
              <a:rPr lang="zh-CN" altLang="zh-CN" dirty="0" smtClean="0"/>
              <a:t>硝</a:t>
            </a:r>
            <a:r>
              <a:rPr lang="zh-CN" altLang="zh-CN" dirty="0"/>
              <a:t>酸盐或亚硝酸盐也已被证实，但实验证据是有争议的。</a:t>
            </a:r>
          </a:p>
          <a:p>
            <a:endParaRPr lang="zh-CN" altLang="en-US" dirty="0"/>
          </a:p>
        </p:txBody>
      </p:sp>
    </p:spTree>
    <p:extLst>
      <p:ext uri="{BB962C8B-B14F-4D97-AF65-F5344CB8AC3E}">
        <p14:creationId xmlns:p14="http://schemas.microsoft.com/office/powerpoint/2010/main" val="2117002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3366" y="0"/>
            <a:ext cx="10515600" cy="992777"/>
          </a:xfrm>
        </p:spPr>
        <p:txBody>
          <a:bodyPr/>
          <a:lstStyle/>
          <a:p>
            <a:pPr algn="ctr"/>
            <a:r>
              <a:rPr lang="zh-CN" altLang="en-US" dirty="0" smtClean="0"/>
              <a:t>感染性流产</a:t>
            </a:r>
            <a:endParaRPr lang="zh-CN" altLang="en-US" dirty="0"/>
          </a:p>
        </p:txBody>
      </p:sp>
      <p:sp>
        <p:nvSpPr>
          <p:cNvPr id="3" name="内容占位符 2"/>
          <p:cNvSpPr>
            <a:spLocks noGrp="1"/>
          </p:cNvSpPr>
          <p:nvPr>
            <p:ph idx="1"/>
          </p:nvPr>
        </p:nvSpPr>
        <p:spPr>
          <a:xfrm>
            <a:off x="742406" y="992777"/>
            <a:ext cx="10515600" cy="5512526"/>
          </a:xfrm>
        </p:spPr>
        <p:txBody>
          <a:bodyPr>
            <a:normAutofit/>
          </a:bodyPr>
          <a:lstStyle/>
          <a:p>
            <a:pPr marL="0" indent="0">
              <a:buNone/>
            </a:pPr>
            <a:r>
              <a:rPr lang="zh-CN" altLang="en-US" dirty="0" smtClean="0">
                <a:latin typeface="微软雅黑" panose="020B0503020204020204" pitchFamily="34" charset="-122"/>
                <a:ea typeface="微软雅黑" panose="020B0503020204020204" pitchFamily="34" charset="-122"/>
              </a:rPr>
              <a:t>犬新孢子虫</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zh-CN" sz="1800" dirty="0"/>
              <a:t>在世界各地都有发现，是美国许多地区奶牛和肉牛最常见的流产原</a:t>
            </a:r>
            <a:r>
              <a:rPr lang="zh-CN" altLang="zh-CN" sz="1800" dirty="0" smtClean="0"/>
              <a:t>因</a:t>
            </a:r>
            <a:r>
              <a:rPr lang="zh-CN" altLang="en-US" sz="1800" dirty="0" smtClean="0"/>
              <a:t>，美国</a:t>
            </a:r>
            <a:r>
              <a:rPr lang="en-US" altLang="zh-CN" sz="1800" dirty="0" smtClean="0"/>
              <a:t>80%</a:t>
            </a:r>
            <a:r>
              <a:rPr lang="zh-CN" altLang="en-US" sz="1800" dirty="0" smtClean="0"/>
              <a:t>阳性率，中国据称有</a:t>
            </a:r>
            <a:r>
              <a:rPr lang="en-US" altLang="zh-CN" sz="1800" dirty="0" smtClean="0"/>
              <a:t>30%</a:t>
            </a:r>
            <a:r>
              <a:rPr lang="zh-CN" altLang="en-US" sz="1800" dirty="0" smtClean="0"/>
              <a:t>的阳性率。</a:t>
            </a:r>
            <a:endParaRPr lang="en-US" altLang="zh-CN" sz="1800" dirty="0" smtClean="0"/>
          </a:p>
          <a:p>
            <a:pPr marL="0" indent="0">
              <a:buNone/>
            </a:pPr>
            <a:r>
              <a:rPr lang="zh-CN" altLang="en-US" sz="1800" dirty="0"/>
              <a:t>因为其症状不具有典型性，所以临诊很难确定，确诊该病必须做实验室诊断，包括病原学诊断、血清学诊断、分子生物学诊断</a:t>
            </a:r>
            <a:r>
              <a:rPr lang="zh-CN" altLang="en-US" sz="1800" dirty="0" smtClean="0"/>
              <a:t>。</a:t>
            </a:r>
            <a:endParaRPr lang="en-US" altLang="zh-CN" sz="1800" dirty="0" smtClean="0"/>
          </a:p>
          <a:p>
            <a:pPr marL="0" indent="0">
              <a:buNone/>
            </a:pPr>
            <a:r>
              <a:rPr lang="zh-CN" altLang="en-US" sz="1800" dirty="0"/>
              <a:t>流产是唯一能观察到得成年牛新孢子虫病的临诊症状</a:t>
            </a:r>
            <a:r>
              <a:rPr lang="zh-CN" altLang="en-US" sz="1800" dirty="0" smtClean="0"/>
              <a:t>。</a:t>
            </a:r>
            <a:endParaRPr lang="en-US" altLang="zh-CN" sz="1800" dirty="0" smtClean="0"/>
          </a:p>
          <a:p>
            <a:pPr marL="0" indent="0">
              <a:buNone/>
            </a:pPr>
            <a:r>
              <a:rPr lang="zh-CN" altLang="en-US" sz="1800" dirty="0"/>
              <a:t>常呈局部、散发性或地方性流行，一年四季均可发生，但以春末至秋初为最，且多发于妊娠期的</a:t>
            </a:r>
            <a:r>
              <a:rPr lang="en-US" altLang="zh-CN" sz="1800" dirty="0"/>
              <a:t>5-6</a:t>
            </a:r>
            <a:r>
              <a:rPr lang="zh-CN" altLang="en-US" sz="1800" dirty="0"/>
              <a:t>个月 。</a:t>
            </a:r>
            <a:endParaRPr lang="en-US" altLang="zh-CN" sz="1800" dirty="0" smtClean="0"/>
          </a:p>
          <a:p>
            <a:pPr marL="0" indent="0">
              <a:buNone/>
            </a:pPr>
            <a:r>
              <a:rPr lang="zh-CN" altLang="en-US" sz="4000" b="1" dirty="0">
                <a:solidFill>
                  <a:srgbClr val="FF0000"/>
                </a:solidFill>
              </a:rPr>
              <a:t>防</a:t>
            </a:r>
            <a:r>
              <a:rPr lang="zh-CN" altLang="en-US" sz="4000" b="1" dirty="0" smtClean="0">
                <a:solidFill>
                  <a:srgbClr val="FF0000"/>
                </a:solidFill>
              </a:rPr>
              <a:t>治</a:t>
            </a:r>
            <a:endParaRPr lang="en-US" altLang="zh-CN" sz="4000" b="1" dirty="0" smtClean="0">
              <a:solidFill>
                <a:srgbClr val="FF0000"/>
              </a:solidFill>
            </a:endParaRPr>
          </a:p>
          <a:p>
            <a:pPr marL="0" indent="0">
              <a:buNone/>
            </a:pPr>
            <a:r>
              <a:rPr lang="zh-CN" altLang="en-US" sz="1800" dirty="0"/>
              <a:t>目前尚无特效</a:t>
            </a:r>
            <a:r>
              <a:rPr lang="zh-CN" altLang="en-US" sz="1800" dirty="0" smtClean="0"/>
              <a:t>药，无疫</a:t>
            </a:r>
            <a:r>
              <a:rPr lang="zh-CN" altLang="en-US" sz="1800" dirty="0"/>
              <a:t>苗研制成功</a:t>
            </a:r>
            <a:r>
              <a:rPr lang="zh-CN" altLang="en-US" sz="1800" dirty="0" smtClean="0"/>
              <a:t>。</a:t>
            </a:r>
            <a:endParaRPr lang="en-US" altLang="zh-CN" sz="1800" dirty="0" smtClean="0"/>
          </a:p>
          <a:p>
            <a:pPr marL="0" indent="0">
              <a:buNone/>
            </a:pPr>
            <a:r>
              <a:rPr lang="zh-CN" altLang="en-US" sz="1800" dirty="0"/>
              <a:t>针对患病动物可用复方新诺明、羟基乙磺胺戊烷脒、四环素、磷酸克林霉素、球虫类离子载体抗生素，具有一定效果，乙胺嘧啶、氯霉素等效果也不错。</a:t>
            </a:r>
          </a:p>
          <a:p>
            <a:pPr marL="0" indent="0">
              <a:buNone/>
            </a:pPr>
            <a:r>
              <a:rPr lang="zh-CN" altLang="en-US" sz="1800" dirty="0"/>
              <a:t>从预防来讲，主要有两条措施：</a:t>
            </a:r>
          </a:p>
          <a:p>
            <a:pPr marL="0" indent="0">
              <a:buNone/>
            </a:pPr>
            <a:r>
              <a:rPr lang="en-US" altLang="zh-CN" sz="1800" dirty="0"/>
              <a:t>1</a:t>
            </a:r>
            <a:r>
              <a:rPr lang="zh-CN" altLang="en-US" sz="1800" dirty="0"/>
              <a:t>、淘汰病牛和血清抗体呈阳性的牛。</a:t>
            </a:r>
          </a:p>
          <a:p>
            <a:pPr marL="0" indent="0">
              <a:buNone/>
            </a:pPr>
            <a:r>
              <a:rPr lang="en-US" altLang="zh-CN" sz="1800" dirty="0"/>
              <a:t>2</a:t>
            </a:r>
            <a:r>
              <a:rPr lang="zh-CN" altLang="en-US" sz="1800" dirty="0"/>
              <a:t>、切断传播途径尽可能杜绝牛与犬类动物的接触。</a:t>
            </a:r>
          </a:p>
          <a:p>
            <a:pPr marL="0" indent="0">
              <a:buNone/>
            </a:pPr>
            <a:endParaRPr lang="zh-CN" altLang="en-US" sz="1800" b="1" dirty="0">
              <a:solidFill>
                <a:srgbClr val="FF0000"/>
              </a:solidFill>
            </a:endParaRPr>
          </a:p>
          <a:p>
            <a:endParaRPr lang="zh-CN" altLang="en-US" dirty="0"/>
          </a:p>
        </p:txBody>
      </p:sp>
    </p:spTree>
    <p:extLst>
      <p:ext uri="{BB962C8B-B14F-4D97-AF65-F5344CB8AC3E}">
        <p14:creationId xmlns:p14="http://schemas.microsoft.com/office/powerpoint/2010/main" val="3020406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感染性流产</a:t>
            </a:r>
            <a:endParaRPr lang="zh-CN" altLang="en-US" dirty="0"/>
          </a:p>
        </p:txBody>
      </p:sp>
      <p:sp>
        <p:nvSpPr>
          <p:cNvPr id="3" name="内容占位符 2"/>
          <p:cNvSpPr>
            <a:spLocks noGrp="1"/>
          </p:cNvSpPr>
          <p:nvPr>
            <p:ph idx="1"/>
          </p:nvPr>
        </p:nvSpPr>
        <p:spPr/>
        <p:txBody>
          <a:bodyPr>
            <a:normAutofit/>
          </a:bodyPr>
          <a:lstStyle/>
          <a:p>
            <a:r>
              <a:rPr lang="zh-CN" altLang="zh-CN" dirty="0"/>
              <a:t>牛病毒性腹泻（</a:t>
            </a:r>
            <a:r>
              <a:rPr lang="en-US" altLang="zh-CN" dirty="0"/>
              <a:t>BVD</a:t>
            </a:r>
            <a:r>
              <a:rPr lang="zh-CN" altLang="zh-CN" dirty="0"/>
              <a:t>）：</a:t>
            </a:r>
          </a:p>
          <a:p>
            <a:r>
              <a:rPr lang="en-US" altLang="zh-CN" dirty="0"/>
              <a:t>BVD</a:t>
            </a:r>
            <a:r>
              <a:rPr lang="zh-CN" altLang="zh-CN" dirty="0"/>
              <a:t>是最常见的诊断牛流产病例的病毒</a:t>
            </a:r>
            <a:r>
              <a:rPr lang="zh-CN" altLang="zh-CN" dirty="0" smtClean="0"/>
              <a:t>。</a:t>
            </a:r>
            <a:endParaRPr lang="en-US" altLang="zh-CN" dirty="0" smtClean="0"/>
          </a:p>
          <a:p>
            <a:r>
              <a:rPr lang="zh-CN" altLang="zh-CN" dirty="0"/>
              <a:t>授精前或怀孕前</a:t>
            </a:r>
            <a:r>
              <a:rPr lang="en-US" altLang="zh-CN" dirty="0"/>
              <a:t>40</a:t>
            </a:r>
            <a:r>
              <a:rPr lang="zh-CN" altLang="zh-CN" dirty="0"/>
              <a:t>天感染导致不孕或胚胎死亡</a:t>
            </a:r>
            <a:r>
              <a:rPr lang="zh-CN" altLang="zh-CN" dirty="0" smtClean="0"/>
              <a:t>。</a:t>
            </a:r>
            <a:endParaRPr lang="en-US" altLang="zh-CN" dirty="0" smtClean="0"/>
          </a:p>
          <a:p>
            <a:r>
              <a:rPr lang="zh-CN" altLang="zh-CN" dirty="0"/>
              <a:t>怀孕</a:t>
            </a:r>
            <a:r>
              <a:rPr lang="en-US" altLang="zh-CN" dirty="0"/>
              <a:t>40</a:t>
            </a:r>
            <a:r>
              <a:rPr lang="zh-CN" altLang="zh-CN" dirty="0"/>
              <a:t>至</a:t>
            </a:r>
            <a:r>
              <a:rPr lang="en-US" altLang="zh-CN" dirty="0"/>
              <a:t>125</a:t>
            </a:r>
            <a:r>
              <a:rPr lang="zh-CN" altLang="zh-CN" dirty="0"/>
              <a:t>天的感染</a:t>
            </a:r>
            <a:r>
              <a:rPr lang="zh-CN" altLang="zh-CN" dirty="0" smtClean="0"/>
              <a:t>会</a:t>
            </a:r>
            <a:r>
              <a:rPr lang="zh-CN" altLang="en-US" dirty="0" smtClean="0"/>
              <a:t>产出</a:t>
            </a:r>
            <a:r>
              <a:rPr lang="en-US" altLang="zh-CN" dirty="0" smtClean="0"/>
              <a:t>PI</a:t>
            </a:r>
            <a:r>
              <a:rPr lang="zh-CN" altLang="en-US" dirty="0" smtClean="0"/>
              <a:t>犊牛，即终生携带病毒。</a:t>
            </a:r>
            <a:endParaRPr lang="en-US" altLang="zh-CN" dirty="0" smtClean="0"/>
          </a:p>
          <a:p>
            <a:r>
              <a:rPr lang="zh-CN" altLang="zh-CN" dirty="0"/>
              <a:t>妊娠</a:t>
            </a:r>
            <a:r>
              <a:rPr lang="en-US" altLang="zh-CN" dirty="0" smtClean="0"/>
              <a:t>120-150</a:t>
            </a:r>
            <a:r>
              <a:rPr lang="zh-CN" altLang="zh-CN" dirty="0" smtClean="0"/>
              <a:t>天</a:t>
            </a:r>
            <a:r>
              <a:rPr lang="zh-CN" altLang="en-US" dirty="0" smtClean="0"/>
              <a:t>感染</a:t>
            </a:r>
            <a:r>
              <a:rPr lang="en-US" altLang="zh-CN" dirty="0" smtClean="0"/>
              <a:t>BVD</a:t>
            </a:r>
            <a:r>
              <a:rPr lang="zh-CN" altLang="en-US" dirty="0" smtClean="0"/>
              <a:t>，</a:t>
            </a:r>
            <a:r>
              <a:rPr lang="zh-CN" altLang="zh-CN" dirty="0" smtClean="0"/>
              <a:t>可</a:t>
            </a:r>
            <a:r>
              <a:rPr lang="zh-CN" altLang="zh-CN" dirty="0"/>
              <a:t>引起流</a:t>
            </a:r>
            <a:r>
              <a:rPr lang="zh-CN" altLang="zh-CN" dirty="0" smtClean="0"/>
              <a:t>产</a:t>
            </a:r>
            <a:r>
              <a:rPr lang="zh-CN" altLang="en-US" dirty="0" smtClean="0"/>
              <a:t>。</a:t>
            </a:r>
            <a:endParaRPr lang="en-US" altLang="zh-CN" dirty="0" smtClean="0"/>
          </a:p>
          <a:p>
            <a:r>
              <a:rPr lang="zh-CN" altLang="en-US" sz="1800" dirty="0"/>
              <a:t>如</a:t>
            </a:r>
            <a:r>
              <a:rPr lang="zh-CN" altLang="en-US" sz="1800" dirty="0" smtClean="0"/>
              <a:t>果辰涛是</a:t>
            </a:r>
            <a:r>
              <a:rPr lang="en-US" altLang="zh-CN" sz="1800" dirty="0" smtClean="0"/>
              <a:t>BVDV</a:t>
            </a:r>
            <a:r>
              <a:rPr lang="zh-CN" altLang="en-US" sz="1800" dirty="0" smtClean="0"/>
              <a:t>，非常有可能是</a:t>
            </a:r>
            <a:r>
              <a:rPr lang="en-US" altLang="zh-CN" sz="1800" dirty="0" smtClean="0"/>
              <a:t>120</a:t>
            </a:r>
            <a:r>
              <a:rPr lang="zh-CN" altLang="en-US" sz="1800" dirty="0" smtClean="0"/>
              <a:t>天以后感染，建议隔离母牛，切断传染源。</a:t>
            </a:r>
            <a:endParaRPr lang="en-US" altLang="zh-CN" dirty="0" smtClean="0"/>
          </a:p>
          <a:p>
            <a:r>
              <a:rPr lang="zh-CN" altLang="en-US" dirty="0"/>
              <a:t>妊</a:t>
            </a:r>
            <a:r>
              <a:rPr lang="zh-CN" altLang="en-US" dirty="0" smtClean="0"/>
              <a:t>娠</a:t>
            </a:r>
            <a:r>
              <a:rPr lang="en-US" altLang="zh-CN" dirty="0" smtClean="0"/>
              <a:t>125-175</a:t>
            </a:r>
            <a:r>
              <a:rPr lang="zh-CN" altLang="en-US" dirty="0" smtClean="0"/>
              <a:t>天感染，会造成先天畸形。</a:t>
            </a:r>
            <a:endParaRPr lang="en-US" altLang="zh-CN" dirty="0" smtClean="0"/>
          </a:p>
          <a:p>
            <a:pPr marL="0" indent="0">
              <a:buNone/>
            </a:pPr>
            <a:r>
              <a:rPr lang="en-US" altLang="zh-CN" dirty="0" smtClean="0"/>
              <a:t>175</a:t>
            </a:r>
            <a:r>
              <a:rPr lang="zh-CN" altLang="en-US" dirty="0" smtClean="0"/>
              <a:t>天以后，胎儿对病毒有抵抗力，但在出生后的</a:t>
            </a:r>
            <a:r>
              <a:rPr lang="en-US" altLang="zh-CN" dirty="0" smtClean="0"/>
              <a:t>10</a:t>
            </a:r>
            <a:r>
              <a:rPr lang="zh-CN" altLang="en-US" dirty="0" smtClean="0"/>
              <a:t>个月内将面临严重健康问题。</a:t>
            </a:r>
            <a:endParaRPr lang="zh-CN" altLang="en-US" dirty="0"/>
          </a:p>
        </p:txBody>
      </p:sp>
    </p:spTree>
    <p:extLst>
      <p:ext uri="{BB962C8B-B14F-4D97-AF65-F5344CB8AC3E}">
        <p14:creationId xmlns:p14="http://schemas.microsoft.com/office/powerpoint/2010/main" val="2709333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针对</a:t>
            </a:r>
            <a:r>
              <a:rPr lang="en-US" altLang="zh-CN" dirty="0" smtClean="0"/>
              <a:t>BVDV</a:t>
            </a:r>
            <a:r>
              <a:rPr lang="zh-CN" altLang="en-US" dirty="0" smtClean="0"/>
              <a:t>的措施</a:t>
            </a:r>
            <a:endParaRPr lang="zh-CN" altLang="en-US" dirty="0"/>
          </a:p>
        </p:txBody>
      </p:sp>
      <p:sp>
        <p:nvSpPr>
          <p:cNvPr id="3" name="内容占位符 2"/>
          <p:cNvSpPr>
            <a:spLocks noGrp="1"/>
          </p:cNvSpPr>
          <p:nvPr>
            <p:ph idx="1"/>
          </p:nvPr>
        </p:nvSpPr>
        <p:spPr/>
        <p:txBody>
          <a:bodyPr/>
          <a:lstStyle/>
          <a:p>
            <a:pPr marL="514350" indent="-514350">
              <a:buAutoNum type="arabicPeriod"/>
            </a:pPr>
            <a:r>
              <a:rPr lang="zh-CN" altLang="en-US" dirty="0" smtClean="0"/>
              <a:t>首先检测出感染牛只，并进行移除。</a:t>
            </a:r>
            <a:endParaRPr lang="en-US" altLang="zh-CN" dirty="0" smtClean="0"/>
          </a:p>
          <a:p>
            <a:pPr marL="514350" indent="-514350">
              <a:buAutoNum type="arabicPeriod"/>
            </a:pPr>
            <a:r>
              <a:rPr lang="zh-CN" altLang="en-US" dirty="0" smtClean="0"/>
              <a:t>对非感染牛只进行免疫。</a:t>
            </a:r>
            <a:endParaRPr lang="en-US" altLang="zh-CN" dirty="0" smtClean="0"/>
          </a:p>
          <a:p>
            <a:pPr marL="514350" indent="-514350">
              <a:buAutoNum type="arabicPeriod"/>
            </a:pPr>
            <a:r>
              <a:rPr lang="zh-CN" altLang="en-US" dirty="0" smtClean="0"/>
              <a:t>对妊娠牛只，进行隔离保护。避免再次被感染。</a:t>
            </a:r>
            <a:endParaRPr lang="en-US" altLang="zh-CN" dirty="0" smtClean="0"/>
          </a:p>
          <a:p>
            <a:pPr marL="514350" indent="-514350">
              <a:buAutoNum type="arabicPeriod"/>
            </a:pPr>
            <a:r>
              <a:rPr lang="zh-CN" altLang="en-US" dirty="0"/>
              <a:t>针</a:t>
            </a:r>
            <a:r>
              <a:rPr lang="zh-CN" altLang="en-US" dirty="0" smtClean="0"/>
              <a:t>对</a:t>
            </a:r>
            <a:r>
              <a:rPr lang="en-US" altLang="zh-CN" dirty="0" smtClean="0"/>
              <a:t>BVDV</a:t>
            </a:r>
            <a:r>
              <a:rPr lang="zh-CN" altLang="en-US" dirty="0" smtClean="0"/>
              <a:t>牛只存在过的圈舍进行高强度消毒，然后非感染母牛不再此圈饲养。</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142666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BVDV</a:t>
            </a:r>
            <a:r>
              <a:rPr lang="zh-CN" altLang="en-US" dirty="0" smtClean="0"/>
              <a:t>的传播途径</a:t>
            </a:r>
            <a:endParaRPr lang="zh-CN" altLang="en-US" dirty="0"/>
          </a:p>
        </p:txBody>
      </p:sp>
      <p:sp>
        <p:nvSpPr>
          <p:cNvPr id="3" name="内容占位符 2"/>
          <p:cNvSpPr>
            <a:spLocks noGrp="1"/>
          </p:cNvSpPr>
          <p:nvPr>
            <p:ph idx="1"/>
          </p:nvPr>
        </p:nvSpPr>
        <p:spPr/>
        <p:txBody>
          <a:bodyPr/>
          <a:lstStyle/>
          <a:p>
            <a:r>
              <a:rPr lang="en-US" altLang="zh-CN" dirty="0" smtClean="0"/>
              <a:t>BVDV</a:t>
            </a:r>
            <a:r>
              <a:rPr lang="zh-CN" altLang="en-US" dirty="0" smtClean="0"/>
              <a:t>可</a:t>
            </a:r>
            <a:r>
              <a:rPr lang="zh-CN" altLang="en-US" dirty="0"/>
              <a:t>存</a:t>
            </a:r>
            <a:r>
              <a:rPr lang="zh-CN" altLang="en-US" dirty="0" smtClean="0"/>
              <a:t>在于牛的排泄物和分泌物中，包括鼻腔分泌物、眼泪、唾液、尿液、粪便、牛奶和精液。</a:t>
            </a:r>
            <a:endParaRPr lang="en-US" altLang="zh-CN" dirty="0" smtClean="0"/>
          </a:p>
          <a:p>
            <a:r>
              <a:rPr lang="en-US" altLang="zh-CN" dirty="0" smtClean="0"/>
              <a:t>BVDV</a:t>
            </a:r>
            <a:r>
              <a:rPr lang="zh-CN" altLang="en-US" dirty="0" smtClean="0"/>
              <a:t>可通过胚胎移植，直肠检查，人工授精等传播。</a:t>
            </a:r>
            <a:endParaRPr lang="en-US" altLang="zh-CN" dirty="0" smtClean="0"/>
          </a:p>
          <a:p>
            <a:r>
              <a:rPr lang="zh-CN" altLang="en-US" dirty="0" smtClean="0"/>
              <a:t>鼻钳，奶壶，共用针头等都会造成传染。</a:t>
            </a:r>
            <a:endParaRPr lang="en-US" altLang="zh-CN" dirty="0" smtClean="0"/>
          </a:p>
          <a:p>
            <a:endParaRPr lang="en-US" altLang="zh-CN" dirty="0"/>
          </a:p>
          <a:p>
            <a:r>
              <a:rPr lang="zh-CN" altLang="en-US" dirty="0" smtClean="0"/>
              <a:t>良好的初乳可使犊牛前</a:t>
            </a:r>
            <a:r>
              <a:rPr lang="en-US" altLang="zh-CN" dirty="0" smtClean="0"/>
              <a:t>2-4</a:t>
            </a:r>
            <a:r>
              <a:rPr lang="zh-CN" altLang="en-US" dirty="0" smtClean="0"/>
              <a:t>月避免感染。但之后还是要采取措施。</a:t>
            </a:r>
            <a:endParaRPr lang="zh-CN" altLang="en-US" dirty="0"/>
          </a:p>
        </p:txBody>
      </p:sp>
    </p:spTree>
    <p:extLst>
      <p:ext uri="{BB962C8B-B14F-4D97-AF65-F5344CB8AC3E}">
        <p14:creationId xmlns:p14="http://schemas.microsoft.com/office/powerpoint/2010/main" val="1342520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811" y="1690688"/>
            <a:ext cx="10630989" cy="4486275"/>
          </a:xfrm>
        </p:spPr>
        <p:txBody>
          <a:bodyPr/>
          <a:lstStyle/>
          <a:p>
            <a:pPr marL="0" indent="0">
              <a:buNone/>
            </a:pPr>
            <a:r>
              <a:rPr lang="zh-CN" altLang="en-US" dirty="0" smtClean="0"/>
              <a:t>解决流产问题的关键是找出</a:t>
            </a:r>
            <a:r>
              <a:rPr lang="zh-CN" altLang="en-US" sz="4400" b="1" dirty="0" smtClean="0"/>
              <a:t>原因</a:t>
            </a:r>
            <a:r>
              <a:rPr lang="zh-CN" altLang="en-US" dirty="0" smtClean="0"/>
              <a:t>，以便将来防止再次发生。</a:t>
            </a:r>
            <a:endParaRPr lang="en-US" altLang="zh-CN" dirty="0" smtClean="0"/>
          </a:p>
          <a:p>
            <a:endParaRPr lang="en-US" altLang="zh-CN" dirty="0"/>
          </a:p>
          <a:p>
            <a:pPr marL="0" indent="0">
              <a:buNone/>
            </a:pPr>
            <a:r>
              <a:rPr lang="zh-CN" altLang="en-US" dirty="0" smtClean="0"/>
              <a:t>牛流产准确诊断的成功率仅在</a:t>
            </a:r>
            <a:r>
              <a:rPr lang="en-US" altLang="zh-CN" sz="4800" dirty="0" smtClean="0">
                <a:solidFill>
                  <a:schemeClr val="accent2">
                    <a:lumMod val="75000"/>
                  </a:schemeClr>
                </a:solidFill>
              </a:rPr>
              <a:t>25-35%</a:t>
            </a:r>
            <a:r>
              <a:rPr lang="zh-CN" altLang="en-US" dirty="0" smtClean="0"/>
              <a:t>之间。</a:t>
            </a:r>
            <a:endParaRPr lang="zh-CN" altLang="en-US" dirty="0"/>
          </a:p>
        </p:txBody>
      </p:sp>
    </p:spTree>
    <p:extLst>
      <p:ext uri="{BB962C8B-B14F-4D97-AF65-F5344CB8AC3E}">
        <p14:creationId xmlns:p14="http://schemas.microsoft.com/office/powerpoint/2010/main" val="2110889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牛传染性鼻气管炎（</a:t>
            </a:r>
            <a:r>
              <a:rPr lang="en-US" altLang="zh-CN" dirty="0"/>
              <a:t>IBR</a:t>
            </a:r>
            <a:r>
              <a:rPr lang="zh-CN" altLang="zh-CN" dirty="0"/>
              <a:t>，牛疱疹病毒</a:t>
            </a:r>
            <a:r>
              <a:rPr lang="en-US" altLang="zh-CN" dirty="0"/>
              <a:t>1</a:t>
            </a:r>
            <a:r>
              <a:rPr lang="zh-CN" altLang="zh-CN" dirty="0"/>
              <a:t>）：</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传染性牛鼻气管炎（</a:t>
            </a:r>
            <a:r>
              <a:rPr lang="en-US" altLang="zh-CN" dirty="0"/>
              <a:t>IBR</a:t>
            </a:r>
            <a:r>
              <a:rPr lang="zh-CN" altLang="zh-CN" dirty="0"/>
              <a:t>）是世界范围内病毒性流产的主要原因，未接种疫苗的牛流产率为</a:t>
            </a:r>
            <a:r>
              <a:rPr lang="en-US" altLang="zh-CN" dirty="0"/>
              <a:t>5%-60%</a:t>
            </a:r>
            <a:r>
              <a:rPr lang="zh-CN" altLang="zh-CN" dirty="0"/>
              <a:t>。该病毒广泛传播，引起潜伏感染，并可复发</a:t>
            </a:r>
            <a:r>
              <a:rPr lang="zh-CN" altLang="zh-CN" dirty="0" smtClean="0"/>
              <a:t>；</a:t>
            </a:r>
            <a:endParaRPr lang="en-US" altLang="zh-CN" dirty="0" smtClean="0"/>
          </a:p>
          <a:p>
            <a:endParaRPr lang="en-US" altLang="zh-CN" dirty="0"/>
          </a:p>
          <a:p>
            <a:r>
              <a:rPr lang="zh-CN" altLang="zh-CN" dirty="0" smtClean="0"/>
              <a:t>流产</a:t>
            </a:r>
            <a:r>
              <a:rPr lang="zh-CN" altLang="zh-CN" dirty="0"/>
              <a:t>可发生在任何时间，但通常是从</a:t>
            </a:r>
            <a:r>
              <a:rPr lang="en-US" altLang="zh-CN" dirty="0"/>
              <a:t>4</a:t>
            </a:r>
            <a:r>
              <a:rPr lang="zh-CN" altLang="zh-CN" dirty="0"/>
              <a:t>个月</a:t>
            </a:r>
            <a:r>
              <a:rPr lang="zh-CN" altLang="zh-CN" dirty="0" smtClean="0"/>
              <a:t>至</a:t>
            </a:r>
            <a:r>
              <a:rPr lang="zh-CN" altLang="en-US" dirty="0" smtClean="0"/>
              <a:t>后期</a:t>
            </a:r>
            <a:r>
              <a:rPr lang="zh-CN" altLang="zh-CN" dirty="0" smtClean="0"/>
              <a:t>。</a:t>
            </a:r>
            <a:endParaRPr lang="en-US" altLang="zh-CN" dirty="0" smtClean="0"/>
          </a:p>
          <a:p>
            <a:r>
              <a:rPr lang="zh-CN" altLang="en-US" dirty="0"/>
              <a:t>在呼吸道和生殖器症状出现后的 </a:t>
            </a:r>
            <a:r>
              <a:rPr lang="en-US" altLang="zh-CN" dirty="0"/>
              <a:t>1 </a:t>
            </a:r>
            <a:r>
              <a:rPr lang="zh-CN" altLang="en-US" dirty="0"/>
              <a:t>～ </a:t>
            </a:r>
            <a:r>
              <a:rPr lang="en-US" altLang="zh-CN" dirty="0"/>
              <a:t>2 </a:t>
            </a:r>
            <a:r>
              <a:rPr lang="zh-CN" altLang="en-US" dirty="0"/>
              <a:t>个月内流产，也有突然流产的</a:t>
            </a:r>
            <a:r>
              <a:rPr lang="zh-CN" altLang="en-US" dirty="0" smtClean="0"/>
              <a:t>。</a:t>
            </a:r>
            <a:endParaRPr lang="en-US" altLang="zh-CN" dirty="0" smtClean="0"/>
          </a:p>
          <a:p>
            <a:pPr marL="0" indent="0">
              <a:buNone/>
            </a:pPr>
            <a:r>
              <a:rPr lang="zh-CN" altLang="en-US" dirty="0" smtClean="0"/>
              <a:t>西</a:t>
            </a:r>
            <a:r>
              <a:rPr lang="zh-CN" altLang="en-US" dirty="0"/>
              <a:t>药治疗</a:t>
            </a:r>
            <a:r>
              <a:rPr lang="zh-CN" altLang="en-US" dirty="0" smtClean="0"/>
              <a:t/>
            </a:r>
            <a:br>
              <a:rPr lang="zh-CN" altLang="en-US" dirty="0" smtClean="0"/>
            </a:br>
            <a:r>
              <a:rPr lang="zh-CN" altLang="en-US" dirty="0"/>
              <a:t>　　</a:t>
            </a:r>
            <a:r>
              <a:rPr lang="en-US" altLang="zh-CN" dirty="0" smtClean="0"/>
              <a:t>1 </a:t>
            </a:r>
            <a:r>
              <a:rPr lang="zh-CN" altLang="en-US" dirty="0"/>
              <a:t>病毒唑滴鼻， </a:t>
            </a:r>
            <a:r>
              <a:rPr lang="en-US" altLang="zh-CN" dirty="0"/>
              <a:t>6 </a:t>
            </a:r>
            <a:r>
              <a:rPr lang="zh-CN" altLang="en-US" dirty="0"/>
              <a:t>滴 </a:t>
            </a:r>
            <a:r>
              <a:rPr lang="en-US" altLang="zh-CN" dirty="0"/>
              <a:t>/ </a:t>
            </a:r>
            <a:r>
              <a:rPr lang="zh-CN" altLang="en-US" dirty="0"/>
              <a:t>每侧鼻孔，每天 </a:t>
            </a:r>
            <a:r>
              <a:rPr lang="en-US" altLang="zh-CN" dirty="0"/>
              <a:t>2 </a:t>
            </a:r>
            <a:r>
              <a:rPr lang="zh-CN" altLang="en-US" dirty="0"/>
              <a:t>次。</a:t>
            </a:r>
            <a:r>
              <a:rPr lang="zh-CN" altLang="en-US" dirty="0" smtClean="0"/>
              <a:t/>
            </a:r>
            <a:br>
              <a:rPr lang="zh-CN" altLang="en-US" dirty="0" smtClean="0"/>
            </a:br>
            <a:r>
              <a:rPr lang="zh-CN" altLang="en-US" dirty="0"/>
              <a:t>　　</a:t>
            </a:r>
            <a:r>
              <a:rPr lang="en-US" altLang="zh-CN" dirty="0" smtClean="0"/>
              <a:t>2 </a:t>
            </a:r>
            <a:r>
              <a:rPr lang="zh-CN" altLang="en-US" dirty="0"/>
              <a:t>金刚烷胺盐酸盐，口服 </a:t>
            </a:r>
            <a:r>
              <a:rPr lang="en-US" altLang="zh-CN" dirty="0"/>
              <a:t>1.2g/ </a:t>
            </a:r>
            <a:r>
              <a:rPr lang="zh-CN" altLang="en-US" dirty="0"/>
              <a:t>天，分 </a:t>
            </a:r>
            <a:r>
              <a:rPr lang="en-US" altLang="zh-CN" dirty="0"/>
              <a:t>2 </a:t>
            </a:r>
            <a:r>
              <a:rPr lang="zh-CN" altLang="en-US" dirty="0"/>
              <a:t>次服用。</a:t>
            </a:r>
          </a:p>
        </p:txBody>
      </p:sp>
    </p:spTree>
    <p:extLst>
      <p:ext uri="{BB962C8B-B14F-4D97-AF65-F5344CB8AC3E}">
        <p14:creationId xmlns:p14="http://schemas.microsoft.com/office/powerpoint/2010/main" val="257076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Leptospirosis</a:t>
            </a:r>
            <a:r>
              <a:rPr lang="zh-CN" altLang="zh-CN" dirty="0"/>
              <a:t>：细螺旋体病</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钩端螺旋体病是一种人畜共患</a:t>
            </a:r>
            <a:r>
              <a:rPr lang="zh-CN" altLang="zh-CN" dirty="0" smtClean="0"/>
              <a:t>病</a:t>
            </a:r>
            <a:r>
              <a:rPr lang="zh-CN" altLang="en-US" dirty="0" smtClean="0"/>
              <a:t>。</a:t>
            </a:r>
            <a:endParaRPr lang="en-US" altLang="zh-CN" dirty="0" smtClean="0"/>
          </a:p>
          <a:p>
            <a:r>
              <a:rPr lang="zh-CN" altLang="zh-CN" dirty="0"/>
              <a:t>母亲感染后</a:t>
            </a:r>
            <a:r>
              <a:rPr lang="en-US" altLang="zh-CN" dirty="0"/>
              <a:t>2-6</a:t>
            </a:r>
            <a:r>
              <a:rPr lang="zh-CN" altLang="zh-CN" dirty="0" smtClean="0"/>
              <a:t>周</a:t>
            </a:r>
            <a:r>
              <a:rPr lang="zh-CN" altLang="en-US" dirty="0" smtClean="0"/>
              <a:t>以及</a:t>
            </a:r>
            <a:r>
              <a:rPr lang="zh-CN" altLang="zh-CN" dirty="0" smtClean="0"/>
              <a:t>最</a:t>
            </a:r>
            <a:r>
              <a:rPr lang="zh-CN" altLang="zh-CN" dirty="0"/>
              <a:t>后三个月引起流</a:t>
            </a:r>
            <a:r>
              <a:rPr lang="zh-CN" altLang="zh-CN" dirty="0" smtClean="0"/>
              <a:t>产</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smtClean="0"/>
              <a:t>看检测成本，如果可行也可以检测一下。</a:t>
            </a:r>
            <a:endParaRPr lang="zh-CN" altLang="en-US" dirty="0"/>
          </a:p>
        </p:txBody>
      </p:sp>
    </p:spTree>
    <p:extLst>
      <p:ext uri="{BB962C8B-B14F-4D97-AF65-F5344CB8AC3E}">
        <p14:creationId xmlns:p14="http://schemas.microsoft.com/office/powerpoint/2010/main" val="3030263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布鲁氏菌病</a:t>
            </a:r>
            <a:endParaRPr lang="zh-CN" altLang="en-US" dirty="0"/>
          </a:p>
        </p:txBody>
      </p:sp>
      <p:sp>
        <p:nvSpPr>
          <p:cNvPr id="3" name="内容占位符 2"/>
          <p:cNvSpPr>
            <a:spLocks noGrp="1"/>
          </p:cNvSpPr>
          <p:nvPr>
            <p:ph idx="1"/>
          </p:nvPr>
        </p:nvSpPr>
        <p:spPr/>
        <p:txBody>
          <a:bodyPr/>
          <a:lstStyle/>
          <a:p>
            <a:r>
              <a:rPr lang="zh-CN" altLang="zh-CN" dirty="0"/>
              <a:t>布氏杆菌病导致妊娠后半期流产（通常为</a:t>
            </a:r>
            <a:r>
              <a:rPr lang="en-US" altLang="zh-CN" dirty="0"/>
              <a:t>7</a:t>
            </a:r>
            <a:r>
              <a:rPr lang="zh-CN" altLang="zh-CN" dirty="0"/>
              <a:t>个月左右），而未接种疫苗的母牛在妊娠后期，如果暴露于布氏杆菌流产，</a:t>
            </a:r>
            <a:r>
              <a:rPr lang="en-US" altLang="zh-CN" dirty="0"/>
              <a:t>80%</a:t>
            </a:r>
            <a:r>
              <a:rPr lang="zh-CN" altLang="zh-CN" dirty="0"/>
              <a:t>会流产</a:t>
            </a:r>
            <a:r>
              <a:rPr lang="zh-CN" altLang="zh-CN" dirty="0" smtClean="0"/>
              <a:t>。</a:t>
            </a:r>
            <a:endParaRPr lang="en-US" altLang="zh-CN" dirty="0" smtClean="0"/>
          </a:p>
          <a:p>
            <a:endParaRPr lang="en-US" altLang="zh-CN" dirty="0"/>
          </a:p>
          <a:p>
            <a:r>
              <a:rPr lang="zh-CN" altLang="zh-CN" dirty="0"/>
              <a:t>布鲁氏菌病是一种严重的人畜共患病和报告疾病，应与有关当局联系</a:t>
            </a:r>
            <a:r>
              <a:rPr lang="zh-CN" altLang="zh-CN" dirty="0" smtClean="0"/>
              <a:t>。</a:t>
            </a:r>
            <a:endParaRPr lang="zh-CN" altLang="en-US" dirty="0"/>
          </a:p>
        </p:txBody>
      </p:sp>
    </p:spTree>
    <p:extLst>
      <p:ext uri="{BB962C8B-B14F-4D97-AF65-F5344CB8AC3E}">
        <p14:creationId xmlns:p14="http://schemas.microsoft.com/office/powerpoint/2010/main" val="706974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霉菌性流产</a:t>
            </a:r>
            <a:r>
              <a:rPr lang="zh-CN" altLang="zh-CN" dirty="0" smtClean="0"/>
              <a:t>：</a:t>
            </a:r>
            <a:endParaRPr lang="zh-CN" altLang="en-US" dirty="0"/>
          </a:p>
        </p:txBody>
      </p:sp>
      <p:sp>
        <p:nvSpPr>
          <p:cNvPr id="3" name="内容占位符 2"/>
          <p:cNvSpPr>
            <a:spLocks noGrp="1"/>
          </p:cNvSpPr>
          <p:nvPr>
            <p:ph idx="1"/>
          </p:nvPr>
        </p:nvSpPr>
        <p:spPr/>
        <p:txBody>
          <a:bodyPr>
            <a:normAutofit lnSpcReduction="10000"/>
          </a:bodyPr>
          <a:lstStyle/>
          <a:p>
            <a:pPr>
              <a:lnSpc>
                <a:spcPct val="150000"/>
              </a:lnSpc>
            </a:pPr>
            <a:r>
              <a:rPr lang="zh-CN" altLang="zh-CN" sz="2000" dirty="0"/>
              <a:t>真菌性胎盘炎是牛散发性流产的重要原因，主要由曲霉属（分隔性真菌，占</a:t>
            </a:r>
            <a:r>
              <a:rPr lang="en-US" altLang="zh-CN" sz="2000" dirty="0"/>
              <a:t>60%-80%</a:t>
            </a:r>
            <a:r>
              <a:rPr lang="zh-CN" altLang="zh-CN" sz="2000" dirty="0"/>
              <a:t>）或毛霉属（</a:t>
            </a:r>
            <a:r>
              <a:rPr lang="en-US" altLang="zh-CN" sz="2000" dirty="0"/>
              <a:t>Mucor sp</a:t>
            </a:r>
            <a:r>
              <a:rPr lang="zh-CN" altLang="zh-CN" sz="2000" dirty="0"/>
              <a:t>）、紫锥菊属（</a:t>
            </a:r>
            <a:r>
              <a:rPr lang="en-US" altLang="zh-CN" sz="2000" dirty="0"/>
              <a:t>Absidia</a:t>
            </a:r>
            <a:r>
              <a:rPr lang="zh-CN" altLang="zh-CN" sz="2000" dirty="0"/>
              <a:t>）、根霉属（</a:t>
            </a:r>
            <a:r>
              <a:rPr lang="en-US" altLang="zh-CN" sz="2000" dirty="0"/>
              <a:t>Rhizopus sp</a:t>
            </a:r>
            <a:r>
              <a:rPr lang="zh-CN" altLang="zh-CN" sz="2000" dirty="0"/>
              <a:t>）和一些其他非分隔性真菌引起。堕胎发生在</a:t>
            </a:r>
            <a:r>
              <a:rPr lang="en-US" altLang="zh-CN" sz="2000" dirty="0"/>
              <a:t>4</a:t>
            </a:r>
            <a:r>
              <a:rPr lang="zh-CN" altLang="zh-CN" sz="2000" dirty="0"/>
              <a:t>个月至足月，最常见的是冬季</a:t>
            </a:r>
            <a:r>
              <a:rPr lang="zh-CN" altLang="zh-CN" sz="2000" dirty="0" smtClean="0"/>
              <a:t>。</a:t>
            </a:r>
            <a:endParaRPr lang="en-US" altLang="zh-CN" sz="2000" dirty="0" smtClean="0"/>
          </a:p>
          <a:p>
            <a:pPr>
              <a:lnSpc>
                <a:spcPct val="150000"/>
              </a:lnSpc>
            </a:pPr>
            <a:r>
              <a:rPr lang="zh-CN" altLang="zh-CN" sz="2000" dirty="0"/>
              <a:t>真菌通过口腔或呼吸道进入，并以血运到胎盘。胎盘炎严重坏死。子叶膨大坏死，边缘变小。子叶区增厚，革质。不定</a:t>
            </a:r>
            <a:r>
              <a:rPr lang="zh-CN" altLang="zh-CN" sz="2000" dirty="0" smtClean="0"/>
              <a:t>形</a:t>
            </a:r>
            <a:r>
              <a:rPr lang="zh-CN" altLang="zh-CN" sz="2000" dirty="0"/>
              <a:t>胎座是常见的。胎儿很少自溶，尽管可能脱水；</a:t>
            </a:r>
            <a:r>
              <a:rPr lang="en-US" altLang="zh-CN" sz="2000" dirty="0"/>
              <a:t>~30%</a:t>
            </a:r>
            <a:r>
              <a:rPr lang="zh-CN" altLang="zh-CN" sz="2000" dirty="0"/>
              <a:t>的皮肤有灰癣样病变，主要累及头部和肩膀。诊断是基于真菌菌丝的存在与坏死性胎盘炎，皮炎，或肺炎。真菌也可以从胃内容物、胎盘和皮损中分离出来。隔离必须与微观和大体病变相关，以排除流产后的污染。</a:t>
            </a:r>
          </a:p>
          <a:p>
            <a:pPr>
              <a:lnSpc>
                <a:spcPct val="150000"/>
              </a:lnSpc>
            </a:pPr>
            <a:r>
              <a:rPr lang="zh-CN" altLang="zh-CN" sz="2000" dirty="0"/>
              <a:t>为了控制，应避免</a:t>
            </a:r>
            <a:r>
              <a:rPr lang="zh-CN" altLang="zh-CN" sz="2000" dirty="0" smtClean="0"/>
              <a:t>霉变饲料。</a:t>
            </a:r>
            <a:endParaRPr lang="zh-CN" altLang="zh-CN" sz="2000" dirty="0"/>
          </a:p>
          <a:p>
            <a:endParaRPr lang="zh-CN" altLang="en-US" dirty="0"/>
          </a:p>
        </p:txBody>
      </p:sp>
    </p:spTree>
    <p:extLst>
      <p:ext uri="{BB962C8B-B14F-4D97-AF65-F5344CB8AC3E}">
        <p14:creationId xmlns:p14="http://schemas.microsoft.com/office/powerpoint/2010/main" val="3690856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Trueperella</a:t>
            </a:r>
            <a:r>
              <a:rPr lang="zh-CN" altLang="zh-CN"/>
              <a:t>（阿氏杆菌）</a:t>
            </a:r>
            <a:endParaRPr lang="zh-CN" altLang="en-US"/>
          </a:p>
        </p:txBody>
      </p:sp>
      <p:sp>
        <p:nvSpPr>
          <p:cNvPr id="3" name="内容占位符 2"/>
          <p:cNvSpPr>
            <a:spLocks noGrp="1"/>
          </p:cNvSpPr>
          <p:nvPr>
            <p:ph idx="1"/>
          </p:nvPr>
        </p:nvSpPr>
        <p:spPr/>
        <p:txBody>
          <a:bodyPr/>
          <a:lstStyle/>
          <a:p>
            <a:r>
              <a:rPr lang="zh-CN" altLang="zh-CN" dirty="0"/>
              <a:t>化脓性流</a:t>
            </a:r>
            <a:r>
              <a:rPr lang="zh-CN" altLang="zh-CN" dirty="0" smtClean="0"/>
              <a:t>产</a:t>
            </a:r>
            <a:r>
              <a:rPr lang="en-US" altLang="zh-CN" dirty="0" smtClean="0"/>
              <a:t>,</a:t>
            </a:r>
            <a:r>
              <a:rPr lang="zh-CN" altLang="en-US" dirty="0" smtClean="0"/>
              <a:t>可发生</a:t>
            </a:r>
            <a:r>
              <a:rPr lang="zh-CN" altLang="zh-CN" dirty="0" smtClean="0"/>
              <a:t>在</a:t>
            </a:r>
            <a:r>
              <a:rPr lang="zh-CN" altLang="zh-CN" dirty="0"/>
              <a:t>妊娠的任何阶</a:t>
            </a:r>
            <a:r>
              <a:rPr lang="zh-CN" altLang="zh-CN" dirty="0" smtClean="0"/>
              <a:t>段</a:t>
            </a:r>
            <a:r>
              <a:rPr lang="zh-CN" altLang="en-US" dirty="0" smtClean="0"/>
              <a:t>。</a:t>
            </a:r>
            <a:endParaRPr lang="en-US" altLang="zh-CN" dirty="0" smtClean="0"/>
          </a:p>
          <a:p>
            <a:r>
              <a:rPr lang="zh-CN" altLang="zh-CN" dirty="0"/>
              <a:t>这种细菌存在于许多健</a:t>
            </a:r>
            <a:r>
              <a:rPr lang="zh-CN" altLang="zh-CN" dirty="0" smtClean="0"/>
              <a:t>康牛</a:t>
            </a:r>
            <a:r>
              <a:rPr lang="zh-CN" altLang="zh-CN" dirty="0"/>
              <a:t>的鼻咽和脓肿中</a:t>
            </a:r>
            <a:r>
              <a:rPr lang="zh-CN" altLang="zh-CN" dirty="0" smtClean="0"/>
              <a:t>。</a:t>
            </a:r>
            <a:endParaRPr lang="en-US" altLang="zh-CN" dirty="0" smtClean="0"/>
          </a:p>
          <a:p>
            <a:r>
              <a:rPr lang="zh-CN" altLang="en-US" dirty="0"/>
              <a:t>如</a:t>
            </a:r>
            <a:r>
              <a:rPr lang="zh-CN" altLang="en-US" dirty="0" smtClean="0"/>
              <a:t>果存在这种牛，首先要隔离。</a:t>
            </a:r>
            <a:endParaRPr lang="en-US" altLang="zh-CN" dirty="0" smtClean="0"/>
          </a:p>
          <a:p>
            <a:endParaRPr lang="zh-CN" altLang="en-US" dirty="0"/>
          </a:p>
        </p:txBody>
      </p:sp>
    </p:spTree>
    <p:extLst>
      <p:ext uri="{BB962C8B-B14F-4D97-AF65-F5344CB8AC3E}">
        <p14:creationId xmlns:p14="http://schemas.microsoft.com/office/powerpoint/2010/main" val="2786363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Listeriosis</a:t>
            </a:r>
            <a:r>
              <a:rPr lang="en-US" altLang="zh-CN" b="1" dirty="0" smtClean="0"/>
              <a:t>:</a:t>
            </a:r>
            <a:r>
              <a:rPr lang="zh-CN" altLang="en-US" b="1" dirty="0" smtClean="0"/>
              <a:t>李斯特菌</a:t>
            </a:r>
            <a:endParaRPr lang="zh-CN" altLang="en-US" dirty="0"/>
          </a:p>
        </p:txBody>
      </p:sp>
      <p:sp>
        <p:nvSpPr>
          <p:cNvPr id="3" name="内容占位符 2"/>
          <p:cNvSpPr>
            <a:spLocks noGrp="1"/>
          </p:cNvSpPr>
          <p:nvPr>
            <p:ph idx="1"/>
          </p:nvPr>
        </p:nvSpPr>
        <p:spPr/>
        <p:txBody>
          <a:bodyPr/>
          <a:lstStyle/>
          <a:p>
            <a:r>
              <a:rPr lang="zh-CN" altLang="zh-CN" dirty="0"/>
              <a:t>单核细胞增生李斯特氏菌可引起胎盘炎和胎儿败血症。流产通常是零星的，但可能会影响</a:t>
            </a:r>
            <a:r>
              <a:rPr lang="en-US" altLang="zh-CN" dirty="0"/>
              <a:t>10%</a:t>
            </a:r>
            <a:r>
              <a:rPr lang="zh-CN" altLang="zh-CN" dirty="0"/>
              <a:t>至</a:t>
            </a:r>
            <a:r>
              <a:rPr lang="en-US" altLang="zh-CN" dirty="0"/>
              <a:t>20%</a:t>
            </a:r>
            <a:r>
              <a:rPr lang="zh-CN" altLang="zh-CN" dirty="0"/>
              <a:t>的牛群。流产在妊娠的任何阶段，在流产前可能有发热和厌食；胎盘滞留是常见的。胎儿在死后</a:t>
            </a:r>
            <a:r>
              <a:rPr lang="en-US" altLang="zh-CN" dirty="0"/>
              <a:t>2</a:t>
            </a:r>
            <a:r>
              <a:rPr lang="zh-CN" altLang="zh-CN" dirty="0"/>
              <a:t>～</a:t>
            </a:r>
            <a:r>
              <a:rPr lang="en-US" altLang="zh-CN" dirty="0"/>
              <a:t>3</a:t>
            </a:r>
            <a:r>
              <a:rPr lang="zh-CN" altLang="zh-CN" dirty="0"/>
              <a:t>天内保留，因此自溶可能是广泛的。纤维蛋白性多浆膜炎和白色坏死灶在肝脏和</a:t>
            </a:r>
            <a:r>
              <a:rPr lang="en-US" altLang="zh-CN" dirty="0"/>
              <a:t>/</a:t>
            </a:r>
            <a:r>
              <a:rPr lang="zh-CN" altLang="zh-CN" dirty="0"/>
              <a:t>或子叶是常见的。诊断是通过培养胎儿或胎盘李斯特菌。没有可用的疫苗。李斯特氏菌病是许多地区可报告的疾病，是一种严重的人畜共患病，可能通过不当的巴氏灭菌牛奶传播。</a:t>
            </a:r>
            <a:endParaRPr lang="zh-CN" altLang="en-US" dirty="0"/>
          </a:p>
        </p:txBody>
      </p:sp>
    </p:spTree>
    <p:extLst>
      <p:ext uri="{BB962C8B-B14F-4D97-AF65-F5344CB8AC3E}">
        <p14:creationId xmlns:p14="http://schemas.microsoft.com/office/powerpoint/2010/main" val="3794624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衣原体</a:t>
            </a:r>
            <a:endParaRPr lang="zh-CN" altLang="en-US" dirty="0"/>
          </a:p>
        </p:txBody>
      </p:sp>
      <p:sp>
        <p:nvSpPr>
          <p:cNvPr id="3" name="内容占位符 2"/>
          <p:cNvSpPr>
            <a:spLocks noGrp="1"/>
          </p:cNvSpPr>
          <p:nvPr>
            <p:ph idx="1"/>
          </p:nvPr>
        </p:nvSpPr>
        <p:spPr/>
        <p:txBody>
          <a:bodyPr/>
          <a:lstStyle/>
          <a:p>
            <a:r>
              <a:rPr lang="zh-CN" altLang="zh-CN" dirty="0"/>
              <a:t>流产衣原体是引起母羊散发性流产的主要原因。大多数流产发生在最后三个月结束时，但它们可以发生得更早。胎盘病变由附着在子叶和子叶间的增厚和黄棕色渗出物组成。在组织学上，胎盘炎一直存在，在某些情况下可以发现肺炎和肝炎。流产可以通过检查胎盘的染色涂片或</a:t>
            </a:r>
            <a:r>
              <a:rPr lang="en-US" altLang="zh-CN" dirty="0"/>
              <a:t>ELISA</a:t>
            </a:r>
            <a:r>
              <a:rPr lang="zh-CN" altLang="zh-CN" dirty="0"/>
              <a:t>、荧光抗体染色、</a:t>
            </a:r>
            <a:r>
              <a:rPr lang="en-US" altLang="zh-CN" dirty="0"/>
              <a:t>PCR</a:t>
            </a:r>
            <a:r>
              <a:rPr lang="zh-CN" altLang="zh-CN" dirty="0"/>
              <a:t>或在鸡胚或细胞培养中分离鉴定。生物体通常可以在肺部和肝脏中识别，但不能像胎盘一样一致。没有牛的疫苗，尽管它们是为绵羊生产的（见母羊的无菌流产）。该细菌是人兽共患病，偶尔会产生危及生命的疾病</a:t>
            </a:r>
            <a:r>
              <a:rPr lang="zh-CN" altLang="zh-CN" dirty="0" smtClean="0"/>
              <a:t>和孕妇</a:t>
            </a:r>
            <a:r>
              <a:rPr lang="zh-CN" altLang="en-US" dirty="0" smtClean="0"/>
              <a:t>的流产</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05482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支原体</a:t>
            </a:r>
            <a:endParaRPr lang="zh-CN" altLang="en-US" dirty="0"/>
          </a:p>
        </p:txBody>
      </p:sp>
      <p:sp>
        <p:nvSpPr>
          <p:cNvPr id="3" name="内容占位符 2"/>
          <p:cNvSpPr>
            <a:spLocks noGrp="1"/>
          </p:cNvSpPr>
          <p:nvPr>
            <p:ph idx="1"/>
          </p:nvPr>
        </p:nvSpPr>
        <p:spPr/>
        <p:txBody>
          <a:bodyPr/>
          <a:lstStyle/>
          <a:p>
            <a:r>
              <a:rPr lang="zh-CN" altLang="en-US" dirty="0"/>
              <a:t>牛支原体是危害我国养牛业的重要致病性支原体，目前已证实该病呈世界性分布，病原除导致牛肺炎、乳腺炎外，还导致关节炎、角膜结膜炎、耳炎、生殖道炎症、流产与不孕等多种疾病。据报道，欧美国家约四分之一至三分之一的牛呼吸疾病综合征是由牛支原体引起的。</a:t>
            </a:r>
          </a:p>
        </p:txBody>
      </p:sp>
    </p:spTree>
    <p:extLst>
      <p:ext uri="{BB962C8B-B14F-4D97-AF65-F5344CB8AC3E}">
        <p14:creationId xmlns:p14="http://schemas.microsoft.com/office/powerpoint/2010/main" val="2028590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其它可能的原因</a:t>
            </a:r>
            <a:endParaRPr lang="zh-CN" altLang="en-US" dirty="0"/>
          </a:p>
        </p:txBody>
      </p:sp>
      <p:sp>
        <p:nvSpPr>
          <p:cNvPr id="3" name="内容占位符 2"/>
          <p:cNvSpPr>
            <a:spLocks noGrp="1"/>
          </p:cNvSpPr>
          <p:nvPr>
            <p:ph idx="1"/>
          </p:nvPr>
        </p:nvSpPr>
        <p:spPr/>
        <p:txBody>
          <a:bodyPr/>
          <a:lstStyle/>
          <a:p>
            <a:r>
              <a:rPr lang="zh-CN" altLang="zh-CN" dirty="0"/>
              <a:t>阿卡班病毒（目前存在）导致流产和胎儿畸形。副流感</a:t>
            </a:r>
            <a:r>
              <a:rPr lang="en-US" altLang="zh-CN" dirty="0"/>
              <a:t>-3</a:t>
            </a:r>
            <a:r>
              <a:rPr lang="zh-CN" altLang="zh-CN" dirty="0"/>
              <a:t>病毒在实验接种血清阴性牛中导致流产，但很少（如果有的话）</a:t>
            </a:r>
            <a:r>
              <a:rPr lang="zh-CN" altLang="zh-CN" dirty="0" smtClean="0"/>
              <a:t>在流</a:t>
            </a:r>
            <a:r>
              <a:rPr lang="zh-CN" altLang="zh-CN" dirty="0"/>
              <a:t>产病例中被诊</a:t>
            </a:r>
            <a:r>
              <a:rPr lang="zh-CN" altLang="zh-CN" dirty="0" smtClean="0"/>
              <a:t>断</a:t>
            </a:r>
            <a:r>
              <a:rPr lang="zh-CN" altLang="en-US" dirty="0" smtClean="0"/>
              <a:t>出来</a:t>
            </a:r>
            <a:r>
              <a:rPr lang="zh-CN" altLang="zh-CN" dirty="0" smtClean="0"/>
              <a:t>。</a:t>
            </a:r>
            <a:endParaRPr lang="en-US" altLang="zh-CN" dirty="0" smtClean="0"/>
          </a:p>
          <a:p>
            <a:r>
              <a:rPr lang="zh-CN" altLang="zh-CN" dirty="0" smtClean="0"/>
              <a:t>偶</a:t>
            </a:r>
            <a:r>
              <a:rPr lang="zh-CN" altLang="zh-CN" dirty="0"/>
              <a:t>尔，沙门氏菌引</a:t>
            </a:r>
            <a:r>
              <a:rPr lang="zh-CN" altLang="zh-CN" dirty="0" smtClean="0"/>
              <a:t>起</a:t>
            </a:r>
            <a:r>
              <a:rPr lang="zh-CN" altLang="en-US" dirty="0" smtClean="0"/>
              <a:t>大规模</a:t>
            </a:r>
            <a:r>
              <a:rPr lang="zh-CN" altLang="zh-CN" dirty="0" smtClean="0"/>
              <a:t>流产。</a:t>
            </a:r>
            <a:r>
              <a:rPr lang="zh-CN" altLang="zh-CN" dirty="0"/>
              <a:t>母牛通常生病，胎儿和胎盘是自溶和肺气肿。沙门氏菌可从皱胃内容物和胎儿组织中分离出来，从子宫液和水坝粪便中分离出来</a:t>
            </a:r>
            <a:r>
              <a:rPr lang="zh-CN" altLang="zh-CN" dirty="0" smtClean="0"/>
              <a:t>。</a:t>
            </a:r>
            <a:endParaRPr lang="en-US" altLang="zh-CN" dirty="0" smtClean="0"/>
          </a:p>
          <a:p>
            <a:r>
              <a:rPr lang="en-US" altLang="zh-CN" dirty="0" smtClean="0"/>
              <a:t>Mycoplasma </a:t>
            </a:r>
            <a:r>
              <a:rPr lang="en-US" altLang="zh-CN" dirty="0"/>
              <a:t>spp</a:t>
            </a:r>
            <a:r>
              <a:rPr lang="zh-CN" altLang="zh-CN" dirty="0"/>
              <a:t>，</a:t>
            </a:r>
            <a:r>
              <a:rPr lang="en-US" altLang="zh-CN" dirty="0"/>
              <a:t>Histophilus somni</a:t>
            </a:r>
            <a:r>
              <a:rPr lang="zh-CN" altLang="zh-CN" dirty="0"/>
              <a:t>，以及各种各样的其他细菌也可能导致牛的零星流产。</a:t>
            </a:r>
            <a:r>
              <a:rPr lang="en-US" altLang="zh-CN" dirty="0"/>
              <a:t>Schmallenberg</a:t>
            </a:r>
            <a:r>
              <a:rPr lang="zh-CN" altLang="zh-CN" dirty="0"/>
              <a:t>病毒，</a:t>
            </a:r>
            <a:r>
              <a:rPr lang="en-US" altLang="zh-CN" dirty="0"/>
              <a:t>2011</a:t>
            </a:r>
            <a:r>
              <a:rPr lang="zh-CN" altLang="zh-CN" dirty="0"/>
              <a:t>年在欧洲发现，属于</a:t>
            </a:r>
            <a:r>
              <a:rPr lang="en-US" altLang="zh-CN" dirty="0"/>
              <a:t>Simbu</a:t>
            </a:r>
            <a:r>
              <a:rPr lang="zh-CN" altLang="zh-CN" dirty="0"/>
              <a:t>血清组，与几种反刍动物的不育、流产和胎儿畸形有关。</a:t>
            </a:r>
          </a:p>
          <a:p>
            <a:endParaRPr lang="zh-CN" altLang="en-US" dirty="0"/>
          </a:p>
        </p:txBody>
      </p:sp>
    </p:spTree>
    <p:extLst>
      <p:ext uri="{BB962C8B-B14F-4D97-AF65-F5344CB8AC3E}">
        <p14:creationId xmlns:p14="http://schemas.microsoft.com/office/powerpoint/2010/main" val="23109777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07964" y="2967335"/>
            <a:ext cx="1576072" cy="923330"/>
          </a:xfrm>
          <a:prstGeom prst="rect">
            <a:avLst/>
          </a:prstGeom>
          <a:noFill/>
        </p:spPr>
        <p:txBody>
          <a:bodyPr wrap="none" lIns="91440" tIns="45720" rIns="91440" bIns="45720">
            <a:spAutoFit/>
          </a:bodyPr>
          <a:lstStyle/>
          <a:p>
            <a:pPr algn="ctr"/>
            <a:r>
              <a:rPr lang="zh-CN" altLang="en-US" sz="54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谢谢</a:t>
            </a:r>
            <a:endPar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97568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8344" y="1132114"/>
            <a:ext cx="10517776" cy="5393192"/>
          </a:xfrm>
        </p:spPr>
        <p:txBody>
          <a:bodyPr/>
          <a:lstStyle/>
          <a:p>
            <a:pPr marL="0" indent="0" algn="ctr">
              <a:buNone/>
            </a:pPr>
            <a:r>
              <a:rPr lang="zh-CN" altLang="en-US" dirty="0" smtClean="0"/>
              <a:t>基本事实</a:t>
            </a:r>
            <a:endParaRPr lang="en-US" altLang="zh-CN" dirty="0" smtClean="0"/>
          </a:p>
          <a:p>
            <a:pPr marL="0" indent="0" algn="ctr">
              <a:buNone/>
            </a:pPr>
            <a:endParaRPr lang="en-US" altLang="zh-CN" dirty="0" smtClean="0"/>
          </a:p>
          <a:p>
            <a:pPr marL="0" indent="0">
              <a:buNone/>
            </a:pPr>
            <a:r>
              <a:rPr lang="zh-CN" altLang="en-US" dirty="0" smtClean="0"/>
              <a:t>一：造成流产的原因往往发生在流产前几周，甚至几个月。</a:t>
            </a:r>
            <a:endParaRPr lang="en-US" altLang="zh-CN" dirty="0" smtClean="0"/>
          </a:p>
          <a:p>
            <a:pPr marL="0" indent="0">
              <a:buNone/>
            </a:pPr>
            <a:r>
              <a:rPr lang="en-US" altLang="zh-CN" sz="2000" dirty="0" smtClean="0"/>
              <a:t>		</a:t>
            </a:r>
            <a:r>
              <a:rPr lang="zh-CN" altLang="en-US" sz="2000" dirty="0" smtClean="0"/>
              <a:t>如配种期间感染了病毒、寄生虫。</a:t>
            </a:r>
            <a:endParaRPr lang="en-US" altLang="zh-CN" sz="2000" dirty="0" smtClean="0"/>
          </a:p>
          <a:p>
            <a:pPr marL="0" indent="0">
              <a:buNone/>
            </a:pPr>
            <a:r>
              <a:rPr lang="en-US" altLang="zh-CN" sz="2000" dirty="0"/>
              <a:t>	</a:t>
            </a:r>
            <a:r>
              <a:rPr lang="en-US" altLang="zh-CN" sz="2000" dirty="0" smtClean="0"/>
              <a:t>	</a:t>
            </a:r>
            <a:r>
              <a:rPr lang="zh-CN" altLang="en-US" sz="2000" dirty="0" smtClean="0"/>
              <a:t>或者摄入霉变饲料，或者意外伤害。</a:t>
            </a:r>
            <a:endParaRPr lang="en-US" altLang="zh-CN" sz="2000" dirty="0" smtClean="0"/>
          </a:p>
          <a:p>
            <a:pPr marL="0" indent="0">
              <a:buNone/>
            </a:pPr>
            <a:endParaRPr lang="en-US" altLang="zh-CN" sz="2000" dirty="0"/>
          </a:p>
          <a:p>
            <a:pPr marL="0" indent="0">
              <a:buNone/>
            </a:pPr>
            <a:r>
              <a:rPr lang="zh-CN" altLang="en-US" dirty="0" smtClean="0"/>
              <a:t>二</a:t>
            </a:r>
            <a:r>
              <a:rPr lang="zh-CN" altLang="en-US" dirty="0"/>
              <a:t>：有些未知的原因造成流产。</a:t>
            </a:r>
            <a:endParaRPr lang="en-US" altLang="zh-CN" dirty="0"/>
          </a:p>
          <a:p>
            <a:endParaRPr lang="en-US" altLang="zh-CN" dirty="0" smtClean="0"/>
          </a:p>
          <a:p>
            <a:pPr marL="0" indent="0">
              <a:buNone/>
            </a:pPr>
            <a:r>
              <a:rPr lang="zh-CN" altLang="en-US" dirty="0" smtClean="0"/>
              <a:t>三：在子宫内停留一段时间的死胎，会掩盖病变。</a:t>
            </a:r>
            <a:endParaRPr lang="zh-CN" altLang="en-US" dirty="0"/>
          </a:p>
        </p:txBody>
      </p:sp>
    </p:spTree>
    <p:extLst>
      <p:ext uri="{BB962C8B-B14F-4D97-AF65-F5344CB8AC3E}">
        <p14:creationId xmlns:p14="http://schemas.microsoft.com/office/powerpoint/2010/main" val="999503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解决方法</a:t>
            </a:r>
            <a:endParaRPr lang="zh-CN" altLang="en-US" dirty="0"/>
          </a:p>
        </p:txBody>
      </p:sp>
      <p:sp>
        <p:nvSpPr>
          <p:cNvPr id="3" name="内容占位符 2"/>
          <p:cNvSpPr>
            <a:spLocks noGrp="1"/>
          </p:cNvSpPr>
          <p:nvPr>
            <p:ph idx="1"/>
          </p:nvPr>
        </p:nvSpPr>
        <p:spPr/>
        <p:txBody>
          <a:bodyPr/>
          <a:lstStyle/>
          <a:p>
            <a:pPr marL="0" indent="0">
              <a:buNone/>
            </a:pPr>
            <a:r>
              <a:rPr lang="zh-CN" altLang="en-US" dirty="0"/>
              <a:t>列</a:t>
            </a:r>
            <a:r>
              <a:rPr lang="zh-CN" altLang="en-US" dirty="0" smtClean="0"/>
              <a:t>一个清单，逐项比对排查可能造成流产的问题。</a:t>
            </a:r>
            <a:endParaRPr lang="en-US" altLang="zh-CN" dirty="0" smtClean="0"/>
          </a:p>
          <a:p>
            <a:pPr marL="0" indent="0">
              <a:buNone/>
            </a:pPr>
            <a:endParaRPr lang="en-US" altLang="zh-CN" dirty="0"/>
          </a:p>
          <a:p>
            <a:pPr marL="0" indent="0">
              <a:buNone/>
            </a:pPr>
            <a:r>
              <a:rPr lang="zh-CN" altLang="en-US" sz="1800" dirty="0" smtClean="0"/>
              <a:t>行业内一般认为</a:t>
            </a:r>
            <a:r>
              <a:rPr lang="en-US" altLang="zh-CN" sz="1800" dirty="0" smtClean="0"/>
              <a:t>5%</a:t>
            </a:r>
            <a:r>
              <a:rPr lang="zh-CN" altLang="en-US" sz="1800" dirty="0" smtClean="0"/>
              <a:t>的流产率是正常的，超过</a:t>
            </a:r>
            <a:r>
              <a:rPr lang="en-US" altLang="zh-CN" sz="1800" dirty="0" smtClean="0"/>
              <a:t>5%</a:t>
            </a:r>
            <a:r>
              <a:rPr lang="zh-CN" altLang="en-US" sz="1800" dirty="0" smtClean="0"/>
              <a:t>，就需要注意。</a:t>
            </a:r>
            <a:endParaRPr lang="zh-CN" altLang="en-US" sz="1800" dirty="0"/>
          </a:p>
        </p:txBody>
      </p:sp>
    </p:spTree>
    <p:extLst>
      <p:ext uri="{BB962C8B-B14F-4D97-AF65-F5344CB8AC3E}">
        <p14:creationId xmlns:p14="http://schemas.microsoft.com/office/powerpoint/2010/main" val="182554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问</a:t>
            </a:r>
            <a:r>
              <a:rPr lang="zh-CN" altLang="en-US" dirty="0" smtClean="0"/>
              <a:t>题清单</a:t>
            </a:r>
            <a:endParaRPr lang="zh-CN" altLang="en-US" dirty="0"/>
          </a:p>
        </p:txBody>
      </p:sp>
      <p:sp>
        <p:nvSpPr>
          <p:cNvPr id="3" name="内容占位符 2"/>
          <p:cNvSpPr>
            <a:spLocks noGrp="1"/>
          </p:cNvSpPr>
          <p:nvPr>
            <p:ph idx="1"/>
          </p:nvPr>
        </p:nvSpPr>
        <p:spPr>
          <a:xfrm>
            <a:off x="374468" y="2021614"/>
            <a:ext cx="10587446" cy="4486275"/>
          </a:xfrm>
        </p:spPr>
        <p:txBody>
          <a:bodyPr/>
          <a:lstStyle/>
          <a:p>
            <a:pPr marL="514350" indent="-514350">
              <a:buAutoNum type="arabicPeriod"/>
            </a:pPr>
            <a:r>
              <a:rPr lang="zh-CN" altLang="en-US" dirty="0"/>
              <a:t>什</a:t>
            </a:r>
            <a:r>
              <a:rPr lang="zh-CN" altLang="en-US" dirty="0" smtClean="0"/>
              <a:t>么样的牛在流产？</a:t>
            </a:r>
            <a:endParaRPr lang="en-US" altLang="zh-CN" dirty="0" smtClean="0"/>
          </a:p>
          <a:p>
            <a:pPr marL="0" indent="0">
              <a:buNone/>
            </a:pPr>
            <a:endParaRPr lang="en-US" altLang="zh-CN" dirty="0" smtClean="0"/>
          </a:p>
          <a:p>
            <a:pPr marL="0" indent="0">
              <a:buNone/>
            </a:pPr>
            <a:r>
              <a:rPr lang="en-US" altLang="zh-CN" dirty="0"/>
              <a:t>	</a:t>
            </a:r>
            <a:r>
              <a:rPr lang="zh-CN" altLang="en-US" dirty="0" smtClean="0"/>
              <a:t>分析流产群体和不流产群体在饲养管理上有没有差异？</a:t>
            </a:r>
            <a:endParaRPr lang="en-US" altLang="zh-CN" dirty="0" smtClean="0"/>
          </a:p>
          <a:p>
            <a:pPr marL="0" indent="0">
              <a:buNone/>
            </a:pPr>
            <a:r>
              <a:rPr lang="en-US" altLang="zh-CN" dirty="0"/>
              <a:t>	</a:t>
            </a:r>
            <a:r>
              <a:rPr lang="zh-CN" altLang="en-US" dirty="0" smtClean="0"/>
              <a:t>流产牛是从外边新购的，还是一直在场里？</a:t>
            </a:r>
            <a:endParaRPr lang="en-US" altLang="zh-CN" dirty="0" smtClean="0"/>
          </a:p>
          <a:p>
            <a:pPr marL="0" indent="0">
              <a:buNone/>
            </a:pPr>
            <a:r>
              <a:rPr lang="en-US" altLang="zh-CN" dirty="0"/>
              <a:t>	</a:t>
            </a:r>
            <a:r>
              <a:rPr lang="zh-CN" altLang="en-US" dirty="0" smtClean="0"/>
              <a:t>流产牛的膘情，体况评分如何？</a:t>
            </a:r>
            <a:endParaRPr lang="en-US" altLang="zh-CN" dirty="0" smtClean="0"/>
          </a:p>
          <a:p>
            <a:pPr marL="0" indent="0">
              <a:buNone/>
            </a:pPr>
            <a:endParaRPr lang="en-US" altLang="zh-CN" dirty="0"/>
          </a:p>
        </p:txBody>
      </p:sp>
    </p:spTree>
    <p:extLst>
      <p:ext uri="{BB962C8B-B14F-4D97-AF65-F5344CB8AC3E}">
        <p14:creationId xmlns:p14="http://schemas.microsoft.com/office/powerpoint/2010/main" val="195989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问题清单</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 </a:t>
            </a:r>
            <a:r>
              <a:rPr lang="zh-CN" altLang="en-US" dirty="0" smtClean="0"/>
              <a:t>是不是疫苗所致？</a:t>
            </a:r>
            <a:endParaRPr lang="en-US" altLang="zh-CN" dirty="0" smtClean="0"/>
          </a:p>
          <a:p>
            <a:pPr marL="0" indent="0">
              <a:buNone/>
            </a:pPr>
            <a:r>
              <a:rPr lang="en-US" altLang="zh-CN" dirty="0"/>
              <a:t>	</a:t>
            </a:r>
            <a:r>
              <a:rPr lang="zh-CN" altLang="en-US" dirty="0" smtClean="0"/>
              <a:t>怀孕母牛注射活疫苗，可能造成流产。</a:t>
            </a:r>
            <a:endParaRPr lang="en-US" altLang="zh-CN" dirty="0" smtClean="0"/>
          </a:p>
          <a:p>
            <a:pPr marL="0" indent="0">
              <a:buNone/>
            </a:pPr>
            <a:r>
              <a:rPr lang="en-US" altLang="zh-CN" dirty="0"/>
              <a:t>	</a:t>
            </a:r>
            <a:r>
              <a:rPr lang="zh-CN" altLang="en-US" dirty="0" smtClean="0"/>
              <a:t>之前没有接种过的哺乳母牛，再配种时也易引起流产。</a:t>
            </a:r>
            <a:endParaRPr lang="zh-CN" altLang="en-US" dirty="0"/>
          </a:p>
        </p:txBody>
      </p:sp>
    </p:spTree>
    <p:extLst>
      <p:ext uri="{BB962C8B-B14F-4D97-AF65-F5344CB8AC3E}">
        <p14:creationId xmlns:p14="http://schemas.microsoft.com/office/powerpoint/2010/main" val="3228277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问题清单</a:t>
            </a:r>
            <a:endParaRPr lang="zh-CN" altLang="en-US" dirty="0"/>
          </a:p>
        </p:txBody>
      </p:sp>
      <p:sp>
        <p:nvSpPr>
          <p:cNvPr id="3" name="内容占位符 2"/>
          <p:cNvSpPr>
            <a:spLocks noGrp="1"/>
          </p:cNvSpPr>
          <p:nvPr>
            <p:ph idx="1"/>
          </p:nvPr>
        </p:nvSpPr>
        <p:spPr>
          <a:xfrm>
            <a:off x="550817" y="1991088"/>
            <a:ext cx="10515600" cy="4351338"/>
          </a:xfrm>
        </p:spPr>
        <p:txBody>
          <a:bodyPr/>
          <a:lstStyle/>
          <a:p>
            <a:pPr marL="0" indent="0">
              <a:buNone/>
            </a:pPr>
            <a:r>
              <a:rPr lang="en-US" altLang="zh-CN" dirty="0" smtClean="0"/>
              <a:t>3. </a:t>
            </a:r>
            <a:r>
              <a:rPr lang="zh-CN" altLang="en-US" dirty="0" smtClean="0"/>
              <a:t>饲料情况怎么样？</a:t>
            </a:r>
            <a:endParaRPr lang="en-US" altLang="zh-CN" dirty="0" smtClean="0"/>
          </a:p>
          <a:p>
            <a:pPr marL="0" indent="0">
              <a:buNone/>
            </a:pPr>
            <a:endParaRPr lang="en-US" altLang="zh-CN" dirty="0" smtClean="0"/>
          </a:p>
          <a:p>
            <a:pPr marL="0" indent="0">
              <a:lnSpc>
                <a:spcPct val="150000"/>
              </a:lnSpc>
              <a:buNone/>
            </a:pPr>
            <a:r>
              <a:rPr lang="zh-CN" altLang="en-US" sz="2000" dirty="0" smtClean="0"/>
              <a:t>饲料的种类、质量和状况是预防流产的重要因素。</a:t>
            </a:r>
            <a:endParaRPr lang="en-US" altLang="zh-CN" sz="2000" dirty="0" smtClean="0"/>
          </a:p>
          <a:p>
            <a:pPr marL="0" indent="0">
              <a:lnSpc>
                <a:spcPct val="150000"/>
              </a:lnSpc>
              <a:buNone/>
            </a:pPr>
            <a:r>
              <a:rPr lang="zh-CN" altLang="en-US" sz="2000" dirty="0" smtClean="0"/>
              <a:t>发霉的饲料导致</a:t>
            </a:r>
            <a:r>
              <a:rPr lang="en-US" altLang="zh-CN" sz="2000" dirty="0" smtClean="0"/>
              <a:t>3%</a:t>
            </a:r>
            <a:r>
              <a:rPr lang="zh-CN" altLang="en-US" sz="2000" dirty="0" smtClean="0"/>
              <a:t>到</a:t>
            </a:r>
            <a:r>
              <a:rPr lang="en-US" altLang="zh-CN" sz="2000" dirty="0" smtClean="0"/>
              <a:t>10%</a:t>
            </a:r>
            <a:r>
              <a:rPr lang="zh-CN" altLang="en-US" sz="2000" dirty="0" smtClean="0"/>
              <a:t>的流产。</a:t>
            </a:r>
            <a:endParaRPr lang="en-US" altLang="zh-CN" sz="2000" dirty="0" smtClean="0"/>
          </a:p>
          <a:p>
            <a:pPr marL="0" indent="0">
              <a:lnSpc>
                <a:spcPct val="150000"/>
              </a:lnSpc>
              <a:buNone/>
            </a:pPr>
            <a:r>
              <a:rPr lang="zh-CN" altLang="en-US" sz="2000" dirty="0" smtClean="0"/>
              <a:t>吸入霉菌孢子和食用它们一样危险。</a:t>
            </a:r>
            <a:endParaRPr lang="en-US" altLang="zh-CN" sz="2000" dirty="0" smtClean="0"/>
          </a:p>
          <a:p>
            <a:pPr marL="0" indent="0">
              <a:lnSpc>
                <a:spcPct val="150000"/>
              </a:lnSpc>
              <a:buNone/>
            </a:pPr>
            <a:r>
              <a:rPr lang="zh-CN" altLang="en-US" sz="2000" dirty="0" smtClean="0"/>
              <a:t>维生素</a:t>
            </a:r>
            <a:r>
              <a:rPr lang="en-US" altLang="zh-CN" sz="2000" dirty="0" smtClean="0"/>
              <a:t>A</a:t>
            </a:r>
            <a:r>
              <a:rPr lang="zh-CN" altLang="en-US" sz="2000" dirty="0" smtClean="0"/>
              <a:t>缺乏也可能导致流产。</a:t>
            </a:r>
            <a:endParaRPr lang="zh-CN" altLang="en-US" sz="2000" dirty="0"/>
          </a:p>
        </p:txBody>
      </p:sp>
    </p:spTree>
    <p:extLst>
      <p:ext uri="{BB962C8B-B14F-4D97-AF65-F5344CB8AC3E}">
        <p14:creationId xmlns:p14="http://schemas.microsoft.com/office/powerpoint/2010/main" val="1996179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问题清单</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4. </a:t>
            </a:r>
            <a:r>
              <a:rPr lang="zh-CN" altLang="en-US" dirty="0"/>
              <a:t>配</a:t>
            </a:r>
            <a:r>
              <a:rPr lang="zh-CN" altLang="en-US" dirty="0" smtClean="0"/>
              <a:t>种情况怎么样</a:t>
            </a:r>
            <a:endParaRPr lang="en-US" altLang="zh-CN" dirty="0" smtClean="0"/>
          </a:p>
          <a:p>
            <a:pPr marL="0" indent="0">
              <a:buNone/>
            </a:pPr>
            <a:r>
              <a:rPr lang="en-US" altLang="zh-CN" dirty="0"/>
              <a:t>	</a:t>
            </a:r>
            <a:r>
              <a:rPr lang="zh-CN" altLang="en-US" dirty="0" smtClean="0"/>
              <a:t>如果是公牛交配，容易传播布鲁氏菌病、李斯特菌病和滴虫病。这些都会造成流产。</a:t>
            </a:r>
            <a:endParaRPr lang="en-US" altLang="zh-CN" dirty="0" smtClean="0"/>
          </a:p>
          <a:p>
            <a:pPr marL="0" indent="0">
              <a:buNone/>
            </a:pPr>
            <a:r>
              <a:rPr lang="en-US" altLang="zh-CN" dirty="0"/>
              <a:t>	</a:t>
            </a:r>
            <a:endParaRPr lang="en-US" altLang="zh-CN" dirty="0" smtClean="0"/>
          </a:p>
          <a:p>
            <a:pPr marL="0" indent="0">
              <a:buNone/>
            </a:pPr>
            <a:endParaRPr lang="en-US" altLang="zh-CN" dirty="0" smtClean="0"/>
          </a:p>
          <a:p>
            <a:pPr marL="0" indent="0">
              <a:buNone/>
            </a:pPr>
            <a:r>
              <a:rPr lang="en-US" altLang="zh-CN" dirty="0" smtClean="0"/>
              <a:t>5. </a:t>
            </a:r>
            <a:r>
              <a:rPr lang="zh-CN" altLang="en-US" dirty="0" smtClean="0"/>
              <a:t>是否用由同一公牛配种？</a:t>
            </a:r>
            <a:endParaRPr lang="en-US" altLang="zh-CN" dirty="0" smtClean="0"/>
          </a:p>
          <a:p>
            <a:pPr marL="0" indent="0">
              <a:buNone/>
            </a:pPr>
            <a:r>
              <a:rPr lang="en-US" altLang="zh-CN" dirty="0" smtClean="0"/>
              <a:t>	</a:t>
            </a:r>
            <a:r>
              <a:rPr lang="zh-CN" altLang="en-US" dirty="0" smtClean="0"/>
              <a:t>如果是人工授精，由考虑公牛遗传缺陷病。</a:t>
            </a:r>
            <a:endParaRPr lang="zh-CN" altLang="en-US" dirty="0"/>
          </a:p>
        </p:txBody>
      </p:sp>
    </p:spTree>
    <p:extLst>
      <p:ext uri="{BB962C8B-B14F-4D97-AF65-F5344CB8AC3E}">
        <p14:creationId xmlns:p14="http://schemas.microsoft.com/office/powerpoint/2010/main" val="4103892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问</a:t>
            </a:r>
            <a:r>
              <a:rPr lang="zh-CN" altLang="en-US" dirty="0" smtClean="0"/>
              <a:t>题清单</a:t>
            </a:r>
            <a:endParaRPr lang="zh-CN" altLang="en-US" dirty="0"/>
          </a:p>
        </p:txBody>
      </p:sp>
      <p:sp>
        <p:nvSpPr>
          <p:cNvPr id="3" name="内容占位符 2"/>
          <p:cNvSpPr>
            <a:spLocks noGrp="1"/>
          </p:cNvSpPr>
          <p:nvPr>
            <p:ph idx="1"/>
          </p:nvPr>
        </p:nvSpPr>
        <p:spPr>
          <a:xfrm>
            <a:off x="603069" y="2004197"/>
            <a:ext cx="10515600" cy="4486275"/>
          </a:xfrm>
        </p:spPr>
        <p:txBody>
          <a:bodyPr/>
          <a:lstStyle/>
          <a:p>
            <a:pPr marL="0" indent="0">
              <a:lnSpc>
                <a:spcPct val="150000"/>
              </a:lnSpc>
              <a:buNone/>
            </a:pPr>
            <a:r>
              <a:rPr lang="en-US" altLang="zh-CN" dirty="0" smtClean="0"/>
              <a:t>6. </a:t>
            </a:r>
            <a:r>
              <a:rPr lang="zh-CN" altLang="en-US" dirty="0" smtClean="0"/>
              <a:t>问题发生时间是什么时候？</a:t>
            </a:r>
            <a:endParaRPr lang="en-US" altLang="zh-CN" dirty="0" smtClean="0"/>
          </a:p>
          <a:p>
            <a:pPr marL="0" indent="0">
              <a:lnSpc>
                <a:spcPct val="150000"/>
              </a:lnSpc>
              <a:buNone/>
            </a:pPr>
            <a:r>
              <a:rPr lang="en-US" altLang="zh-CN" dirty="0" smtClean="0"/>
              <a:t>7. </a:t>
            </a:r>
            <a:r>
              <a:rPr lang="zh-CN" altLang="en-US" dirty="0" smtClean="0"/>
              <a:t>流产是否集中在某个阶段？</a:t>
            </a:r>
            <a:endParaRPr lang="en-US" altLang="zh-CN" dirty="0" smtClean="0"/>
          </a:p>
          <a:p>
            <a:pPr marL="0" indent="0">
              <a:lnSpc>
                <a:spcPct val="150000"/>
              </a:lnSpc>
              <a:buNone/>
            </a:pPr>
            <a:r>
              <a:rPr lang="en-US" altLang="zh-CN" dirty="0"/>
              <a:t>	</a:t>
            </a:r>
            <a:r>
              <a:rPr lang="zh-CN" altLang="en-US" sz="1800" dirty="0"/>
              <a:t>怀</a:t>
            </a:r>
            <a:r>
              <a:rPr lang="zh-CN" altLang="en-US" sz="1800" dirty="0" smtClean="0"/>
              <a:t>孕</a:t>
            </a:r>
            <a:r>
              <a:rPr lang="en-US" altLang="zh-CN" sz="1800" dirty="0" smtClean="0"/>
              <a:t>6</a:t>
            </a:r>
            <a:r>
              <a:rPr lang="zh-CN" altLang="en-US" sz="1800" dirty="0" smtClean="0"/>
              <a:t>个月流产，还是最后一个月流产？</a:t>
            </a:r>
            <a:endParaRPr lang="en-US" altLang="zh-CN" sz="1800" dirty="0" smtClean="0"/>
          </a:p>
          <a:p>
            <a:pPr marL="0" indent="0">
              <a:lnSpc>
                <a:spcPct val="150000"/>
              </a:lnSpc>
              <a:buNone/>
            </a:pPr>
            <a:r>
              <a:rPr lang="en-US" altLang="zh-CN" sz="1800" dirty="0"/>
              <a:t>	</a:t>
            </a:r>
            <a:r>
              <a:rPr lang="zh-CN" altLang="en-US" sz="1800" dirty="0" smtClean="0"/>
              <a:t>如果最后一个月，可能是由于饲料中的硝酸盐。</a:t>
            </a:r>
            <a:endParaRPr lang="en-US" altLang="zh-CN" sz="1800" dirty="0" smtClean="0"/>
          </a:p>
          <a:p>
            <a:pPr marL="0" indent="0">
              <a:lnSpc>
                <a:spcPct val="150000"/>
              </a:lnSpc>
              <a:buNone/>
            </a:pPr>
            <a:r>
              <a:rPr lang="en-US" altLang="zh-CN" sz="1800" dirty="0"/>
              <a:t>	</a:t>
            </a:r>
            <a:r>
              <a:rPr lang="zh-CN" altLang="en-US" sz="1800" dirty="0" smtClean="0"/>
              <a:t>搬运、卡车运输或其它打斗损伤，也可能导致流产。</a:t>
            </a:r>
            <a:endParaRPr lang="zh-CN" altLang="en-US" sz="1800" dirty="0"/>
          </a:p>
        </p:txBody>
      </p:sp>
    </p:spTree>
    <p:extLst>
      <p:ext uri="{BB962C8B-B14F-4D97-AF65-F5344CB8AC3E}">
        <p14:creationId xmlns:p14="http://schemas.microsoft.com/office/powerpoint/2010/main" val="206894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3029</Words>
  <Application>Microsoft Office PowerPoint</Application>
  <PresentationFormat>宽屏</PresentationFormat>
  <Paragraphs>158</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微软雅黑</vt:lpstr>
      <vt:lpstr>Arial</vt:lpstr>
      <vt:lpstr>Calibri</vt:lpstr>
      <vt:lpstr>Calibri Light</vt:lpstr>
      <vt:lpstr>Office 主题</vt:lpstr>
      <vt:lpstr>母牛流产的原因 及对策</vt:lpstr>
      <vt:lpstr>PowerPoint 演示文稿</vt:lpstr>
      <vt:lpstr>PowerPoint 演示文稿</vt:lpstr>
      <vt:lpstr>解决方法</vt:lpstr>
      <vt:lpstr>问题清单</vt:lpstr>
      <vt:lpstr>问题清单</vt:lpstr>
      <vt:lpstr>问题清单</vt:lpstr>
      <vt:lpstr>问题清单</vt:lpstr>
      <vt:lpstr>问题清单</vt:lpstr>
      <vt:lpstr>问题清单</vt:lpstr>
      <vt:lpstr>基本应对措施</vt:lpstr>
      <vt:lpstr>基本应对措施</vt:lpstr>
      <vt:lpstr>基本应对措施</vt:lpstr>
      <vt:lpstr>流产的普遍原因介绍</vt:lpstr>
      <vt:lpstr>非感染性流产</vt:lpstr>
      <vt:lpstr>感染性流产</vt:lpstr>
      <vt:lpstr>感染性流产</vt:lpstr>
      <vt:lpstr>针对BVDV的措施</vt:lpstr>
      <vt:lpstr>BVDV的传播途径</vt:lpstr>
      <vt:lpstr>牛传染性鼻气管炎（IBR，牛疱疹病毒1）： </vt:lpstr>
      <vt:lpstr>Leptospirosis：细螺旋体病 </vt:lpstr>
      <vt:lpstr>布鲁氏菌病</vt:lpstr>
      <vt:lpstr>霉菌性流产：</vt:lpstr>
      <vt:lpstr>Trueperella（阿氏杆菌）</vt:lpstr>
      <vt:lpstr>Listeriosis:李斯特菌</vt:lpstr>
      <vt:lpstr>衣原体</vt:lpstr>
      <vt:lpstr>支原体</vt:lpstr>
      <vt:lpstr>其它可能的原因</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母牛流产的原因及对策</dc:title>
  <dc:creator>张 小白</dc:creator>
  <cp:lastModifiedBy>Lenovo</cp:lastModifiedBy>
  <cp:revision>107</cp:revision>
  <dcterms:created xsi:type="dcterms:W3CDTF">2019-02-17T07:27:16Z</dcterms:created>
  <dcterms:modified xsi:type="dcterms:W3CDTF">2019-05-08T02:51:44Z</dcterms:modified>
</cp:coreProperties>
</file>