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2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5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2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7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8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3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0802-0051-45BF-B8AC-3500C4AEC7BA}" type="datetimeFigureOut">
              <a:rPr lang="zh-CN" altLang="en-US" smtClean="0"/>
              <a:t>2017/10/14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3D66-A52F-4646-8925-23370B886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4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74703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4041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22899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4436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045041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4379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3237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34774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262977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92315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11173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52710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480913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710251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029109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70646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942992" y="640715"/>
            <a:ext cx="98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21" name="椭圆 20"/>
          <p:cNvSpPr/>
          <p:nvPr/>
        </p:nvSpPr>
        <p:spPr>
          <a:xfrm>
            <a:off x="656951" y="2592281"/>
            <a:ext cx="2104008" cy="1305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世界中心服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154101" y="2805345"/>
            <a:ext cx="1189607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974017" y="2592281"/>
            <a:ext cx="2104008" cy="1305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支付服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35662" y="2805345"/>
            <a:ext cx="1189607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97003" y="2592281"/>
            <a:ext cx="2104008" cy="1305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</a:t>
            </a:r>
            <a:r>
              <a:rPr lang="zh-CN" altLang="en-US" dirty="0" smtClean="0"/>
              <a:t>服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650627" y="2811999"/>
            <a:ext cx="1377520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578571" y="2942949"/>
            <a:ext cx="98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29" name="椭圆 28"/>
          <p:cNvSpPr/>
          <p:nvPr/>
        </p:nvSpPr>
        <p:spPr>
          <a:xfrm>
            <a:off x="594801" y="482056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</a:t>
            </a:r>
            <a:r>
              <a:rPr lang="zh-CN" altLang="en-US" dirty="0" smtClean="0"/>
              <a:t>服战场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4139" y="565383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42997" y="503351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684534" y="565383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965139" y="482056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</a:t>
            </a:r>
            <a:r>
              <a:rPr lang="zh-CN" altLang="en-US" dirty="0" smtClean="0"/>
              <a:t>服战场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94477" y="565383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13335" y="503351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54872" y="565383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183075" y="482056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</a:t>
            </a:r>
            <a:r>
              <a:rPr lang="zh-CN" altLang="en-US" dirty="0" smtClean="0"/>
              <a:t>服战场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412413" y="565383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31271" y="503351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272808" y="565383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69202" y="5237094"/>
            <a:ext cx="98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58" name="文本框 57"/>
          <p:cNvSpPr txBox="1"/>
          <p:nvPr/>
        </p:nvSpPr>
        <p:spPr>
          <a:xfrm>
            <a:off x="9505022" y="3060123"/>
            <a:ext cx="229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目前的服务器分类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3276551"/>
            <a:ext cx="615323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598058" y="2939838"/>
            <a:ext cx="248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日志服务，所有日志发送到此写入文件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61132 0.20301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47005 0.4162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3" y="208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66536 -0.01042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68" y="-53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67174 -0.23218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81" y="-1162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0.67174 -0.38473 " pathEditMode="relative" rAng="0" ptsTypes="AA">
                                      <p:cBhvr>
                                        <p:cTn id="31" dur="2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81" y="-1923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53711 -0.27269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49" y="-1363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397 -0.38473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50" grpId="0" animBg="1"/>
      <p:bldP spid="50" grpId="1" animBg="1"/>
      <p:bldP spid="55" grpId="0" animBg="1"/>
      <p:bldP spid="55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3493831"/>
            <a:ext cx="679732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598058" y="2939838"/>
            <a:ext cx="248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处理运维</a:t>
            </a:r>
            <a:r>
              <a:rPr lang="en-US" altLang="zh-CN" dirty="0" smtClean="0">
                <a:solidFill>
                  <a:srgbClr val="FF0000"/>
                </a:solidFill>
              </a:rPr>
              <a:t>gm</a:t>
            </a:r>
            <a:r>
              <a:rPr lang="zh-CN" altLang="en-US" dirty="0" smtClean="0">
                <a:solidFill>
                  <a:srgbClr val="FF0000"/>
                </a:solidFill>
              </a:rPr>
              <a:t>指令，</a:t>
            </a:r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 dirty="0" smtClean="0">
                <a:solidFill>
                  <a:srgbClr val="FF0000"/>
                </a:solidFill>
              </a:rPr>
              <a:t>gm_router</a:t>
            </a:r>
            <a:r>
              <a:rPr lang="zh-CN" altLang="en-US" dirty="0" smtClean="0">
                <a:solidFill>
                  <a:srgbClr val="FF0000"/>
                </a:solidFill>
              </a:rPr>
              <a:t>转发到各个服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48550" y="6232036"/>
            <a:ext cx="70208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gm_router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53633 -0.39977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53" grpId="0" animBg="1"/>
      <p:bldP spid="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3720166"/>
            <a:ext cx="37191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498002" y="3715773"/>
            <a:ext cx="24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r>
              <a:rPr lang="en-US" altLang="zh-CN" dirty="0" err="1" smtClean="0">
                <a:solidFill>
                  <a:srgbClr val="FF0000"/>
                </a:solidFill>
              </a:rPr>
              <a:t>sdk</a:t>
            </a:r>
            <a:r>
              <a:rPr lang="zh-CN" altLang="en-US" dirty="0" smtClean="0">
                <a:solidFill>
                  <a:srgbClr val="FF0000"/>
                </a:solidFill>
              </a:rPr>
              <a:t>登录认证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48550" y="6232036"/>
            <a:ext cx="70208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gm_router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剪去对角的矩形 73"/>
          <p:cNvSpPr/>
          <p:nvPr/>
        </p:nvSpPr>
        <p:spPr>
          <a:xfrm>
            <a:off x="52326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login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80898 0.43518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43" y="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3937443"/>
            <a:ext cx="37191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498002" y="3831137"/>
            <a:ext cx="24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Sdk</a:t>
            </a:r>
            <a:r>
              <a:rPr lang="zh-CN" altLang="en-US" dirty="0" smtClean="0">
                <a:solidFill>
                  <a:srgbClr val="FF0000"/>
                </a:solidFill>
              </a:rPr>
              <a:t>支付回调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48550" y="6232036"/>
            <a:ext cx="70208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gm_router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剪去对角的矩形 73"/>
          <p:cNvSpPr/>
          <p:nvPr/>
        </p:nvSpPr>
        <p:spPr>
          <a:xfrm>
            <a:off x="52326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login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剪去对角的矩形 71"/>
          <p:cNvSpPr/>
          <p:nvPr/>
        </p:nvSpPr>
        <p:spPr>
          <a:xfrm>
            <a:off x="2187512" y="6171946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pay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6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67214 -0.3261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07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72" grpId="0" animBg="1"/>
      <p:bldP spid="7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4616456"/>
            <a:ext cx="37191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671771" y="4545369"/>
            <a:ext cx="248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队伍相关逻辑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注意区分跨服和本服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48550" y="6232036"/>
            <a:ext cx="70208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gm_router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剪去对角的矩形 73"/>
          <p:cNvSpPr/>
          <p:nvPr/>
        </p:nvSpPr>
        <p:spPr>
          <a:xfrm>
            <a:off x="52326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login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剪去对角的矩形 71"/>
          <p:cNvSpPr/>
          <p:nvPr/>
        </p:nvSpPr>
        <p:spPr>
          <a:xfrm>
            <a:off x="2187512" y="6171946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pay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剪去对角的矩形 53"/>
          <p:cNvSpPr/>
          <p:nvPr/>
        </p:nvSpPr>
        <p:spPr>
          <a:xfrm>
            <a:off x="103424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剪去对角的矩形 70"/>
          <p:cNvSpPr/>
          <p:nvPr/>
        </p:nvSpPr>
        <p:spPr>
          <a:xfrm>
            <a:off x="5723110" y="5149870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76718 0.56458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59" y="282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38255 -0.07755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28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54" grpId="0" animBg="1"/>
      <p:bldP spid="54" grpId="1" animBg="1"/>
      <p:bldP spid="71" grpId="0" animBg="1"/>
      <p:bldP spid="7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2" y="4851092"/>
            <a:ext cx="590661" cy="662467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450506" y="4643740"/>
            <a:ext cx="248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ar</a:t>
            </a:r>
            <a:r>
              <a:rPr lang="zh-CN" altLang="en-US" dirty="0" smtClean="0">
                <a:solidFill>
                  <a:srgbClr val="FF0000"/>
                </a:solidFill>
              </a:rPr>
              <a:t>：与副本一一对应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wargate</a:t>
            </a:r>
            <a:r>
              <a:rPr lang="zh-CN" altLang="en-US" dirty="0" smtClean="0">
                <a:solidFill>
                  <a:srgbClr val="FF0000"/>
                </a:solidFill>
              </a:rPr>
              <a:t>：副本上的客户端连接管理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warmgr</a:t>
            </a:r>
            <a:r>
              <a:rPr lang="zh-CN" altLang="en-US" dirty="0" smtClean="0">
                <a:solidFill>
                  <a:srgbClr val="FF0000"/>
                </a:solidFill>
              </a:rPr>
              <a:t>：副本管理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48550" y="6232036"/>
            <a:ext cx="70208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gm_router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剪去对角的矩形 73"/>
          <p:cNvSpPr/>
          <p:nvPr/>
        </p:nvSpPr>
        <p:spPr>
          <a:xfrm>
            <a:off x="52326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login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剪去对角的矩形 71"/>
          <p:cNvSpPr/>
          <p:nvPr/>
        </p:nvSpPr>
        <p:spPr>
          <a:xfrm>
            <a:off x="2187512" y="6171946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pay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剪去对角的矩形 53"/>
          <p:cNvSpPr/>
          <p:nvPr/>
        </p:nvSpPr>
        <p:spPr>
          <a:xfrm>
            <a:off x="103424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剪去对角的矩形 70"/>
          <p:cNvSpPr/>
          <p:nvPr/>
        </p:nvSpPr>
        <p:spPr>
          <a:xfrm>
            <a:off x="5723110" y="5149870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剪去对角的矩形 72"/>
          <p:cNvSpPr/>
          <p:nvPr/>
        </p:nvSpPr>
        <p:spPr>
          <a:xfrm>
            <a:off x="2972739" y="3347254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剪去对角的矩形 74"/>
          <p:cNvSpPr/>
          <p:nvPr/>
        </p:nvSpPr>
        <p:spPr>
          <a:xfrm>
            <a:off x="543538" y="3656391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剪去对角的矩形 75"/>
          <p:cNvSpPr/>
          <p:nvPr/>
        </p:nvSpPr>
        <p:spPr>
          <a:xfrm>
            <a:off x="1003639" y="3656391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剪去对角的矩形 76"/>
          <p:cNvSpPr/>
          <p:nvPr/>
        </p:nvSpPr>
        <p:spPr>
          <a:xfrm>
            <a:off x="1463740" y="3657314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剪去对角的矩形 77"/>
          <p:cNvSpPr/>
          <p:nvPr/>
        </p:nvSpPr>
        <p:spPr>
          <a:xfrm>
            <a:off x="543537" y="3980582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剪去对角的矩形 78"/>
          <p:cNvSpPr/>
          <p:nvPr/>
        </p:nvSpPr>
        <p:spPr>
          <a:xfrm>
            <a:off x="1004668" y="3980582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剪去对角的矩形 79"/>
          <p:cNvSpPr/>
          <p:nvPr/>
        </p:nvSpPr>
        <p:spPr>
          <a:xfrm>
            <a:off x="1458455" y="3988923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剪去对角的矩形 80"/>
          <p:cNvSpPr/>
          <p:nvPr/>
        </p:nvSpPr>
        <p:spPr>
          <a:xfrm>
            <a:off x="3634548" y="3347254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60833 0.28542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1425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55404 0.24537 " pathEditMode="relative" rAng="0" ptsTypes="AA">
                                      <p:cBhvr>
                                        <p:cTn id="30" dur="20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5" y="122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73164 0.17292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76" y="863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7319 0.12454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89" y="622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76927 0.17292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64" y="863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80703 0.17292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52" y="86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80768 0.1257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78" y="627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76914 0.1257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51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5495453"/>
            <a:ext cx="525824" cy="213359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450506" y="4643740"/>
            <a:ext cx="248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世界服，唯一，为某些逻辑提供控制中心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48550" y="6232036"/>
            <a:ext cx="70208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gm_router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剪去对角的矩形 73"/>
          <p:cNvSpPr/>
          <p:nvPr/>
        </p:nvSpPr>
        <p:spPr>
          <a:xfrm>
            <a:off x="52326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login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剪去对角的矩形 71"/>
          <p:cNvSpPr/>
          <p:nvPr/>
        </p:nvSpPr>
        <p:spPr>
          <a:xfrm>
            <a:off x="2187512" y="6171946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pay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剪去对角的矩形 53"/>
          <p:cNvSpPr/>
          <p:nvPr/>
        </p:nvSpPr>
        <p:spPr>
          <a:xfrm>
            <a:off x="103424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剪去对角的矩形 70"/>
          <p:cNvSpPr/>
          <p:nvPr/>
        </p:nvSpPr>
        <p:spPr>
          <a:xfrm>
            <a:off x="5723110" y="5149870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剪去对角的矩形 72"/>
          <p:cNvSpPr/>
          <p:nvPr/>
        </p:nvSpPr>
        <p:spPr>
          <a:xfrm>
            <a:off x="2972739" y="3347254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剪去对角的矩形 74"/>
          <p:cNvSpPr/>
          <p:nvPr/>
        </p:nvSpPr>
        <p:spPr>
          <a:xfrm>
            <a:off x="543538" y="3656391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剪去对角的矩形 75"/>
          <p:cNvSpPr/>
          <p:nvPr/>
        </p:nvSpPr>
        <p:spPr>
          <a:xfrm>
            <a:off x="1003639" y="3656391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剪去对角的矩形 76"/>
          <p:cNvSpPr/>
          <p:nvPr/>
        </p:nvSpPr>
        <p:spPr>
          <a:xfrm>
            <a:off x="1463740" y="3657314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剪去对角的矩形 77"/>
          <p:cNvSpPr/>
          <p:nvPr/>
        </p:nvSpPr>
        <p:spPr>
          <a:xfrm>
            <a:off x="543537" y="3980582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剪去对角的矩形 78"/>
          <p:cNvSpPr/>
          <p:nvPr/>
        </p:nvSpPr>
        <p:spPr>
          <a:xfrm>
            <a:off x="1004668" y="3980582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剪去对角的矩形 79"/>
          <p:cNvSpPr/>
          <p:nvPr/>
        </p:nvSpPr>
        <p:spPr>
          <a:xfrm>
            <a:off x="1458455" y="3988923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剪去对角的矩形 80"/>
          <p:cNvSpPr/>
          <p:nvPr/>
        </p:nvSpPr>
        <p:spPr>
          <a:xfrm>
            <a:off x="3634548" y="3347254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剪去对角的矩形 81"/>
          <p:cNvSpPr/>
          <p:nvPr/>
        </p:nvSpPr>
        <p:spPr>
          <a:xfrm>
            <a:off x="2192663" y="5128511"/>
            <a:ext cx="52441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world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67201 0.05348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4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82" grpId="0" animBg="1"/>
      <p:bldP spid="8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</a:t>
            </a:r>
            <a:r>
              <a:rPr lang="en-US" altLang="zh-CN" sz="800" dirty="0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2924928" y="1882090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剪去对角的矩形 54"/>
          <p:cNvSpPr/>
          <p:nvPr/>
        </p:nvSpPr>
        <p:spPr>
          <a:xfrm>
            <a:off x="4652014" y="419962"/>
            <a:ext cx="58602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剪去对角的矩形 58"/>
          <p:cNvSpPr/>
          <p:nvPr/>
        </p:nvSpPr>
        <p:spPr>
          <a:xfrm>
            <a:off x="2257283" y="3345278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剪去对角的矩形 59"/>
          <p:cNvSpPr/>
          <p:nvPr/>
        </p:nvSpPr>
        <p:spPr>
          <a:xfrm>
            <a:off x="2187684" y="486696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剪去对角的矩形 60"/>
          <p:cNvSpPr/>
          <p:nvPr/>
        </p:nvSpPr>
        <p:spPr>
          <a:xfrm>
            <a:off x="2187684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剪去对角的矩形 61"/>
          <p:cNvSpPr/>
          <p:nvPr/>
        </p:nvSpPr>
        <p:spPr>
          <a:xfrm>
            <a:off x="3829503" y="5144927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剪去对角的矩形 62"/>
          <p:cNvSpPr/>
          <p:nvPr/>
        </p:nvSpPr>
        <p:spPr>
          <a:xfrm>
            <a:off x="5537115" y="5912529"/>
            <a:ext cx="633317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gamelog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剪去对角的矩形 52"/>
          <p:cNvSpPr/>
          <p:nvPr/>
        </p:nvSpPr>
        <p:spPr>
          <a:xfrm>
            <a:off x="3848550" y="6232036"/>
            <a:ext cx="70208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gm_router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剪去对角的矩形 73"/>
          <p:cNvSpPr/>
          <p:nvPr/>
        </p:nvSpPr>
        <p:spPr>
          <a:xfrm>
            <a:off x="52326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login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剪去对角的矩形 71"/>
          <p:cNvSpPr/>
          <p:nvPr/>
        </p:nvSpPr>
        <p:spPr>
          <a:xfrm>
            <a:off x="2187512" y="6171946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pay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剪去对角的矩形 53"/>
          <p:cNvSpPr/>
          <p:nvPr/>
        </p:nvSpPr>
        <p:spPr>
          <a:xfrm>
            <a:off x="1034248" y="732587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剪去对角的矩形 70"/>
          <p:cNvSpPr/>
          <p:nvPr/>
        </p:nvSpPr>
        <p:spPr>
          <a:xfrm>
            <a:off x="5723110" y="5149870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team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剪去对角的矩形 72"/>
          <p:cNvSpPr/>
          <p:nvPr/>
        </p:nvSpPr>
        <p:spPr>
          <a:xfrm>
            <a:off x="2972739" y="3347254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剪去对角的矩形 74"/>
          <p:cNvSpPr/>
          <p:nvPr/>
        </p:nvSpPr>
        <p:spPr>
          <a:xfrm>
            <a:off x="543538" y="3656391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剪去对角的矩形 75"/>
          <p:cNvSpPr/>
          <p:nvPr/>
        </p:nvSpPr>
        <p:spPr>
          <a:xfrm>
            <a:off x="1003639" y="3656391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剪去对角的矩形 76"/>
          <p:cNvSpPr/>
          <p:nvPr/>
        </p:nvSpPr>
        <p:spPr>
          <a:xfrm>
            <a:off x="1463740" y="3657314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剪去对角的矩形 77"/>
          <p:cNvSpPr/>
          <p:nvPr/>
        </p:nvSpPr>
        <p:spPr>
          <a:xfrm>
            <a:off x="543537" y="3980582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剪去对角的矩形 78"/>
          <p:cNvSpPr/>
          <p:nvPr/>
        </p:nvSpPr>
        <p:spPr>
          <a:xfrm>
            <a:off x="1004668" y="3980582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剪去对角的矩形 79"/>
          <p:cNvSpPr/>
          <p:nvPr/>
        </p:nvSpPr>
        <p:spPr>
          <a:xfrm>
            <a:off x="1458455" y="3988923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剪去对角的矩形 80"/>
          <p:cNvSpPr/>
          <p:nvPr/>
        </p:nvSpPr>
        <p:spPr>
          <a:xfrm>
            <a:off x="3634548" y="3347254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wargate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剪去对角的矩形 81"/>
          <p:cNvSpPr/>
          <p:nvPr/>
        </p:nvSpPr>
        <p:spPr>
          <a:xfrm>
            <a:off x="2192663" y="5128511"/>
            <a:ext cx="524412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world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74703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4041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22899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4436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045041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4379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3237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34774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262977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92315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11173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52710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480913" y="32403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普通服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710251" y="115730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029109" y="53698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70646" y="115730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942992" y="640715"/>
            <a:ext cx="98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21" name="椭圆 20"/>
          <p:cNvSpPr/>
          <p:nvPr/>
        </p:nvSpPr>
        <p:spPr>
          <a:xfrm>
            <a:off x="656951" y="2592281"/>
            <a:ext cx="2104008" cy="1305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世界中心服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154101" y="2805345"/>
            <a:ext cx="1189607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974017" y="2592281"/>
            <a:ext cx="2104008" cy="1305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支付服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35659" y="2805345"/>
            <a:ext cx="1189607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97003" y="2592281"/>
            <a:ext cx="2104008" cy="1305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</a:t>
            </a:r>
            <a:r>
              <a:rPr lang="zh-CN" altLang="en-US" dirty="0" smtClean="0"/>
              <a:t>服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649892" y="2814223"/>
            <a:ext cx="1377520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578571" y="2942949"/>
            <a:ext cx="98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29" name="椭圆 28"/>
          <p:cNvSpPr/>
          <p:nvPr/>
        </p:nvSpPr>
        <p:spPr>
          <a:xfrm>
            <a:off x="594801" y="482056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</a:t>
            </a:r>
            <a:r>
              <a:rPr lang="zh-CN" altLang="en-US" dirty="0" smtClean="0"/>
              <a:t>服战场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4139" y="565383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42997" y="503351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684534" y="565383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965139" y="482056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</a:t>
            </a:r>
            <a:r>
              <a:rPr lang="zh-CN" altLang="en-US" dirty="0" smtClean="0"/>
              <a:t>服战场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94477" y="565383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13335" y="503351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54872" y="565383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183075" y="4820566"/>
            <a:ext cx="1988598" cy="13050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</a:t>
            </a:r>
            <a:r>
              <a:rPr lang="zh-CN" altLang="en-US" dirty="0" smtClean="0"/>
              <a:t>服战场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412413" y="5653838"/>
            <a:ext cx="662866" cy="21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31271" y="5033519"/>
            <a:ext cx="892205" cy="2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272808" y="5653838"/>
            <a:ext cx="701336" cy="21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69202" y="5237094"/>
            <a:ext cx="98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974144" y="1370261"/>
            <a:ext cx="2817926" cy="1435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3"/>
          </p:cNvCxnSpPr>
          <p:nvPr/>
        </p:nvCxnSpPr>
        <p:spPr>
          <a:xfrm>
            <a:off x="7027412" y="2951827"/>
            <a:ext cx="2746902" cy="25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3"/>
          </p:cNvCxnSpPr>
          <p:nvPr/>
        </p:nvCxnSpPr>
        <p:spPr>
          <a:xfrm flipV="1">
            <a:off x="6623476" y="3080553"/>
            <a:ext cx="3168594" cy="2092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996994" y="2341889"/>
            <a:ext cx="1464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这些方框代表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zh-CN" altLang="en-US" dirty="0" smtClean="0"/>
              <a:t>对应操作系统一个</a:t>
            </a:r>
            <a:r>
              <a:rPr lang="zh-CN" altLang="en-US" dirty="0" smtClean="0">
                <a:solidFill>
                  <a:srgbClr val="FF0000"/>
                </a:solidFill>
              </a:rPr>
              <a:t>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9988" y="4294058"/>
            <a:ext cx="49921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注意跨服节点的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跟普通服的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功能不一样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" idx="2"/>
            <a:endCxn id="30" idx="3"/>
          </p:cNvCxnSpPr>
          <p:nvPr/>
        </p:nvCxnSpPr>
        <p:spPr>
          <a:xfrm flipH="1">
            <a:off x="1487005" y="4663390"/>
            <a:ext cx="2879049" cy="10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2"/>
            <a:endCxn id="34" idx="0"/>
          </p:cNvCxnSpPr>
          <p:nvPr/>
        </p:nvCxnSpPr>
        <p:spPr>
          <a:xfrm flipH="1">
            <a:off x="3525910" y="4663390"/>
            <a:ext cx="840144" cy="990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2"/>
            <a:endCxn id="38" idx="0"/>
          </p:cNvCxnSpPr>
          <p:nvPr/>
        </p:nvCxnSpPr>
        <p:spPr>
          <a:xfrm>
            <a:off x="4366054" y="4663390"/>
            <a:ext cx="1377792" cy="990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92312" y="2811338"/>
            <a:ext cx="5149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919276" y="1997484"/>
            <a:ext cx="2488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节点之间通信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</a:t>
            </a:r>
            <a:r>
              <a:rPr lang="zh-CN" altLang="en-US" dirty="0" smtClean="0">
                <a:solidFill>
                  <a:srgbClr val="FF0000"/>
                </a:solidFill>
              </a:rPr>
              <a:t>一个节点内的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</a:rPr>
              <a:t>通信</a:t>
            </a:r>
            <a:r>
              <a:rPr lang="en-US" altLang="zh-CN" dirty="0" err="1" smtClean="0">
                <a:solidFill>
                  <a:srgbClr val="FF0000"/>
                </a:solidFill>
              </a:rPr>
              <a:t>skynet.call</a:t>
            </a:r>
            <a:r>
              <a:rPr lang="en-US" altLang="zh-CN" dirty="0" smtClean="0">
                <a:solidFill>
                  <a:srgbClr val="FF0000"/>
                </a:solidFill>
              </a:rPr>
              <a:t>/send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不同节点里的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clusterd</a:t>
            </a:r>
            <a:r>
              <a:rPr lang="zh-CN" altLang="en-US" dirty="0" smtClean="0">
                <a:solidFill>
                  <a:srgbClr val="FF0000"/>
                </a:solidFill>
              </a:rPr>
              <a:t>通信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80924 -0.45278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6" y="-226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53684 -0.45278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6" y="-22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53684 -0.3006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6" y="-1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80924 0.34977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6" y="1747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80924 0.13496 " pathEditMode="relative" rAng="0" ptsTypes="AA">
                                      <p:cBhvr>
                                        <p:cTn id="30" dur="2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6" y="673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80924 -0.30023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6" y="-150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80924 -0.07847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6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92311" y="4169076"/>
            <a:ext cx="949943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997653" y="3956881"/>
            <a:ext cx="248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为每个节点内的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</a:rPr>
              <a:t>提供脚本热更新服务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74961 0.54792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74" y="273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74961 0.32709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74" y="1634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75013 0.11968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0" y="59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75013 -0.10208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0" y="-5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47955 -0.10208 " pathEditMode="relative" rAng="0" ptsTypes="AA">
                                      <p:cBhvr>
                                        <p:cTn id="30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-5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7955 -0.25463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-127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75091 -0.25463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39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67" grpId="0" animBg="1"/>
      <p:bldP spid="67" grpId="1" animBg="1"/>
      <p:bldP spid="68" grpId="0" animBg="1"/>
      <p:bldP spid="68" grpId="1" animBg="1"/>
      <p:bldP spid="22" grpId="0" animBg="1"/>
      <p:bldP spid="22" grpId="1" animBg="1"/>
      <p:bldP spid="23" grpId="0" animBg="1"/>
      <p:bldP spid="23" grpId="1" animBg="1"/>
      <p:bldP spid="30" grpId="0" animBg="1"/>
      <p:bldP spid="30" grpId="1" animBg="1"/>
      <p:bldP spid="31" grpId="0" animBg="1"/>
      <p:bldP spid="31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2" y="1695841"/>
            <a:ext cx="432443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189242" y="1496757"/>
            <a:ext cx="248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核心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</a:rPr>
              <a:t>，管理玩家数据，大部分游戏逻辑在这里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66705 0.18727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46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1922260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189242" y="1496757"/>
            <a:ext cx="248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管理客户端连接，收到客户端消息后转发到</a:t>
            </a:r>
            <a:r>
              <a:rPr lang="en-US" altLang="zh-CN" dirty="0" smtClean="0">
                <a:solidFill>
                  <a:srgbClr val="FF0000"/>
                </a:solidFill>
              </a:rPr>
              <a:t>agent</a:t>
            </a:r>
            <a:r>
              <a:rPr lang="zh-CN" altLang="en-US" dirty="0" smtClean="0">
                <a:solidFill>
                  <a:srgbClr val="FF0000"/>
                </a:solidFill>
              </a:rPr>
              <a:t>，其他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</a:rPr>
              <a:t>将玩家的消息发送到此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61979 0.21875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0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2148688"/>
            <a:ext cx="388900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189242" y="1797994"/>
            <a:ext cx="248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为跨服提供聊天支持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普通服的聊天管理在</a:t>
            </a:r>
            <a:r>
              <a:rPr lang="en-US" altLang="zh-CN" dirty="0" smtClean="0">
                <a:solidFill>
                  <a:srgbClr val="FF0000"/>
                </a:solidFill>
              </a:rPr>
              <a:t>agent_gate</a:t>
            </a:r>
            <a:r>
              <a:rPr lang="zh-CN" altLang="en-US" dirty="0" smtClean="0">
                <a:solidFill>
                  <a:srgbClr val="FF0000"/>
                </a:solidFill>
              </a:rPr>
              <a:t>上面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39727 -0.3967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2366395"/>
            <a:ext cx="525823" cy="46129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101075" y="2154200"/>
            <a:ext cx="248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ity:</a:t>
            </a:r>
            <a:r>
              <a:rPr lang="zh-CN" altLang="en-US" dirty="0" smtClean="0">
                <a:solidFill>
                  <a:srgbClr val="FF0000"/>
                </a:solidFill>
              </a:rPr>
              <a:t>城镇战斗，每条分线城镇对应一个</a:t>
            </a:r>
            <a:r>
              <a:rPr lang="en-US" altLang="zh-CN" dirty="0" smtClean="0">
                <a:solidFill>
                  <a:srgbClr val="FF0000"/>
                </a:solidFill>
              </a:rPr>
              <a:t>city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 smtClean="0">
                <a:solidFill>
                  <a:srgbClr val="FF0000"/>
                </a:solidFill>
              </a:rPr>
              <a:t>itymgr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管理所有</a:t>
            </a:r>
            <a:r>
              <a:rPr lang="en-US" altLang="zh-CN" dirty="0" smtClean="0">
                <a:solidFill>
                  <a:srgbClr val="FF0000"/>
                </a:solidFill>
              </a:rPr>
              <a:t>city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80807 0.0131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4" y="6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77031 0.01319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16" y="6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73255 0.01296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28" y="6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80807 -0.03403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4" y="-17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77031 -0.03403 " pathEditMode="relative" rAng="0" ptsTypes="AA">
                                      <p:cBhvr>
                                        <p:cTn id="3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16" y="-17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73307 -0.03519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54" y="-1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66706 0.10047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46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29" grpId="0" animBg="1"/>
      <p:bldP spid="29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3" grpId="0" animBg="1"/>
      <p:bldP spid="43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:\fwjt\server\service\agent\meta_table\city.lua (server, sharedata) - Sublime Text (UNREGISTER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7" r="87548" b="29609"/>
          <a:stretch/>
        </p:blipFill>
        <p:spPr>
          <a:xfrm>
            <a:off x="9589749" y="1485937"/>
            <a:ext cx="2464298" cy="426568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79394" y="346229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9394" y="1819923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9394" y="3293617"/>
            <a:ext cx="6027938" cy="125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</a:p>
        </p:txBody>
      </p:sp>
      <p:sp>
        <p:nvSpPr>
          <p:cNvPr id="42" name="矩形 41"/>
          <p:cNvSpPr/>
          <p:nvPr/>
        </p:nvSpPr>
        <p:spPr>
          <a:xfrm>
            <a:off x="479394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1887" y="4802817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ogin(</a:t>
            </a:r>
            <a:r>
              <a:rPr lang="zh-CN" altLang="en-US" dirty="0" smtClean="0"/>
              <a:t>跨服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9393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pay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81887" y="5841502"/>
            <a:ext cx="2725445" cy="8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gm_router</a:t>
            </a:r>
            <a:endParaRPr lang="zh-CN" altLang="en-US" dirty="0"/>
          </a:p>
        </p:txBody>
      </p:sp>
      <p:sp>
        <p:nvSpPr>
          <p:cNvPr id="52" name="剪去对角的矩形 51"/>
          <p:cNvSpPr/>
          <p:nvPr/>
        </p:nvSpPr>
        <p:spPr>
          <a:xfrm>
            <a:off x="10383603" y="3050133"/>
            <a:ext cx="959900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598058" y="2826624"/>
            <a:ext cx="248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en-US" altLang="zh-CN" dirty="0" smtClean="0">
                <a:solidFill>
                  <a:srgbClr val="FF0000"/>
                </a:solidFill>
              </a:rPr>
              <a:t>mongo</a:t>
            </a:r>
            <a:r>
              <a:rPr lang="zh-CN" altLang="en-US" dirty="0" smtClean="0">
                <a:solidFill>
                  <a:srgbClr val="FF0000"/>
                </a:solidFill>
              </a:rPr>
              <a:t>数据库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普通节点不需要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剪去对角的矩形 63"/>
          <p:cNvSpPr/>
          <p:nvPr/>
        </p:nvSpPr>
        <p:spPr>
          <a:xfrm>
            <a:off x="526933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剪去对角的矩形 64"/>
          <p:cNvSpPr/>
          <p:nvPr/>
        </p:nvSpPr>
        <p:spPr>
          <a:xfrm>
            <a:off x="3848550" y="5912529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剪去对角的矩形 65"/>
          <p:cNvSpPr/>
          <p:nvPr/>
        </p:nvSpPr>
        <p:spPr>
          <a:xfrm>
            <a:off x="3848550" y="4869703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剪去对角的矩形 66"/>
          <p:cNvSpPr/>
          <p:nvPr/>
        </p:nvSpPr>
        <p:spPr>
          <a:xfrm>
            <a:off x="1247370" y="408396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1247370" y="1882090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剪去对角的矩形 68"/>
          <p:cNvSpPr/>
          <p:nvPr/>
        </p:nvSpPr>
        <p:spPr>
          <a:xfrm>
            <a:off x="526933" y="4866967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剪去对角的矩形 69"/>
          <p:cNvSpPr/>
          <p:nvPr/>
        </p:nvSpPr>
        <p:spPr>
          <a:xfrm>
            <a:off x="526933" y="3345278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剪去对角的矩形 2"/>
          <p:cNvSpPr/>
          <p:nvPr/>
        </p:nvSpPr>
        <p:spPr>
          <a:xfrm>
            <a:off x="526933" y="408396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526933" y="1882090"/>
            <a:ext cx="614270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clusterd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47369" y="3345278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1247369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剪去对角的矩形 29"/>
          <p:cNvSpPr/>
          <p:nvPr/>
        </p:nvSpPr>
        <p:spPr>
          <a:xfrm>
            <a:off x="4550632" y="4866967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剪去对角的矩形 30"/>
          <p:cNvSpPr/>
          <p:nvPr/>
        </p:nvSpPr>
        <p:spPr>
          <a:xfrm>
            <a:off x="45506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238732" y="5912529"/>
            <a:ext cx="898671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reload_watcher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249968" y="412819"/>
            <a:ext cx="467106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agent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821001" y="422508"/>
            <a:ext cx="737244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</a:t>
            </a:r>
            <a:r>
              <a:rPr lang="en-US" altLang="zh-CN" sz="800" dirty="0" smtClean="0">
                <a:solidFill>
                  <a:schemeClr val="tx1"/>
                </a:solidFill>
              </a:rPr>
              <a:t>gent_gate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5537115" y="4866967"/>
            <a:ext cx="419548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chat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剪去对角的矩形 28"/>
          <p:cNvSpPr/>
          <p:nvPr/>
        </p:nvSpPr>
        <p:spPr>
          <a:xfrm>
            <a:off x="2249968" y="1882090"/>
            <a:ext cx="571033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citymgr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26934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987035" y="2272708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1447136" y="2273631"/>
            <a:ext cx="399599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剪去对角的矩形 39"/>
          <p:cNvSpPr/>
          <p:nvPr/>
        </p:nvSpPr>
        <p:spPr>
          <a:xfrm>
            <a:off x="526933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988064" y="2596899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剪去对角的矩形 44"/>
          <p:cNvSpPr/>
          <p:nvPr/>
        </p:nvSpPr>
        <p:spPr>
          <a:xfrm>
            <a:off x="1441851" y="2605240"/>
            <a:ext cx="404884" cy="230788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city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剪去对角的矩形 55"/>
          <p:cNvSpPr/>
          <p:nvPr/>
        </p:nvSpPr>
        <p:spPr>
          <a:xfrm>
            <a:off x="3659627" y="422508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剪去对角的矩形 56"/>
          <p:cNvSpPr/>
          <p:nvPr/>
        </p:nvSpPr>
        <p:spPr>
          <a:xfrm>
            <a:off x="526933" y="5132934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剪去对角的矩形 57"/>
          <p:cNvSpPr/>
          <p:nvPr/>
        </p:nvSpPr>
        <p:spPr>
          <a:xfrm>
            <a:off x="523268" y="6171946"/>
            <a:ext cx="891005" cy="221942"/>
          </a:xfrm>
          <a:prstGeom prst="snip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g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ame_database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55117 0.38333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191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8082 -0.30347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4" y="-15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80846 -0.455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17" y="-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925</Words>
  <Application>Microsoft Office PowerPoint</Application>
  <PresentationFormat>宽屏</PresentationFormat>
  <Paragraphs>649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42</cp:revision>
  <dcterms:created xsi:type="dcterms:W3CDTF">2017-10-13T02:36:27Z</dcterms:created>
  <dcterms:modified xsi:type="dcterms:W3CDTF">2017-10-14T07:07:35Z</dcterms:modified>
</cp:coreProperties>
</file>