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1"/>
  </p:notesMasterIdLst>
  <p:handoutMasterIdLst>
    <p:handoutMasterId r:id="rId12"/>
  </p:handoutMasterIdLst>
  <p:sldIdLst>
    <p:sldId id="257" r:id="rId2"/>
    <p:sldId id="263" r:id="rId3"/>
    <p:sldId id="258" r:id="rId4"/>
    <p:sldId id="259" r:id="rId5"/>
    <p:sldId id="260" r:id="rId6"/>
    <p:sldId id="261" r:id="rId7"/>
    <p:sldId id="262" r:id="rId8"/>
    <p:sldId id="265" r:id="rId9"/>
    <p:sldId id="264" r:id="rId10"/>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FDE3333-857A-4131-9EBA-B73C0C259FD7}" type="datetime1">
              <a:rPr lang="zh-CN" altLang="en-US" smtClean="0"/>
              <a:t>2021/11/28</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CD12D00-6AAC-4A94-B2E5-A12E9C579B03}" type="datetime1">
              <a:rPr lang="zh-CN" altLang="en-US" smtClean="0"/>
              <a:t>2021/11/28</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长方形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a:t>单击此处编辑母版副标题样式</a:t>
            </a:r>
            <a:endParaRPr lang="en-US" dirty="0"/>
          </a:p>
        </p:txBody>
      </p:sp>
      <p:sp>
        <p:nvSpPr>
          <p:cNvPr id="8" name="日期占位符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73594A98-8FB4-4076-AE7B-5D3B1A2CBC70}" type="datetime1">
              <a:rPr lang="zh-CN" altLang="en-US" smtClean="0"/>
              <a:t>2021/11/28</a:t>
            </a:fld>
            <a:endParaRPr lang="en-US" dirty="0"/>
          </a:p>
        </p:txBody>
      </p:sp>
      <p:sp>
        <p:nvSpPr>
          <p:cNvPr id="9" name="页脚占位符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9" name="标题 1"/>
          <p:cNvSpPr>
            <a:spLocks noGrp="1"/>
          </p:cNvSpPr>
          <p:nvPr>
            <p:ph type="title"/>
          </p:nvPr>
        </p:nvSpPr>
        <p:spPr>
          <a:xfrm>
            <a:off x="581192" y="702156"/>
            <a:ext cx="11029616" cy="1013800"/>
          </a:xfrm>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B3E0F2F7-3EF1-4761-ABAF-2FA9DDE4F1A8}" type="datetime1">
              <a:rPr lang="zh-CN" altLang="en-US" smtClean="0"/>
              <a:t>2021/11/28</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7" name="长方形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垂直标题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zh-CN" altLang="en-US"/>
              <a:t>单击此处编辑母版标题样式</a:t>
            </a:r>
            <a:endParaRPr lang="en-US" dirty="0"/>
          </a:p>
        </p:txBody>
      </p:sp>
      <p:sp>
        <p:nvSpPr>
          <p:cNvPr id="3" name="竖排文字占位符 2"/>
          <p:cNvSpPr>
            <a:spLocks noGrp="1"/>
          </p:cNvSpPr>
          <p:nvPr>
            <p:ph type="body" orient="vert" idx="1"/>
          </p:nvPr>
        </p:nvSpPr>
        <p:spPr>
          <a:xfrm>
            <a:off x="774923" y="863600"/>
            <a:ext cx="7161625" cy="4807326"/>
          </a:xfrm>
        </p:spPr>
        <p:txBody>
          <a:bodyPr vert="eaVert" rtlCol="0" anchor="t"/>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长方形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矩形​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日期占位符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D563FC6D-277D-4D53-8EB6-E41026A24247}" type="datetime1">
              <a:rPr lang="zh-CN" altLang="en-US" smtClean="0"/>
              <a:t>2021/11/28</a:t>
            </a:fld>
            <a:endParaRPr lang="en-US" dirty="0"/>
          </a:p>
        </p:txBody>
      </p:sp>
      <p:sp>
        <p:nvSpPr>
          <p:cNvPr id="12" name="页脚占位符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灯片编号占位符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2" y="702156"/>
            <a:ext cx="11029616" cy="1188720"/>
          </a:xfrm>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a:xfrm>
            <a:off x="581192" y="2340864"/>
            <a:ext cx="11029615" cy="3634486"/>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日期占位符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F24FFC25-0C05-49C8-B150-3CF6B89B5C55}" type="datetime1">
              <a:rPr lang="zh-CN" altLang="en-US" smtClean="0"/>
              <a:t>2021/11/28</a:t>
            </a:fld>
            <a:endParaRPr lang="en-US" dirty="0"/>
          </a:p>
        </p:txBody>
      </p:sp>
      <p:sp>
        <p:nvSpPr>
          <p:cNvPr id="9" name="页脚占位符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长方形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3" y="2393950"/>
            <a:ext cx="11029615" cy="2147467"/>
          </a:xfrm>
        </p:spPr>
        <p:txBody>
          <a:bodyPr rtlCol="0" anchor="b">
            <a:normAutofit/>
          </a:bodyPr>
          <a:lstStyle>
            <a:lvl1pPr algn="l">
              <a:defRPr sz="3600" b="1" cap="all">
                <a:solidFill>
                  <a:schemeClr val="tx1">
                    <a:lumMod val="75000"/>
                    <a:lumOff val="2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sp>
        <p:nvSpPr>
          <p:cNvPr id="7" name="日期占位符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DFC14310-5240-428A-850A-F7101D16AE5A}" type="datetime1">
              <a:rPr lang="zh-CN" altLang="en-US" smtClean="0"/>
              <a:t>2021/11/28</a:t>
            </a:fld>
            <a:endParaRPr lang="en-US" dirty="0"/>
          </a:p>
        </p:txBody>
      </p:sp>
      <p:sp>
        <p:nvSpPr>
          <p:cNvPr id="9" name="页脚占位符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581193" y="2228003"/>
            <a:ext cx="5194767"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416039" y="2228003"/>
            <a:ext cx="5194769"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日期占位符 4"/>
          <p:cNvSpPr>
            <a:spLocks noGrp="1"/>
          </p:cNvSpPr>
          <p:nvPr>
            <p:ph type="dt" sz="half" idx="10"/>
          </p:nvPr>
        </p:nvSpPr>
        <p:spPr/>
        <p:txBody>
          <a:bodyPr rtlCol="0"/>
          <a:lstStyle/>
          <a:p>
            <a:pPr rtl="0"/>
            <a:fld id="{71F85B13-09B0-4D01-A286-57280995F924}" type="datetime1">
              <a:rPr lang="zh-CN" altLang="en-US" smtClean="0"/>
              <a:t>2021/11/28</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1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581194" y="2926052"/>
            <a:ext cx="5194766"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zh-CN" altLang="en-US"/>
              <a:t>单击此处编辑母版文本样式</a:t>
            </a:r>
          </a:p>
        </p:txBody>
      </p:sp>
      <p:sp>
        <p:nvSpPr>
          <p:cNvPr id="6" name="内容占位符 5"/>
          <p:cNvSpPr>
            <a:spLocks noGrp="1"/>
          </p:cNvSpPr>
          <p:nvPr>
            <p:ph sz="quarter" idx="4"/>
          </p:nvPr>
        </p:nvSpPr>
        <p:spPr>
          <a:xfrm>
            <a:off x="6416037" y="2926052"/>
            <a:ext cx="5194771"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p:cNvSpPr>
            <a:spLocks noGrp="1"/>
          </p:cNvSpPr>
          <p:nvPr>
            <p:ph type="dt" sz="half" idx="10"/>
          </p:nvPr>
        </p:nvSpPr>
        <p:spPr/>
        <p:txBody>
          <a:bodyPr rtlCol="0"/>
          <a:lstStyle/>
          <a:p>
            <a:pPr rtl="0"/>
            <a:fld id="{F411FE78-D258-4188-9C5F-198CC4CE7F12}" type="datetime1">
              <a:rPr lang="zh-CN" altLang="en-US" smtClean="0"/>
              <a:t>2021/11/28</a:t>
            </a:fld>
            <a:endParaRPr lang="en-US" dirty="0"/>
          </a:p>
        </p:txBody>
      </p:sp>
      <p:sp>
        <p:nvSpPr>
          <p:cNvPr id="8" name="页脚占位符 7"/>
          <p:cNvSpPr>
            <a:spLocks noGrp="1"/>
          </p:cNvSpPr>
          <p:nvPr>
            <p:ph type="ftr" sz="quarter" idx="11"/>
          </p:nvPr>
        </p:nvSpPr>
        <p:spPr/>
        <p:txBody>
          <a:bodyPr rtlCol="0"/>
          <a:lstStyle/>
          <a:p>
            <a:pPr rtl="0"/>
            <a:endParaRPr lang="en-US" dirty="0"/>
          </a:p>
        </p:txBody>
      </p:sp>
      <p:sp>
        <p:nvSpPr>
          <p:cNvPr id="9" name="灯片编号占位符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8" name="标题 1"/>
          <p:cNvSpPr>
            <a:spLocks noGrp="1"/>
          </p:cNvSpPr>
          <p:nvPr>
            <p:ph type="title"/>
          </p:nvPr>
        </p:nvSpPr>
        <p:spPr>
          <a:xfrm>
            <a:off x="575894" y="729658"/>
            <a:ext cx="11029616" cy="988332"/>
          </a:xfrm>
        </p:spPr>
        <p:txBody>
          <a:bodyPr rtlCol="0"/>
          <a:lstStyle/>
          <a:p>
            <a:pPr rtl="0"/>
            <a:r>
              <a:rPr lang="zh-CN" altLang="en-US"/>
              <a:t>单击此处编辑母版标题样式</a:t>
            </a:r>
            <a:endParaRPr lang="en-US" dirty="0"/>
          </a:p>
        </p:txBody>
      </p:sp>
      <p:sp>
        <p:nvSpPr>
          <p:cNvPr id="3" name="日期占位符 2"/>
          <p:cNvSpPr>
            <a:spLocks noGrp="1"/>
          </p:cNvSpPr>
          <p:nvPr>
            <p:ph type="dt" sz="half" idx="10"/>
          </p:nvPr>
        </p:nvSpPr>
        <p:spPr/>
        <p:txBody>
          <a:bodyPr rtlCol="0"/>
          <a:lstStyle/>
          <a:p>
            <a:pPr rtl="0"/>
            <a:fld id="{BE491C52-D618-41DD-80F2-22500A780186}" type="datetime1">
              <a:rPr lang="zh-CN" altLang="en-US" smtClean="0"/>
              <a:t>2021/11/28</a:t>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26EE3488-748A-4EA8-9571-9D5A1694FA0A}" type="datetime1">
              <a:rPr lang="zh-CN" altLang="en-US" smtClean="0"/>
              <a:t>2021/11/28</a:t>
            </a:fld>
            <a:endParaRPr lang="en-US" dirty="0"/>
          </a:p>
        </p:txBody>
      </p:sp>
      <p:sp>
        <p:nvSpPr>
          <p:cNvPr id="3" name="页脚占位符 2"/>
          <p:cNvSpPr>
            <a:spLocks noGrp="1"/>
          </p:cNvSpPr>
          <p:nvPr>
            <p:ph type="ftr" sz="quarter" idx="11"/>
          </p:nvPr>
        </p:nvSpPr>
        <p:spPr/>
        <p:txBody>
          <a:bodyPr rtlCol="0"/>
          <a:lstStyle/>
          <a:p>
            <a:pPr rtl="0"/>
            <a:endParaRPr lang="en-US" dirty="0"/>
          </a:p>
        </p:txBody>
      </p:sp>
      <p:sp>
        <p:nvSpPr>
          <p:cNvPr id="4" name="灯片编号占位符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9" name="长方形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767857" y="933450"/>
            <a:ext cx="3031852" cy="1722419"/>
          </a:xfrm>
        </p:spPr>
        <p:txBody>
          <a:bodyPr rtlCol="0" anchor="b">
            <a:normAutofit/>
          </a:bodyPr>
          <a:lstStyle>
            <a:lvl1pPr algn="l">
              <a:defRPr sz="2400" b="1">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8" name="日期占位符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D7791703-7779-4492-8183-3F96B27D2540}" type="datetime1">
              <a:rPr lang="zh-CN" altLang="en-US" smtClean="0"/>
              <a:t>2021/11/28</a:t>
            </a:fld>
            <a:endParaRPr lang="en-US" dirty="0"/>
          </a:p>
        </p:txBody>
      </p:sp>
      <p:sp>
        <p:nvSpPr>
          <p:cNvPr id="10" name="页脚占位符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灯片编号占位符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581193" y="4693389"/>
            <a:ext cx="11029616" cy="566738"/>
          </a:xfrm>
        </p:spPr>
        <p:txBody>
          <a:bodyPr rtlCol="0" anchor="b">
            <a:normAutofit/>
          </a:bodyPr>
          <a:lstStyle>
            <a:lvl1pPr algn="l">
              <a:defRPr sz="2400" b="1">
                <a:solidFill>
                  <a:schemeClr val="tx1">
                    <a:lumMod val="75000"/>
                    <a:lumOff val="25000"/>
                  </a:schemeClr>
                </a:solidFill>
              </a:defRPr>
            </a:lvl1pPr>
          </a:lstStyle>
          <a:p>
            <a:pPr rtl="0"/>
            <a:r>
              <a:rPr lang="zh-CN" altLang="en-US"/>
              <a:t>单击此处编辑母版标题样式</a:t>
            </a:r>
            <a:endParaRPr lang="en-US" dirty="0"/>
          </a:p>
        </p:txBody>
      </p:sp>
      <p:sp>
        <p:nvSpPr>
          <p:cNvPr id="3" name="图片占位符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4" name="文本占位符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D4D22F12-409A-40D9-8774-D34C978752A7}" type="datetime1">
              <a:rPr lang="zh-CN" altLang="en-US" smtClean="0"/>
              <a:t>2021/11/28</a:t>
            </a:fld>
            <a:endParaRPr lang="en-US" dirty="0"/>
          </a:p>
        </p:txBody>
      </p:sp>
      <p:sp>
        <p:nvSpPr>
          <p:cNvPr id="6" name="页脚占位符 5"/>
          <p:cNvSpPr>
            <a:spLocks noGrp="1"/>
          </p:cNvSpPr>
          <p:nvPr>
            <p:ph type="ftr" sz="quarter" idx="11"/>
          </p:nvPr>
        </p:nvSpPr>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lang="en-US" dirty="0"/>
          </a:p>
        </p:txBody>
      </p:sp>
      <p:sp>
        <p:nvSpPr>
          <p:cNvPr id="4" name="日期占位符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4400FF2F-BAC0-4F33-9E13-F8F6FA55A14D}" type="datetime1">
              <a:rPr lang="zh-CN" altLang="en-US" smtClean="0"/>
              <a:t>2021/11/28</a:t>
            </a:fld>
            <a:endParaRPr lang="en-US" dirty="0"/>
          </a:p>
        </p:txBody>
      </p:sp>
      <p:sp>
        <p:nvSpPr>
          <p:cNvPr id="5" name="页脚占位符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pPr/>
              <a:t>‹#›</a:t>
            </a:fld>
            <a:endParaRPr lang="en-US" dirty="0"/>
          </a:p>
        </p:txBody>
      </p:sp>
      <p:sp>
        <p:nvSpPr>
          <p:cNvPr id="9" name="矩形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矩形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1" kern="1200" cap="all">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长方形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1C21E816-31F5-48BB-BD02-D15F2F18B48A}"/>
              </a:ext>
            </a:extLst>
          </p:cNvPr>
          <p:cNvSpPr>
            <a:spLocks noGrp="1"/>
          </p:cNvSpPr>
          <p:nvPr>
            <p:ph type="ctrTitle"/>
          </p:nvPr>
        </p:nvSpPr>
        <p:spPr>
          <a:xfrm>
            <a:off x="446534" y="659704"/>
            <a:ext cx="10993549" cy="1475013"/>
          </a:xfrm>
        </p:spPr>
        <p:txBody>
          <a:bodyPr rtlCol="0">
            <a:normAutofit/>
          </a:bodyPr>
          <a:lstStyle/>
          <a:p>
            <a:pPr rtl="0"/>
            <a:r>
              <a:rPr lang="en-US" altLang="zh-CN" dirty="0"/>
              <a:t>Double Regression Network To Improve Video Super-Resolution</a:t>
            </a:r>
            <a:endParaRPr lang="zh-cn" dirty="0"/>
          </a:p>
        </p:txBody>
      </p:sp>
      <p:sp>
        <p:nvSpPr>
          <p:cNvPr id="20" name="长方形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矩形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长方形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图片 5" descr="徽标特写&#10;&#10;已自动生成说明">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3" name="文本框 2">
            <a:extLst>
              <a:ext uri="{FF2B5EF4-FFF2-40B4-BE49-F238E27FC236}">
                <a16:creationId xmlns:a16="http://schemas.microsoft.com/office/drawing/2014/main" id="{A41D414E-3C18-4E9F-BD36-584A7FD11C5C}"/>
              </a:ext>
            </a:extLst>
          </p:cNvPr>
          <p:cNvSpPr txBox="1"/>
          <p:nvPr/>
        </p:nvSpPr>
        <p:spPr>
          <a:xfrm>
            <a:off x="8078213" y="2293034"/>
            <a:ext cx="3667254" cy="646331"/>
          </a:xfrm>
          <a:prstGeom prst="rect">
            <a:avLst/>
          </a:prstGeom>
          <a:noFill/>
        </p:spPr>
        <p:txBody>
          <a:bodyPr wrap="square" rtlCol="0">
            <a:spAutoFit/>
          </a:bodyPr>
          <a:lstStyle/>
          <a:p>
            <a:r>
              <a:rPr lang="en-US" altLang="zh-CN" dirty="0"/>
              <a:t>Feng He		A20479032</a:t>
            </a:r>
          </a:p>
          <a:p>
            <a:r>
              <a:rPr lang="en-US" altLang="zh-CN" dirty="0" err="1"/>
              <a:t>Xingli</a:t>
            </a:r>
            <a:r>
              <a:rPr lang="en-US" altLang="zh-CN" dirty="0"/>
              <a:t> Li		A20482592</a:t>
            </a:r>
            <a:endParaRPr lang="zh-CN" altLang="en-US" dirty="0"/>
          </a:p>
        </p:txBody>
      </p:sp>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C5EEC1-1B18-4BA0-A62D-1512F12F5D23}"/>
              </a:ext>
            </a:extLst>
          </p:cNvPr>
          <p:cNvSpPr>
            <a:spLocks noGrp="1"/>
          </p:cNvSpPr>
          <p:nvPr>
            <p:ph type="title"/>
          </p:nvPr>
        </p:nvSpPr>
        <p:spPr>
          <a:xfrm>
            <a:off x="581192" y="702156"/>
            <a:ext cx="11029616" cy="1286035"/>
          </a:xfrm>
        </p:spPr>
        <p:txBody>
          <a:bodyPr>
            <a:normAutofit/>
          </a:bodyPr>
          <a:lstStyle/>
          <a:p>
            <a:r>
              <a:rPr lang="en-US" altLang="zh-CN" cap="none" dirty="0"/>
              <a:t>Problems currently dealing with super-resolution</a:t>
            </a:r>
            <a:endParaRPr lang="zh-CN" altLang="en-US" cap="none" dirty="0"/>
          </a:p>
        </p:txBody>
      </p:sp>
      <p:sp>
        <p:nvSpPr>
          <p:cNvPr id="3" name="内容占位符 2">
            <a:extLst>
              <a:ext uri="{FF2B5EF4-FFF2-40B4-BE49-F238E27FC236}">
                <a16:creationId xmlns:a16="http://schemas.microsoft.com/office/drawing/2014/main" id="{2E365934-DA66-4521-BA09-C77DA2C7E743}"/>
              </a:ext>
            </a:extLst>
          </p:cNvPr>
          <p:cNvSpPr>
            <a:spLocks noGrp="1"/>
          </p:cNvSpPr>
          <p:nvPr>
            <p:ph idx="1"/>
          </p:nvPr>
        </p:nvSpPr>
        <p:spPr>
          <a:xfrm>
            <a:off x="581191" y="1904637"/>
            <a:ext cx="11029615" cy="3634486"/>
          </a:xfrm>
        </p:spPr>
        <p:txBody>
          <a:bodyPr>
            <a:normAutofit/>
          </a:bodyPr>
          <a:lstStyle/>
          <a:p>
            <a:r>
              <a:rPr lang="en-US" altLang="zh-CN" sz="1800" dirty="0"/>
              <a:t>Learning the mapping from LR to HR images is typically an ill-posed problem since there exist infinitely many HR images that can be downscaled to obtain the same LR image. Thus, the space of the possible functions that map LR to HR images becomes extremely large.</a:t>
            </a:r>
          </a:p>
          <a:p>
            <a:r>
              <a:rPr lang="en-US" altLang="zh-CN" sz="1800" dirty="0"/>
              <a:t>It is hard to obtain a promising SR model when the paired data are unavailable.</a:t>
            </a:r>
            <a:endParaRPr lang="zh-CN" altLang="en-US" sz="1800" dirty="0"/>
          </a:p>
        </p:txBody>
      </p:sp>
    </p:spTree>
    <p:extLst>
      <p:ext uri="{BB962C8B-B14F-4D97-AF65-F5344CB8AC3E}">
        <p14:creationId xmlns:p14="http://schemas.microsoft.com/office/powerpoint/2010/main" val="3617594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563B38D1-C4EB-4DEE-AB9E-C8E411DCA7A9}"/>
              </a:ext>
            </a:extLst>
          </p:cNvPr>
          <p:cNvPicPr>
            <a:picLocks noChangeAspect="1"/>
          </p:cNvPicPr>
          <p:nvPr/>
        </p:nvPicPr>
        <p:blipFill>
          <a:blip r:embed="rId2"/>
          <a:stretch>
            <a:fillRect/>
          </a:stretch>
        </p:blipFill>
        <p:spPr>
          <a:xfrm>
            <a:off x="805344" y="1545894"/>
            <a:ext cx="11059486" cy="4831407"/>
          </a:xfrm>
          <a:prstGeom prst="rect">
            <a:avLst/>
          </a:prstGeom>
        </p:spPr>
      </p:pic>
      <p:sp>
        <p:nvSpPr>
          <p:cNvPr id="2" name="文本框 1">
            <a:extLst>
              <a:ext uri="{FF2B5EF4-FFF2-40B4-BE49-F238E27FC236}">
                <a16:creationId xmlns:a16="http://schemas.microsoft.com/office/drawing/2014/main" id="{E82F8F09-CC02-4BB8-9D75-AF02AE0EBDC7}"/>
              </a:ext>
            </a:extLst>
          </p:cNvPr>
          <p:cNvSpPr txBox="1"/>
          <p:nvPr/>
        </p:nvSpPr>
        <p:spPr>
          <a:xfrm>
            <a:off x="629173" y="729842"/>
            <a:ext cx="10972801" cy="923330"/>
          </a:xfrm>
          <a:prstGeom prst="rect">
            <a:avLst/>
          </a:prstGeom>
          <a:noFill/>
        </p:spPr>
        <p:txBody>
          <a:bodyPr wrap="square" rtlCol="0">
            <a:spAutoFit/>
          </a:bodyPr>
          <a:lstStyle/>
          <a:p>
            <a:r>
              <a:rPr lang="en-US" altLang="zh-CN" dirty="0"/>
              <a:t>Dual regression training scheme, which contains a primal regression task for super-resolution and a dual regression task to project super-resolved images back to LR images. The primal and dual regression tasks form a closed-loop.</a:t>
            </a:r>
            <a:endParaRPr lang="zh-CN" altLang="en-US" dirty="0"/>
          </a:p>
        </p:txBody>
      </p:sp>
    </p:spTree>
    <p:extLst>
      <p:ext uri="{BB962C8B-B14F-4D97-AF65-F5344CB8AC3E}">
        <p14:creationId xmlns:p14="http://schemas.microsoft.com/office/powerpoint/2010/main" val="26378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1C6983A-E49D-4F37-8D99-BA0963008CF9}"/>
              </a:ext>
            </a:extLst>
          </p:cNvPr>
          <p:cNvPicPr>
            <a:picLocks noChangeAspect="1"/>
          </p:cNvPicPr>
          <p:nvPr/>
        </p:nvPicPr>
        <p:blipFill>
          <a:blip r:embed="rId2"/>
          <a:stretch>
            <a:fillRect/>
          </a:stretch>
        </p:blipFill>
        <p:spPr>
          <a:xfrm>
            <a:off x="889231" y="722125"/>
            <a:ext cx="6880371" cy="5701789"/>
          </a:xfrm>
          <a:prstGeom prst="rect">
            <a:avLst/>
          </a:prstGeom>
        </p:spPr>
      </p:pic>
    </p:spTree>
    <p:extLst>
      <p:ext uri="{BB962C8B-B14F-4D97-AF65-F5344CB8AC3E}">
        <p14:creationId xmlns:p14="http://schemas.microsoft.com/office/powerpoint/2010/main" val="52018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B8CF88AA-C2AD-48E6-83EE-83B4B4CD104C}"/>
              </a:ext>
            </a:extLst>
          </p:cNvPr>
          <p:cNvPicPr>
            <a:picLocks noChangeAspect="1"/>
          </p:cNvPicPr>
          <p:nvPr/>
        </p:nvPicPr>
        <p:blipFill>
          <a:blip r:embed="rId2"/>
          <a:stretch>
            <a:fillRect/>
          </a:stretch>
        </p:blipFill>
        <p:spPr>
          <a:xfrm>
            <a:off x="411059" y="1507899"/>
            <a:ext cx="11369879" cy="5268353"/>
          </a:xfrm>
          <a:prstGeom prst="rect">
            <a:avLst/>
          </a:prstGeom>
        </p:spPr>
      </p:pic>
      <p:sp>
        <p:nvSpPr>
          <p:cNvPr id="2" name="文本框 1">
            <a:extLst>
              <a:ext uri="{FF2B5EF4-FFF2-40B4-BE49-F238E27FC236}">
                <a16:creationId xmlns:a16="http://schemas.microsoft.com/office/drawing/2014/main" id="{709C3638-FB95-49DA-8693-82EB012CFF47}"/>
              </a:ext>
            </a:extLst>
          </p:cNvPr>
          <p:cNvSpPr txBox="1"/>
          <p:nvPr/>
        </p:nvSpPr>
        <p:spPr>
          <a:xfrm>
            <a:off x="411060" y="679508"/>
            <a:ext cx="10956023" cy="1077218"/>
          </a:xfrm>
          <a:prstGeom prst="rect">
            <a:avLst/>
          </a:prstGeom>
          <a:noFill/>
        </p:spPr>
        <p:txBody>
          <a:bodyPr wrap="square" rtlCol="0">
            <a:spAutoFit/>
          </a:bodyPr>
          <a:lstStyle/>
          <a:p>
            <a:r>
              <a:rPr lang="en-US" altLang="zh-CN" sz="1600" dirty="0">
                <a:effectLst/>
                <a:latin typeface="Arial" panose="020B0604020202020204" pitchFamily="34" charset="0"/>
              </a:rPr>
              <a:t>The architecture of DRN for 4×SR. DRN contains a primal network and a dual network (marked as red lines). The green box denotes the feature maps of the </a:t>
            </a:r>
            <a:r>
              <a:rPr lang="en-US" altLang="zh-CN" sz="1600" dirty="0" err="1">
                <a:effectLst/>
                <a:latin typeface="Arial" panose="020B0604020202020204" pitchFamily="34" charset="0"/>
              </a:rPr>
              <a:t>downsampling</a:t>
            </a:r>
            <a:r>
              <a:rPr lang="en-US" altLang="zh-CN" sz="1600" dirty="0">
                <a:effectLst/>
                <a:latin typeface="Arial" panose="020B0604020202020204" pitchFamily="34" charset="0"/>
              </a:rPr>
              <a:t> module (left half) while the yellow box refers to the feature maps of the </a:t>
            </a:r>
            <a:r>
              <a:rPr lang="en-US" altLang="zh-CN" sz="1600" dirty="0" err="1">
                <a:effectLst/>
                <a:latin typeface="Arial" panose="020B0604020202020204" pitchFamily="34" charset="0"/>
              </a:rPr>
              <a:t>upsampling</a:t>
            </a:r>
            <a:r>
              <a:rPr lang="en-US" altLang="zh-CN" sz="1600" dirty="0">
                <a:effectLst/>
                <a:latin typeface="Arial" panose="020B0604020202020204" pitchFamily="34" charset="0"/>
              </a:rPr>
              <a:t> module (right half). Following U-Net, we concatenate the corresponding shallow and deep feature maps via shortcut connections.</a:t>
            </a:r>
            <a:endParaRPr lang="zh-CN" altLang="en-US" sz="1600" dirty="0"/>
          </a:p>
        </p:txBody>
      </p:sp>
    </p:spTree>
    <p:extLst>
      <p:ext uri="{BB962C8B-B14F-4D97-AF65-F5344CB8AC3E}">
        <p14:creationId xmlns:p14="http://schemas.microsoft.com/office/powerpoint/2010/main" val="1730384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845696DD-6CC9-459A-8B63-A578EEE51C81}"/>
              </a:ext>
            </a:extLst>
          </p:cNvPr>
          <p:cNvPicPr>
            <a:picLocks noChangeAspect="1"/>
          </p:cNvPicPr>
          <p:nvPr/>
        </p:nvPicPr>
        <p:blipFill>
          <a:blip r:embed="rId2"/>
          <a:stretch>
            <a:fillRect/>
          </a:stretch>
        </p:blipFill>
        <p:spPr>
          <a:xfrm>
            <a:off x="1498964" y="1120640"/>
            <a:ext cx="8668493" cy="5737360"/>
          </a:xfrm>
          <a:prstGeom prst="rect">
            <a:avLst/>
          </a:prstGeom>
        </p:spPr>
      </p:pic>
    </p:spTree>
    <p:extLst>
      <p:ext uri="{BB962C8B-B14F-4D97-AF65-F5344CB8AC3E}">
        <p14:creationId xmlns:p14="http://schemas.microsoft.com/office/powerpoint/2010/main" val="785247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D8735CF-0311-4CA3-A313-63F1BB4288FA}"/>
              </a:ext>
            </a:extLst>
          </p:cNvPr>
          <p:cNvPicPr>
            <a:picLocks noChangeAspect="1"/>
          </p:cNvPicPr>
          <p:nvPr/>
        </p:nvPicPr>
        <p:blipFill>
          <a:blip r:embed="rId2"/>
          <a:stretch>
            <a:fillRect/>
          </a:stretch>
        </p:blipFill>
        <p:spPr>
          <a:xfrm>
            <a:off x="135440" y="2218713"/>
            <a:ext cx="5752670" cy="2910805"/>
          </a:xfrm>
          <a:prstGeom prst="rect">
            <a:avLst/>
          </a:prstGeom>
        </p:spPr>
      </p:pic>
      <p:pic>
        <p:nvPicPr>
          <p:cNvPr id="8" name="图片 7">
            <a:extLst>
              <a:ext uri="{FF2B5EF4-FFF2-40B4-BE49-F238E27FC236}">
                <a16:creationId xmlns:a16="http://schemas.microsoft.com/office/drawing/2014/main" id="{C9F682D6-A3E1-4C0B-8443-7C0784E4A1F3}"/>
              </a:ext>
            </a:extLst>
          </p:cNvPr>
          <p:cNvPicPr>
            <a:picLocks noChangeAspect="1"/>
          </p:cNvPicPr>
          <p:nvPr/>
        </p:nvPicPr>
        <p:blipFill>
          <a:blip r:embed="rId3"/>
          <a:stretch>
            <a:fillRect/>
          </a:stretch>
        </p:blipFill>
        <p:spPr>
          <a:xfrm>
            <a:off x="5888110" y="2297248"/>
            <a:ext cx="5982312" cy="2959250"/>
          </a:xfrm>
          <a:prstGeom prst="rect">
            <a:avLst/>
          </a:prstGeom>
        </p:spPr>
      </p:pic>
      <p:sp>
        <p:nvSpPr>
          <p:cNvPr id="2" name="文本框 1">
            <a:extLst>
              <a:ext uri="{FF2B5EF4-FFF2-40B4-BE49-F238E27FC236}">
                <a16:creationId xmlns:a16="http://schemas.microsoft.com/office/drawing/2014/main" id="{C2675D9F-E357-4D00-97D2-9DE7E296ADD4}"/>
              </a:ext>
            </a:extLst>
          </p:cNvPr>
          <p:cNvSpPr txBox="1"/>
          <p:nvPr/>
        </p:nvSpPr>
        <p:spPr>
          <a:xfrm>
            <a:off x="243280" y="1518408"/>
            <a:ext cx="9529893" cy="369332"/>
          </a:xfrm>
          <a:prstGeom prst="rect">
            <a:avLst/>
          </a:prstGeom>
          <a:noFill/>
        </p:spPr>
        <p:txBody>
          <a:bodyPr wrap="square" rtlCol="0">
            <a:spAutoFit/>
          </a:bodyPr>
          <a:lstStyle/>
          <a:p>
            <a:r>
              <a:rPr lang="en-US" altLang="zh-CN" dirty="0">
                <a:effectLst/>
                <a:latin typeface="Arial" panose="020B0604020202020204" pitchFamily="34" charset="0"/>
              </a:rPr>
              <a:t>Visual comparison of different methods for (a)4×and (b)8×image super-resolution</a:t>
            </a:r>
            <a:endParaRPr lang="zh-CN" altLang="en-US" dirty="0"/>
          </a:p>
        </p:txBody>
      </p:sp>
    </p:spTree>
    <p:extLst>
      <p:ext uri="{BB962C8B-B14F-4D97-AF65-F5344CB8AC3E}">
        <p14:creationId xmlns:p14="http://schemas.microsoft.com/office/powerpoint/2010/main" val="1090803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BB889F3-92E2-4E69-B7C6-4D1C3737E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23" y="1308899"/>
            <a:ext cx="11488753" cy="3896269"/>
          </a:xfrm>
          <a:prstGeom prst="rect">
            <a:avLst/>
          </a:prstGeom>
        </p:spPr>
      </p:pic>
      <p:sp>
        <p:nvSpPr>
          <p:cNvPr id="8" name="文本框 7">
            <a:extLst>
              <a:ext uri="{FF2B5EF4-FFF2-40B4-BE49-F238E27FC236}">
                <a16:creationId xmlns:a16="http://schemas.microsoft.com/office/drawing/2014/main" id="{8CB6298B-06B0-4245-A4B2-F4A457C2E256}"/>
              </a:ext>
            </a:extLst>
          </p:cNvPr>
          <p:cNvSpPr txBox="1"/>
          <p:nvPr/>
        </p:nvSpPr>
        <p:spPr>
          <a:xfrm>
            <a:off x="453006" y="1124233"/>
            <a:ext cx="10553351" cy="369332"/>
          </a:xfrm>
          <a:prstGeom prst="rect">
            <a:avLst/>
          </a:prstGeom>
          <a:noFill/>
        </p:spPr>
        <p:txBody>
          <a:bodyPr wrap="square" rtlCol="0">
            <a:spAutoFit/>
          </a:bodyPr>
          <a:lstStyle/>
          <a:p>
            <a:r>
              <a:rPr lang="en-US" altLang="zh-CN" dirty="0"/>
              <a:t>This  is  our  solution  for  space-time video super-resolution.</a:t>
            </a:r>
            <a:endParaRPr lang="zh-CN" altLang="en-US" dirty="0"/>
          </a:p>
        </p:txBody>
      </p:sp>
    </p:spTree>
    <p:extLst>
      <p:ext uri="{BB962C8B-B14F-4D97-AF65-F5344CB8AC3E}">
        <p14:creationId xmlns:p14="http://schemas.microsoft.com/office/powerpoint/2010/main" val="2967902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50D92-2C3D-4BE2-A380-2A8CB7FDF052}"/>
              </a:ext>
            </a:extLst>
          </p:cNvPr>
          <p:cNvSpPr>
            <a:spLocks noGrp="1"/>
          </p:cNvSpPr>
          <p:nvPr>
            <p:ph type="title"/>
          </p:nvPr>
        </p:nvSpPr>
        <p:spPr>
          <a:xfrm>
            <a:off x="1361368" y="1230662"/>
            <a:ext cx="8076247" cy="3593008"/>
          </a:xfrm>
        </p:spPr>
        <p:txBody>
          <a:bodyPr/>
          <a:lstStyle/>
          <a:p>
            <a:r>
              <a:rPr lang="en-US" altLang="zh-CN" dirty="0"/>
              <a:t>Thank YOU</a:t>
            </a:r>
            <a:endParaRPr lang="zh-CN" altLang="en-US" dirty="0"/>
          </a:p>
        </p:txBody>
      </p:sp>
    </p:spTree>
    <p:extLst>
      <p:ext uri="{BB962C8B-B14F-4D97-AF65-F5344CB8AC3E}">
        <p14:creationId xmlns:p14="http://schemas.microsoft.com/office/powerpoint/2010/main" val="233074870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653_TF33552983.potx" id="{E785B998-EA1E-435A-BC09-53167714146B}" vid="{39930FD0-D29E-42B6-87EA-7A1632EF1DF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{7FCA4DB0-5500-4621-929A-EC3CDA0E84B4}tf33552983_win32</Template>
  <TotalTime>1523</TotalTime>
  <Words>226</Words>
  <Application>Microsoft Office PowerPoint</Application>
  <PresentationFormat>宽屏</PresentationFormat>
  <Paragraphs>11</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Microsoft YaHei UI</vt:lpstr>
      <vt:lpstr>Arial</vt:lpstr>
      <vt:lpstr>Calibri</vt:lpstr>
      <vt:lpstr>Franklin Gothic Book</vt:lpstr>
      <vt:lpstr>Wingdings 2</vt:lpstr>
      <vt:lpstr>DividendVTI</vt:lpstr>
      <vt:lpstr>Double Regression Network To Improve Video Super-Resolution</vt:lpstr>
      <vt:lpstr>Problems currently dealing with super-resolution</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Double regression network Single image super-resolution</dc:title>
  <dc:creator>Administrator</dc:creator>
  <cp:lastModifiedBy>Administrator</cp:lastModifiedBy>
  <cp:revision>5</cp:revision>
  <dcterms:created xsi:type="dcterms:W3CDTF">2021-11-18T14:55:44Z</dcterms:created>
  <dcterms:modified xsi:type="dcterms:W3CDTF">2021-11-28T14:21:31Z</dcterms:modified>
</cp:coreProperties>
</file>